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859" r:id="rId3"/>
    <p:sldId id="267" r:id="rId4"/>
    <p:sldId id="263" r:id="rId5"/>
    <p:sldId id="269" r:id="rId6"/>
    <p:sldId id="856" r:id="rId7"/>
    <p:sldId id="843" r:id="rId8"/>
    <p:sldId id="857" r:id="rId9"/>
    <p:sldId id="837" r:id="rId10"/>
    <p:sldId id="858" r:id="rId11"/>
    <p:sldId id="860" r:id="rId12"/>
    <p:sldId id="850" r:id="rId13"/>
    <p:sldId id="852" r:id="rId14"/>
    <p:sldId id="861" r:id="rId15"/>
    <p:sldId id="862" r:id="rId16"/>
  </p:sldIdLst>
  <p:sldSz cx="12192000" cy="6858000"/>
  <p:notesSz cx="6858000" cy="9144000"/>
  <p:embeddedFontLst>
    <p:embeddedFont>
      <p:font typeface="Montserrat" panose="020B0604020202020204" charset="-52"/>
      <p:regular r:id="rId18"/>
      <p:bold r:id="rId19"/>
      <p:italic r:id="rId20"/>
      <p:boldItalic r:id="rId21"/>
    </p:embeddedFont>
    <p:embeddedFont>
      <p:font typeface="Golos Text" panose="020B0604020202020204" charset="-52"/>
      <p:regular r:id="rId22"/>
      <p:bold r:id="rId23"/>
    </p:embeddedFont>
    <p:embeddedFont>
      <p:font typeface="Open Sans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3"/>
    <a:srgbClr val="F2673A"/>
    <a:srgbClr val="099A85"/>
    <a:srgbClr val="3A76BB"/>
    <a:srgbClr val="251A30"/>
    <a:srgbClr val="000000"/>
    <a:srgbClr val="14102E"/>
    <a:srgbClr val="FFC75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45" autoAdjust="0"/>
    <p:restoredTop sz="94660"/>
  </p:normalViewPr>
  <p:slideViewPr>
    <p:cSldViewPr snapToGrid="0">
      <p:cViewPr>
        <p:scale>
          <a:sx n="81" d="100"/>
          <a:sy n="81" d="100"/>
        </p:scale>
        <p:origin x="-41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B3990"/>
            </a:solidFill>
          </c:spPr>
          <c:explosion val="1"/>
          <c:dPt>
            <c:idx val="0"/>
            <c:bubble3D val="0"/>
            <c:spPr>
              <a:solidFill>
                <a:srgbClr val="099A8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31-4D31-A504-5295C2CE7670}"/>
              </c:ext>
            </c:extLst>
          </c:dPt>
          <c:dPt>
            <c:idx val="1"/>
            <c:bubble3D val="0"/>
            <c:spPr>
              <a:solidFill>
                <a:srgbClr val="3A76B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31-4D31-A504-5295C2CE7670}"/>
              </c:ext>
            </c:extLst>
          </c:dPt>
          <c:dPt>
            <c:idx val="2"/>
            <c:bubble3D val="0"/>
            <c:spPr>
              <a:solidFill>
                <a:srgbClr val="F2673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731-4D31-A504-5295C2CE7670}"/>
              </c:ext>
            </c:extLst>
          </c:dPt>
          <c:dPt>
            <c:idx val="3"/>
            <c:bubble3D val="0"/>
            <c:spPr>
              <a:solidFill>
                <a:srgbClr val="FFC75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731-4D31-A504-5295C2CE7670}"/>
              </c:ext>
            </c:extLst>
          </c:dPt>
          <c:dPt>
            <c:idx val="4"/>
            <c:bubble3D val="0"/>
            <c:spPr>
              <a:solidFill>
                <a:srgbClr val="2B399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731-4D31-A504-5295C2CE7670}"/>
              </c:ext>
            </c:extLst>
          </c:dPt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540000</c:v>
                </c:pt>
                <c:pt idx="1">
                  <c:v>736351</c:v>
                </c:pt>
                <c:pt idx="2">
                  <c:v>108000</c:v>
                </c:pt>
                <c:pt idx="3" formatCode="General">
                  <c:v>70200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731-4D31-A504-5295C2CE7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3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044766173199939E-2"/>
          <c:y val="3.7620206256134478E-2"/>
          <c:w val="0.92495523382680001"/>
          <c:h val="0.88548931721798452"/>
        </c:manualLayout>
      </c:layout>
      <c:lineChart>
        <c:grouping val="standard"/>
        <c:varyColors val="0"/>
        <c:ser>
          <c:idx val="1"/>
          <c:order val="0"/>
          <c:tx>
            <c:strRef>
              <c:f>'с пополнением'!$K$16</c:f>
              <c:strCache>
                <c:ptCount val="1"/>
                <c:pt idx="0">
                  <c:v>Накопления в ПДС</c:v>
                </c:pt>
              </c:strCache>
            </c:strRef>
          </c:tx>
          <c:spPr>
            <a:ln w="28575" cap="rnd">
              <a:solidFill>
                <a:srgbClr val="F2673A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F2673A"/>
              </a:solidFill>
              <a:ln w="9525">
                <a:solidFill>
                  <a:srgbClr val="F2673A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 пополнением'!$I$17:$I$32</c:f>
              <c:strCache>
                <c:ptCount val="16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</c:strCache>
            </c:strRef>
          </c:cat>
          <c:val>
            <c:numRef>
              <c:f>'с пополнением'!$K$17:$K$32</c:f>
              <c:numCache>
                <c:formatCode>_-* #,##0\ _₽_-;\-* #,##0\ _₽_-;_-* "-"??\ _₽_-;_-@_-</c:formatCode>
                <c:ptCount val="16"/>
                <c:pt idx="0">
                  <c:v>0</c:v>
                </c:pt>
                <c:pt idx="1">
                  <c:v>75678.728370916739</c:v>
                </c:pt>
                <c:pt idx="2">
                  <c:v>168981.75498836153</c:v>
                </c:pt>
                <c:pt idx="3">
                  <c:v>265952.2842675508</c:v>
                </c:pt>
                <c:pt idx="4">
                  <c:v>372343.47172924108</c:v>
                </c:pt>
                <c:pt idx="5">
                  <c:v>489083.89268251829</c:v>
                </c:pt>
                <c:pt idx="6">
                  <c:v>617194.32151116349</c:v>
                </c:pt>
                <c:pt idx="7">
                  <c:v>757796.91944263293</c:v>
                </c:pt>
                <c:pt idx="8">
                  <c:v>912125.33952529391</c:v>
                </c:pt>
                <c:pt idx="9">
                  <c:v>1081535.8404581768</c:v>
                </c:pt>
                <c:pt idx="10">
                  <c:v>1267519.5100781966</c:v>
                </c:pt>
                <c:pt idx="11">
                  <c:v>1433958.5908522438</c:v>
                </c:pt>
                <c:pt idx="12">
                  <c:v>1616636.9101569296</c:v>
                </c:pt>
                <c:pt idx="13">
                  <c:v>1817158.6403908506</c:v>
                </c:pt>
                <c:pt idx="14">
                  <c:v>2037287.4071467204</c:v>
                </c:pt>
                <c:pt idx="15">
                  <c:v>2278962.1874768208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9C2-41B3-8ABA-E4F964A6051A}"/>
            </c:ext>
          </c:extLst>
        </c:ser>
        <c:ser>
          <c:idx val="0"/>
          <c:order val="1"/>
          <c:tx>
            <c:strRef>
              <c:f>'с пополнением'!$J$16</c:f>
              <c:strCache>
                <c:ptCount val="1"/>
                <c:pt idx="0">
                  <c:v>Депозит в банке</c:v>
                </c:pt>
              </c:strCache>
            </c:strRef>
          </c:tx>
          <c:spPr>
            <a:ln w="28575" cap="rnd">
              <a:solidFill>
                <a:srgbClr val="434343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434343"/>
              </a:solidFill>
              <a:ln w="9525">
                <a:solidFill>
                  <a:srgbClr val="434343"/>
                </a:solidFill>
              </a:ln>
              <a:effectLst/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C2-41B3-8ABA-E4F964A6051A}"/>
                </c:ext>
              </c:extLst>
            </c:dLbl>
            <c:dLbl>
              <c:idx val="1"/>
              <c:layout>
                <c:manualLayout>
                  <c:x val="-1.8779447971139993E-2"/>
                  <c:y val="1.6164739413252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C2-41B3-8ABA-E4F964A6051A}"/>
                </c:ext>
              </c:extLst>
            </c:dLbl>
            <c:dLbl>
              <c:idx val="2"/>
              <c:layout>
                <c:manualLayout>
                  <c:x val="-2.8430523591117109E-2"/>
                  <c:y val="2.5271567526532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C2-41B3-8ABA-E4F964A6051A}"/>
                </c:ext>
              </c:extLst>
            </c:dLbl>
            <c:dLbl>
              <c:idx val="3"/>
              <c:layout>
                <c:manualLayout>
                  <c:x val="-3.3352572157305471E-2"/>
                  <c:y val="3.13427862687197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C2-41B3-8ABA-E4F964A6051A}"/>
                </c:ext>
              </c:extLst>
            </c:dLbl>
            <c:dLbl>
              <c:idx val="4"/>
              <c:layout>
                <c:manualLayout>
                  <c:x val="-3.3352572157305437E-2"/>
                  <c:y val="3.7414005010906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C2-41B3-8ABA-E4F964A6051A}"/>
                </c:ext>
              </c:extLst>
            </c:dLbl>
            <c:dLbl>
              <c:idx val="5"/>
              <c:layout>
                <c:manualLayout>
                  <c:x val="-3.3352572157305437E-2"/>
                  <c:y val="3.7414005010906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C2-41B3-8ABA-E4F964A6051A}"/>
                </c:ext>
              </c:extLst>
            </c:dLbl>
            <c:dLbl>
              <c:idx val="6"/>
              <c:layout>
                <c:manualLayout>
                  <c:x val="-3.013554695064646E-2"/>
                  <c:y val="3.4378395639813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C2-41B3-8ABA-E4F964A6051A}"/>
                </c:ext>
              </c:extLst>
            </c:dLbl>
            <c:dLbl>
              <c:idx val="7"/>
              <c:layout>
                <c:manualLayout>
                  <c:x val="-3.4961084760635017E-2"/>
                  <c:y val="4.04496143820001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C2-41B3-8ABA-E4F964A605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 пополнением'!$I$17:$I$32</c:f>
              <c:strCache>
                <c:ptCount val="16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</c:strCache>
            </c:strRef>
          </c:cat>
          <c:val>
            <c:numRef>
              <c:f>'с пополнением'!$J$17:$J$32</c:f>
              <c:numCache>
                <c:formatCode>_-* #,##0\ _₽_-;\-* #,##0\ _₽_-;_-* "-"??\ _₽_-;_-@_-</c:formatCode>
                <c:ptCount val="16"/>
                <c:pt idx="0">
                  <c:v>0</c:v>
                </c:pt>
                <c:pt idx="1">
                  <c:v>38010.843481190903</c:v>
                </c:pt>
                <c:pt idx="2">
                  <c:v>80001.918979328329</c:v>
                </c:pt>
                <c:pt idx="3">
                  <c:v>126390.00879803482</c:v>
                </c:pt>
                <c:pt idx="4">
                  <c:v>177635.5377944005</c:v>
                </c:pt>
                <c:pt idx="5">
                  <c:v>234247.14332462754</c:v>
                </c:pt>
                <c:pt idx="6">
                  <c:v>296786.72372270137</c:v>
                </c:pt>
                <c:pt idx="7">
                  <c:v>365875.0154207492</c:v>
                </c:pt>
                <c:pt idx="8">
                  <c:v>442197.75406677875</c:v>
                </c:pt>
                <c:pt idx="9">
                  <c:v>526512.48079195444</c:v>
                </c:pt>
                <c:pt idx="10">
                  <c:v>619656.061182998</c:v>
                </c:pt>
                <c:pt idx="11">
                  <c:v>722552.9915892526</c:v>
                </c:pt>
                <c:pt idx="12">
                  <c:v>836224.57520863996</c:v>
                </c:pt>
                <c:pt idx="13">
                  <c:v>961799.05902972328</c:v>
                </c:pt>
                <c:pt idx="14">
                  <c:v>1100522.8322440698</c:v>
                </c:pt>
                <c:pt idx="15">
                  <c:v>1253772.7972787211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59C2-41B3-8ABA-E4F964A60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516160"/>
        <c:axId val="143063232"/>
      </c:lineChart>
      <c:catAx>
        <c:axId val="15151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3063232"/>
        <c:crosses val="autoZero"/>
        <c:auto val="1"/>
        <c:lblAlgn val="ctr"/>
        <c:lblOffset val="100"/>
        <c:noMultiLvlLbl val="0"/>
      </c:catAx>
      <c:valAx>
        <c:axId val="14306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₽_-;\-* #,##0\ _₽_-;_-* &quot;-&quot;??\ _₽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51516160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8875235043300934E-2"/>
          <c:y val="3.9988713865102075E-2"/>
          <c:w val="0.29386890798244475"/>
          <c:h val="0.3514062042118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0.19865</cdr:x>
      <cdr:y>0.08575</cdr:y>
    </cdr:from>
    <cdr:to>
      <cdr:x>0.30437</cdr:x>
      <cdr:y>0.15306</cdr:y>
    </cdr:to>
    <cdr:cxnSp macro="">
      <cdr:nvCxnSpPr>
        <cdr:cNvPr id="2" name="Соединительная линия уступом 1">
          <a:extLst xmlns:a="http://schemas.openxmlformats.org/drawingml/2006/main">
            <a:ext uri="{FF2B5EF4-FFF2-40B4-BE49-F238E27FC236}">
              <a16:creationId xmlns:a16="http://schemas.microsoft.com/office/drawing/2014/main" xmlns="" id="{B02B482D-A9DE-44D1-BCBB-D7853EE0787B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150796" y="338554"/>
          <a:ext cx="612452" cy="265751"/>
        </a:xfrm>
        <a:prstGeom xmlns:a="http://schemas.openxmlformats.org/drawingml/2006/main" prst="bentConnector3">
          <a:avLst>
            <a:gd name="adj1" fmla="val -83"/>
          </a:avLst>
        </a:prstGeom>
        <a:ln xmlns:a="http://schemas.openxmlformats.org/drawingml/2006/main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0.54079</cdr:y>
    </cdr:from>
    <cdr:to>
      <cdr:x>0.19819</cdr:x>
      <cdr:y>0.55675</cdr:y>
    </cdr:to>
    <cdr:cxnSp macro="">
      <cdr:nvCxnSpPr>
        <cdr:cNvPr id="24" name="Соединительная линия уступом 23">
          <a:extLst xmlns:a="http://schemas.openxmlformats.org/drawingml/2006/main">
            <a:ext uri="{FF2B5EF4-FFF2-40B4-BE49-F238E27FC236}">
              <a16:creationId xmlns:a16="http://schemas.microsoft.com/office/drawing/2014/main" xmlns="" id="{B02B482D-A9DE-44D1-BCBB-D7853EE0787B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0" y="2135108"/>
          <a:ext cx="1148145" cy="63012"/>
        </a:xfrm>
        <a:prstGeom xmlns:a="http://schemas.openxmlformats.org/drawingml/2006/main" prst="bentConnector3">
          <a:avLst>
            <a:gd name="adj1" fmla="val 0"/>
          </a:avLst>
        </a:prstGeom>
        <a:ln xmlns:a="http://schemas.openxmlformats.org/drawingml/2006/main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BFA25-190E-4A20-82ED-87BE341682C8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15782-5FAA-4764-AD95-C03516689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21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971856-074F-117A-97D6-323AEE7E4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DD201DA-79C2-F6AA-0A73-A76255E3B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7E8F435-D199-FE7F-4B9B-7EFB40EF2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38A3-1F56-4C4A-93D0-2F2B6040057D}" type="datetime1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AD90CE-9451-2FAF-954F-E146FBA65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16B052E-E828-1937-25FD-C0DF97EA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22324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8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2E819-6DDA-E4DC-96B5-3F99B947D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5CA2B04-22A1-C73A-6E79-7BBA37B34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18A36D-1788-CB1D-A2CC-CC2F039C8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4A36-7698-41AA-9635-F97F1C804DC4}" type="datetime1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A2BDC8-C01B-1EB4-7F07-E8643B1C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3834126-57AD-A82F-456B-8A7903C2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75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898DAE6-29C7-6DCF-DB24-9639E23693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1132068-5576-49B3-3B80-F7FC4013B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8E0B790-211D-681A-A02F-4D5188B96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CA2D-F3F5-4F4D-950D-D47A6FC04E10}" type="datetime1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1E27F9-8E2E-E0AF-0B48-24E6A72F8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E8960E-99A3-1CB0-8E56-ECF1EBC0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56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6359CA4-D396-49EE-B41A-11DD9D73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4B413-ABF5-47F0-BB70-4BA45DDBCF0D}" type="datetime1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DCF58A-DEE7-467E-BB82-738413B7A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061890-EA5A-4F50-91D3-21DA9D683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907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98741" cy="1080000"/>
          </a:xfrm>
        </p:spPr>
        <p:txBody>
          <a:bodyPr lIns="0" tIns="0" rIns="0" bIns="0" anchor="t">
            <a:noAutofit/>
          </a:bodyPr>
          <a:lstStyle>
            <a:lvl1pPr algn="l">
              <a:defRPr sz="2000"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528417"/>
            <a:ext cx="10972800" cy="47340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400" b="0" i="0" baseline="0" smtClean="0"/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565" y="6356354"/>
            <a:ext cx="398400" cy="365125"/>
          </a:xfrm>
        </p:spPr>
        <p:txBody>
          <a:bodyPr lIns="0" tIns="0" rIns="0" bIns="0" anchor="b"/>
          <a:lstStyle>
            <a:lvl1pPr>
              <a:defRPr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62D969-403B-4FBB-863D-4B786281684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609601" y="6361476"/>
            <a:ext cx="10190923" cy="360000"/>
          </a:xfr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400" b="0" i="0" baseline="0" smtClean="0"/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/>
              <a:t>* примечание</a:t>
            </a:r>
            <a:br>
              <a:rPr lang="ru-RU" dirty="0"/>
            </a:br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260905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2A5777-D01A-46EF-BC08-7E36FF253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0EA6-EA52-4AF5-9FD6-548D91CB5224}" type="datetime1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2717F8-62C5-4E90-A7A5-A958A8833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859578-1807-4A54-9A55-33B1ED323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D6EB8C-06A6-4CEE-8757-769B3E324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760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3D2E09A-1F7F-4EB0-B254-51CCA39A9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89F7-F082-4616-9E7C-F21E1C5AD802}" type="datetime1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FB72782-0655-4B65-B4B6-0B015E773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E3B32B2-1C18-41D5-8E07-6293E5ED2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D6EB8C-06A6-4CEE-8757-769B3E324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00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6F5C52-917F-4E8E-BF43-AECBFCB8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5361-6018-48EB-AC7E-C516218E827E}" type="datetime1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203653-252F-4220-86E0-D4B2B2EE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59566B-5CDC-454E-BCA6-3BFFF3F5F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AFDBF0-80AF-43AE-B52E-0FAA6A669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62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A1D815-4653-DEE5-1A44-0FCF31F2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983302-85BA-6935-C21B-1A5B061B9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82D118A-3344-0FA2-8F86-206060DF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C23D-1206-4C9C-9472-34EAB09413E9}" type="datetime1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3520D4-326E-9619-F8DC-A6066998A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4E2D6E-B1BA-7F84-CFD3-B16FF6441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2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44C042-FADF-D578-6F7E-B588F182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AADA176-319C-F803-F89B-76AD13D34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13D9838-411B-88A9-19D7-9A2A6847E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D449-FFC4-4A0C-9521-7A6AD2CC25DB}" type="datetime1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F731B4-DA56-8A5B-6A24-EEA03DED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666916-0FAA-6DD4-0403-13EC65A9D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6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1B057A-5299-1B11-7987-F20A65CFF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C43A1B-93CE-314F-99FE-512F56A5D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4E448CC-7122-3B9D-8853-9945125DA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2024238-FF6D-41BF-773E-71B1A906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1DBB-FE79-4659-A401-F949D975BA95}" type="datetime1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78F82D9-6E1E-02FA-B6B5-95FAAA05B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B90BE3E-ADB3-6CBC-6873-6EDC0F448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1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57A51F-D266-E96E-62F7-3EBE5852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D8C5F2-9BC5-196F-A908-99CCD14FE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47ABCB5-F530-F02E-A6C1-82D08AAD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74CD995-65ED-CB5B-B06A-78358C444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93996FC-8E00-3076-08D6-F7B47E11A3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49CF953-CCEF-9B29-9643-126809B2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047F-5AD8-4B56-9D12-9788B5C4A646}" type="datetime1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F0D8731-A863-4DA1-0247-D3012A35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5960C11-0033-DA03-4F00-AB065FD3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05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602598-6A93-0FFD-51A2-0120BF8F3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9B90117-06E8-FED5-CA91-75005B6FF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A624-FFFB-4FA9-8DF1-38F5E03F8BA2}" type="datetime1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0372690-D378-75FC-3D68-FF24835A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EA133C4-53E7-6D22-E292-A2BD01786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99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943DD7C-EEDD-9549-2B0D-A9B7699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6F92-A7A1-46E6-98FB-974314305AC2}" type="datetime1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BB9BA97-57DF-921F-C397-AB4F559A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E6DD8F4-2FBD-F1A8-4052-37E997C59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12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434E76-C14A-B8E8-6061-A278679D5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D9445E-F4B1-9FB1-AFDE-59E421B2D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66E5B61-766B-85BF-89FE-810608D0B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19A6D77-39F6-DE2A-453C-A5D90C48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DDA1-A567-45E4-A73F-888C420B8CBA}" type="datetime1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AF15423-51A2-5B8E-C429-69F4B9D5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25B94E4-D21A-B5E8-C521-44BB91A9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61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BCFA59-81FD-CB8E-B10D-F4673C220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CA1D4B9-6016-D68E-B2CD-D4A140D48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506D5C1-7B7F-4454-7F8B-F7633D817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1C08F48-F01F-A69E-DC32-9C402A8A2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398C-E1EE-424A-A734-20AEA00CB2FC}" type="datetime1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295AAEB-F9C9-FBE9-CDFC-007905766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5AF7138-8E19-E190-17CE-09A2BC65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57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F9FF00-F82B-07DB-8EED-D56F3326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237678A-9BCA-517B-C013-93E6CA769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6EEB99A-E812-1B1E-16CF-39CA04222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0AA5EC-E65F-49AB-818E-E08BDE641F74}" type="datetime1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1A04F64-28D8-E859-9245-29B53B4B5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169DC6-B935-195B-4728-B01DE1320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7727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54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5" Type="http://schemas.openxmlformats.org/officeDocument/2006/relationships/image" Target="../media/image30.png"/><Relationship Id="rId4" Type="http://schemas.openxmlformats.org/officeDocument/2006/relationships/image" Target="../media/image5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sv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13" Type="http://schemas.openxmlformats.org/officeDocument/2006/relationships/image" Target="../media/image4.png"/><Relationship Id="rId3" Type="http://schemas.openxmlformats.org/officeDocument/2006/relationships/image" Target="../media/image61.svg"/><Relationship Id="rId7" Type="http://schemas.openxmlformats.org/officeDocument/2006/relationships/image" Target="../media/image37.png"/><Relationship Id="rId12" Type="http://schemas.openxmlformats.org/officeDocument/2006/relationships/image" Target="../media/image7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5.jpeg"/><Relationship Id="rId10" Type="http://schemas.openxmlformats.org/officeDocument/2006/relationships/image" Target="../media/image68.svg"/><Relationship Id="rId4" Type="http://schemas.openxmlformats.org/officeDocument/2006/relationships/image" Target="../media/image34.png"/><Relationship Id="rId9" Type="http://schemas.openxmlformats.org/officeDocument/2006/relationships/image" Target="../media/image38.png"/><Relationship Id="rId1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sv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4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верхние углы 6">
            <a:extLst>
              <a:ext uri="{FF2B5EF4-FFF2-40B4-BE49-F238E27FC236}">
                <a16:creationId xmlns:a16="http://schemas.microsoft.com/office/drawing/2014/main" xmlns="" id="{BA387D8B-B5D2-DB67-AF5E-3CFEA766BCCD}"/>
              </a:ext>
            </a:extLst>
          </p:cNvPr>
          <p:cNvSpPr/>
          <p:nvPr/>
        </p:nvSpPr>
        <p:spPr>
          <a:xfrm rot="5400000">
            <a:off x="2510758" y="1481327"/>
            <a:ext cx="1074482" cy="609600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33BD7C-9930-799E-CC96-D06242628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388" y="1363957"/>
            <a:ext cx="8110962" cy="2296397"/>
          </a:xfrm>
        </p:spPr>
        <p:txBody>
          <a:bodyPr anchor="ctr">
            <a:noAutofit/>
          </a:bodyPr>
          <a:lstStyle/>
          <a:p>
            <a:pPr algn="l"/>
            <a:r>
              <a:rPr lang="ru-RU" sz="5000" b="1" dirty="0">
                <a:solidFill>
                  <a:srgbClr val="3A76BB"/>
                </a:solidFill>
              </a:rPr>
              <a:t>ПРОГРАММА ДОЛГОСРОЧНЫХ СБЕРЕЖЕНИЙ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EED78A8-DEDC-90FC-6C6C-0F0D31D22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388" y="4224794"/>
            <a:ext cx="5231574" cy="841775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solidFill>
                  <a:srgbClr val="FFFFFF"/>
                </a:solidFill>
              </a:rPr>
              <a:t>Новые возможности </a:t>
            </a:r>
            <a:r>
              <a:rPr lang="en-US" sz="2200" dirty="0">
                <a:solidFill>
                  <a:srgbClr val="FFFFFF"/>
                </a:solidFill>
              </a:rPr>
              <a:t/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ru-RU" sz="2200" dirty="0">
                <a:solidFill>
                  <a:srgbClr val="FFFFFF"/>
                </a:solidFill>
              </a:rPr>
              <a:t>для инвестиций в свое будущее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033FEE0-3B51-A2F2-2A52-740EF3EB9A0F}"/>
              </a:ext>
            </a:extLst>
          </p:cNvPr>
          <p:cNvSpPr/>
          <p:nvPr/>
        </p:nvSpPr>
        <p:spPr>
          <a:xfrm>
            <a:off x="0" y="6562165"/>
            <a:ext cx="12192000" cy="295835"/>
          </a:xfrm>
          <a:prstGeom prst="rect">
            <a:avLst/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13EAE5E-D7EB-3B99-00A4-689D22D3A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72950" y="690663"/>
            <a:ext cx="5480520" cy="553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67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3DBE93A-F9D4-7D2C-1582-7584D4B09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859927">
            <a:off x="847526" y="1071061"/>
            <a:ext cx="3324225" cy="2505075"/>
          </a:xfrm>
          <a:prstGeom prst="rect">
            <a:avLst/>
          </a:prstGeom>
        </p:spPr>
      </p:pic>
      <p:graphicFrame>
        <p:nvGraphicFramePr>
          <p:cNvPr id="137" name="Диаграмма 136">
            <a:extLst>
              <a:ext uri="{FF2B5EF4-FFF2-40B4-BE49-F238E27FC236}">
                <a16:creationId xmlns:a16="http://schemas.microsoft.com/office/drawing/2014/main" xmlns="" id="{B9901B06-C250-46BC-B222-71AC91B69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5520520"/>
              </p:ext>
            </p:extLst>
          </p:nvPr>
        </p:nvGraphicFramePr>
        <p:xfrm>
          <a:off x="5379175" y="1728179"/>
          <a:ext cx="5793152" cy="3948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xmlns="" id="{10E1FA6D-559A-4815-A10F-6409CD161FE7}"/>
              </a:ext>
            </a:extLst>
          </p:cNvPr>
          <p:cNvSpPr/>
          <p:nvPr/>
        </p:nvSpPr>
        <p:spPr>
          <a:xfrm>
            <a:off x="6880935" y="3141952"/>
            <a:ext cx="27458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95889">
              <a:spcAft>
                <a:spcPts val="693"/>
              </a:spcAft>
              <a:defRPr/>
            </a:pPr>
            <a:r>
              <a:rPr lang="ru-RU" sz="2000" b="1" dirty="0">
                <a:solidFill>
                  <a:srgbClr val="0F173F"/>
                </a:solidFill>
                <a:latin typeface="+mj-lt"/>
                <a:ea typeface="Jost SemiBold" pitchFamily="2" charset="-52"/>
                <a:cs typeface="Golos Text" panose="020B0503020202020204" pitchFamily="34" charset="-52"/>
              </a:rPr>
              <a:t>₽</a:t>
            </a:r>
            <a:r>
              <a:rPr lang="ru-RU" sz="3400" b="1" dirty="0">
                <a:solidFill>
                  <a:srgbClr val="0F173F"/>
                </a:solidFill>
                <a:ea typeface="Jost SemiBold" pitchFamily="2" charset="-52"/>
                <a:cs typeface="Golos Text" panose="020B0503020202020204" pitchFamily="34" charset="-52"/>
              </a:rPr>
              <a:t>2 278 962*</a:t>
            </a: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xmlns="" id="{3823266F-0065-4D90-A579-8C2A8CB9A178}"/>
              </a:ext>
            </a:extLst>
          </p:cNvPr>
          <p:cNvSpPr/>
          <p:nvPr/>
        </p:nvSpPr>
        <p:spPr>
          <a:xfrm>
            <a:off x="6771767" y="3702321"/>
            <a:ext cx="296415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95889">
              <a:lnSpc>
                <a:spcPts val="2000"/>
              </a:lnSpc>
              <a:spcAft>
                <a:spcPts val="693"/>
              </a:spcAft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  <a:t>Общая сумма накоплений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  <a:t>за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  <a:t>15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  <a:t> лет </a:t>
            </a:r>
          </a:p>
        </p:txBody>
      </p: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xmlns="" id="{27219CFB-37BE-4D2E-AF10-0BFD24ABB7B8}"/>
              </a:ext>
            </a:extLst>
          </p:cNvPr>
          <p:cNvGrpSpPr/>
          <p:nvPr/>
        </p:nvGrpSpPr>
        <p:grpSpPr>
          <a:xfrm>
            <a:off x="5850706" y="1472585"/>
            <a:ext cx="2171847" cy="633095"/>
            <a:chOff x="9258299" y="4159205"/>
            <a:chExt cx="2033939" cy="592896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xmlns="" id="{D5C13141-3335-405A-ADEA-230608B203C5}"/>
                </a:ext>
              </a:extLst>
            </p:cNvPr>
            <p:cNvSpPr txBox="1"/>
            <p:nvPr/>
          </p:nvSpPr>
          <p:spPr>
            <a:xfrm>
              <a:off x="9258300" y="4406220"/>
              <a:ext cx="1504301" cy="34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95889"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+mj-lt"/>
                  <a:ea typeface="Jost" pitchFamily="2" charset="-52"/>
                  <a:cs typeface="Golos Text" panose="020B0503020202020204" pitchFamily="34" charset="0"/>
                </a:rPr>
                <a:t>₽</a:t>
              </a:r>
              <a:r>
                <a:rPr lang="ru-RU" sz="1600" b="1" dirty="0">
                  <a:solidFill>
                    <a:prstClr val="black"/>
                  </a:solidFill>
                  <a:ea typeface="Jost" pitchFamily="2" charset="-52"/>
                  <a:cs typeface="Golos Text" panose="020B0503020202020204" pitchFamily="34" charset="0"/>
                </a:rPr>
                <a:t> </a:t>
              </a:r>
              <a:r>
                <a:rPr lang="ru-RU" b="1" dirty="0">
                  <a:solidFill>
                    <a:prstClr val="black"/>
                  </a:solidFill>
                  <a:ea typeface="Jost" pitchFamily="2" charset="-52"/>
                  <a:cs typeface="Golos Text" panose="020B0503020202020204" pitchFamily="34" charset="0"/>
                </a:rPr>
                <a:t>540 000</a:t>
              </a:r>
              <a:endParaRPr lang="ru-RU" sz="1600" b="1" dirty="0">
                <a:solidFill>
                  <a:prstClr val="black"/>
                </a:solidFill>
                <a:ea typeface="Jost" pitchFamily="2" charset="-52"/>
                <a:cs typeface="Golos Text" panose="020B0503020202020204" pitchFamily="34" charset="0"/>
              </a:endParaRPr>
            </a:p>
          </p:txBody>
        </p:sp>
        <p:sp>
          <p:nvSpPr>
            <p:cNvPr id="151" name="Прямоугольник 150">
              <a:extLst>
                <a:ext uri="{FF2B5EF4-FFF2-40B4-BE49-F238E27FC236}">
                  <a16:creationId xmlns:a16="http://schemas.microsoft.com/office/drawing/2014/main" xmlns="" id="{FD2C334D-553A-4E0E-BEBB-CB8185A5029F}"/>
                </a:ext>
              </a:extLst>
            </p:cNvPr>
            <p:cNvSpPr/>
            <p:nvPr/>
          </p:nvSpPr>
          <p:spPr>
            <a:xfrm>
              <a:off x="9258299" y="4159205"/>
              <a:ext cx="2033939" cy="317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95889">
                <a:defRPr/>
              </a:pPr>
              <a:r>
                <a:rPr lang="ru-RU" sz="1600" dirty="0">
                  <a:solidFill>
                    <a:prstClr val="black"/>
                  </a:solidFill>
                  <a:ea typeface="Open Sans" pitchFamily="2" charset="0"/>
                  <a:cs typeface="Open Sans" pitchFamily="2" charset="0"/>
                </a:rPr>
                <a:t>Личные взносы</a:t>
              </a:r>
            </a:p>
          </p:txBody>
        </p:sp>
      </p:grpSp>
      <p:grpSp>
        <p:nvGrpSpPr>
          <p:cNvPr id="152" name="Группа 151">
            <a:extLst>
              <a:ext uri="{FF2B5EF4-FFF2-40B4-BE49-F238E27FC236}">
                <a16:creationId xmlns:a16="http://schemas.microsoft.com/office/drawing/2014/main" xmlns="" id="{DA3E136F-58BF-4BCD-8F10-4BA29B21A0B7}"/>
              </a:ext>
            </a:extLst>
          </p:cNvPr>
          <p:cNvGrpSpPr/>
          <p:nvPr/>
        </p:nvGrpSpPr>
        <p:grpSpPr>
          <a:xfrm>
            <a:off x="4738966" y="4840362"/>
            <a:ext cx="2484419" cy="663799"/>
            <a:chOff x="17059516" y="6393625"/>
            <a:chExt cx="2042310" cy="621651"/>
          </a:xfrm>
        </p:grpSpPr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xmlns="" id="{1A10EE73-DC8D-4FD0-AE82-2CA30FF3CCA3}"/>
                </a:ext>
              </a:extLst>
            </p:cNvPr>
            <p:cNvSpPr txBox="1"/>
            <p:nvPr/>
          </p:nvSpPr>
          <p:spPr>
            <a:xfrm>
              <a:off x="17059516" y="6669395"/>
              <a:ext cx="1504301" cy="34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prstClr val="black"/>
                  </a:solidFill>
                  <a:latin typeface="Jost" pitchFamily="2" charset="-52"/>
                  <a:ea typeface="Jost" pitchFamily="2" charset="-52"/>
                </a:defRPr>
              </a:lvl1pPr>
            </a:lstStyle>
            <a:p>
              <a:pPr defTabSz="395889">
                <a:defRPr/>
              </a:pPr>
              <a:r>
                <a:rPr lang="ru-RU" sz="1600" dirty="0">
                  <a:latin typeface="+mj-lt"/>
                  <a:cs typeface="Golos Text" panose="020B0503020202020204" pitchFamily="34" charset="0"/>
                </a:rPr>
                <a:t>₽</a:t>
              </a:r>
              <a:r>
                <a:rPr lang="ru-RU" sz="1600" dirty="0">
                  <a:latin typeface="+mn-lt"/>
                  <a:cs typeface="Golos Text" panose="020B0503020202020204" pitchFamily="34" charset="0"/>
                </a:rPr>
                <a:t> </a:t>
              </a:r>
              <a:r>
                <a:rPr lang="ru-RU" sz="1800" dirty="0">
                  <a:latin typeface="+mn-lt"/>
                  <a:cs typeface="Golos Text" panose="020B0503020202020204" pitchFamily="34" charset="0"/>
                </a:rPr>
                <a:t>360 000</a:t>
              </a:r>
              <a:endParaRPr lang="ru-RU" sz="1600" baseline="40000" dirty="0">
                <a:latin typeface="+mn-lt"/>
                <a:cs typeface="Golos Text" panose="020B0503020202020204" pitchFamily="34" charset="0"/>
              </a:endParaRPr>
            </a:p>
          </p:txBody>
        </p:sp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xmlns="" id="{7014ACD0-6BAC-46B2-B581-660878DA5F44}"/>
                </a:ext>
              </a:extLst>
            </p:cNvPr>
            <p:cNvSpPr/>
            <p:nvPr/>
          </p:nvSpPr>
          <p:spPr>
            <a:xfrm>
              <a:off x="17059516" y="6393625"/>
              <a:ext cx="2042310" cy="317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95889">
                <a:defRPr/>
              </a:pPr>
              <a:r>
                <a:rPr lang="ru-RU" sz="1600" dirty="0">
                  <a:solidFill>
                    <a:prstClr val="black"/>
                  </a:solidFill>
                  <a:ea typeface="Open Sans" pitchFamily="2" charset="0"/>
                  <a:cs typeface="Open Sans" pitchFamily="2" charset="0"/>
                </a:rPr>
                <a:t>Софинансирование</a:t>
              </a:r>
            </a:p>
          </p:txBody>
        </p:sp>
      </p:grpSp>
      <p:sp>
        <p:nvSpPr>
          <p:cNvPr id="162" name="Прямоугольник 161">
            <a:extLst>
              <a:ext uri="{FF2B5EF4-FFF2-40B4-BE49-F238E27FC236}">
                <a16:creationId xmlns:a16="http://schemas.microsoft.com/office/drawing/2014/main" xmlns="" id="{EDD4E596-0FE1-457F-9168-EA7BE013FC01}"/>
              </a:ext>
            </a:extLst>
          </p:cNvPr>
          <p:cNvSpPr/>
          <p:nvPr/>
        </p:nvSpPr>
        <p:spPr>
          <a:xfrm>
            <a:off x="4060346" y="3470625"/>
            <a:ext cx="2324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95889">
              <a:defRPr/>
            </a:pPr>
            <a:r>
              <a:rPr lang="ru-RU" sz="1600" dirty="0">
                <a:solidFill>
                  <a:prstClr val="black"/>
                </a:solidFill>
                <a:ea typeface="Open Sans" pitchFamily="2" charset="0"/>
                <a:cs typeface="Open Sans" pitchFamily="2" charset="0"/>
              </a:rPr>
              <a:t>(реинвестирование </a:t>
            </a:r>
          </a:p>
          <a:p>
            <a:pPr defTabSz="395889">
              <a:defRPr/>
            </a:pPr>
            <a:r>
              <a:rPr lang="ru-RU" sz="1600" dirty="0">
                <a:solidFill>
                  <a:prstClr val="black"/>
                </a:solidFill>
                <a:ea typeface="Open Sans" pitchFamily="2" charset="0"/>
                <a:cs typeface="Open Sans" pitchFamily="2" charset="0"/>
              </a:rPr>
              <a:t>в ПДС)</a:t>
            </a:r>
          </a:p>
        </p:txBody>
      </p: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xmlns="" id="{493A4857-520B-4B35-99BF-CB23D37537EF}"/>
              </a:ext>
            </a:extLst>
          </p:cNvPr>
          <p:cNvGrpSpPr/>
          <p:nvPr/>
        </p:nvGrpSpPr>
        <p:grpSpPr>
          <a:xfrm>
            <a:off x="10105549" y="4566304"/>
            <a:ext cx="1872207" cy="661281"/>
            <a:chOff x="11395341" y="5432881"/>
            <a:chExt cx="1753325" cy="619289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xmlns="" id="{BA69AF23-8B89-44E4-81AC-C390313D442E}"/>
                </a:ext>
              </a:extLst>
            </p:cNvPr>
            <p:cNvSpPr/>
            <p:nvPr/>
          </p:nvSpPr>
          <p:spPr>
            <a:xfrm>
              <a:off x="11395920" y="5432881"/>
              <a:ext cx="1752746" cy="340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95889">
                <a:lnSpc>
                  <a:spcPts val="2165"/>
                </a:lnSpc>
                <a:defRPr/>
              </a:pPr>
              <a:r>
                <a:rPr lang="ru-RU" sz="1600" dirty="0">
                  <a:solidFill>
                    <a:prstClr val="black"/>
                  </a:solidFill>
                  <a:ea typeface="Open Sans" pitchFamily="2" charset="0"/>
                  <a:cs typeface="Open Sans" pitchFamily="2" charset="0"/>
                </a:rPr>
                <a:t>Инвест. доход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xmlns="" id="{FA1E04F3-E698-4F1A-9666-92D4D7ACC439}"/>
                </a:ext>
              </a:extLst>
            </p:cNvPr>
            <p:cNvSpPr txBox="1"/>
            <p:nvPr/>
          </p:nvSpPr>
          <p:spPr>
            <a:xfrm>
              <a:off x="11395341" y="5706293"/>
              <a:ext cx="1753325" cy="345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prstClr val="black"/>
                  </a:solidFill>
                  <a:latin typeface="Jost" pitchFamily="2" charset="-52"/>
                  <a:ea typeface="Jost" pitchFamily="2" charset="-52"/>
                </a:defRPr>
              </a:lvl1pPr>
            </a:lstStyle>
            <a:p>
              <a:pPr defTabSz="395889">
                <a:defRPr/>
              </a:pPr>
              <a:r>
                <a:rPr lang="ru-RU" sz="1600" dirty="0">
                  <a:latin typeface="+mj-lt"/>
                  <a:cs typeface="Golos Text" panose="020B0503020202020204" pitchFamily="34" charset="0"/>
                </a:rPr>
                <a:t>₽</a:t>
              </a:r>
              <a:r>
                <a:rPr lang="ru-RU" sz="1600" dirty="0">
                  <a:latin typeface="+mn-lt"/>
                  <a:cs typeface="Golos Text" panose="020B0503020202020204" pitchFamily="34" charset="0"/>
                </a:rPr>
                <a:t> </a:t>
              </a:r>
              <a:r>
                <a:rPr lang="ru-RU" sz="1800" dirty="0">
                  <a:latin typeface="+mn-lt"/>
                  <a:cs typeface="Golos Text" panose="020B0503020202020204" pitchFamily="34" charset="0"/>
                </a:rPr>
                <a:t>1 308 762</a:t>
              </a:r>
              <a:endParaRPr lang="ru-RU" sz="1600" dirty="0">
                <a:latin typeface="+mn-lt"/>
                <a:cs typeface="Golos Text" panose="020B0503020202020204" pitchFamily="34" charset="0"/>
              </a:endParaRPr>
            </a:p>
          </p:txBody>
        </p:sp>
      </p:grpSp>
      <p:cxnSp>
        <p:nvCxnSpPr>
          <p:cNvPr id="168" name="Соединительная линия уступом 159">
            <a:extLst>
              <a:ext uri="{FF2B5EF4-FFF2-40B4-BE49-F238E27FC236}">
                <a16:creationId xmlns:a16="http://schemas.microsoft.com/office/drawing/2014/main" xmlns="" id="{B02B482D-A9DE-44D1-BCBB-D7853EE0787B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6414" y="4660810"/>
            <a:ext cx="900353" cy="169820"/>
          </a:xfrm>
          <a:prstGeom prst="bentConnector3">
            <a:avLst>
              <a:gd name="adj1" fmla="val 100269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: Rounded Corners 101">
            <a:extLst>
              <a:ext uri="{FF2B5EF4-FFF2-40B4-BE49-F238E27FC236}">
                <a16:creationId xmlns:a16="http://schemas.microsoft.com/office/drawing/2014/main" xmlns="" id="{04637AA4-C552-4AA1-A503-FFA35CD8D7F7}"/>
              </a:ext>
            </a:extLst>
          </p:cNvPr>
          <p:cNvSpPr/>
          <p:nvPr/>
        </p:nvSpPr>
        <p:spPr>
          <a:xfrm>
            <a:off x="10169350" y="1476683"/>
            <a:ext cx="1720569" cy="1952317"/>
          </a:xfrm>
          <a:prstGeom prst="roundRect">
            <a:avLst>
              <a:gd name="adj" fmla="val 11367"/>
            </a:avLst>
          </a:prstGeom>
          <a:solidFill>
            <a:schemeClr val="bg1"/>
          </a:solidFill>
          <a:ln w="12700">
            <a:solidFill>
              <a:srgbClr val="3A76BB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1" name="Прямоугольник 170">
            <a:extLst>
              <a:ext uri="{FF2B5EF4-FFF2-40B4-BE49-F238E27FC236}">
                <a16:creationId xmlns:a16="http://schemas.microsoft.com/office/drawing/2014/main" xmlns="" id="{202DF43C-D640-458F-9AE0-F67CDA7098AE}"/>
              </a:ext>
            </a:extLst>
          </p:cNvPr>
          <p:cNvSpPr/>
          <p:nvPr/>
        </p:nvSpPr>
        <p:spPr>
          <a:xfrm>
            <a:off x="10285111" y="2479572"/>
            <a:ext cx="1727785" cy="674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95889">
              <a:lnSpc>
                <a:spcPts val="1500"/>
              </a:lnSpc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Расчетная ставка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инвестдохода</a:t>
            </a:r>
            <a:endParaRPr lang="ru-RU" sz="2800" baseline="30000" dirty="0">
              <a:solidFill>
                <a:schemeClr val="tx1">
                  <a:lumMod val="95000"/>
                  <a:lumOff val="5000"/>
                </a:schemeClr>
              </a:solidFill>
              <a:ea typeface="Open Sans" pitchFamily="2" charset="0"/>
              <a:cs typeface="Open Sans" pitchFamily="2" charset="0"/>
            </a:endParaRPr>
          </a:p>
        </p:txBody>
      </p:sp>
      <p:sp>
        <p:nvSpPr>
          <p:cNvPr id="172" name="Freeform 227">
            <a:extLst>
              <a:ext uri="{FF2B5EF4-FFF2-40B4-BE49-F238E27FC236}">
                <a16:creationId xmlns:a16="http://schemas.microsoft.com/office/drawing/2014/main" xmlns="" id="{0F4B88DF-939F-4E25-9658-8AD3040E6227}"/>
              </a:ext>
            </a:extLst>
          </p:cNvPr>
          <p:cNvSpPr>
            <a:spLocks noEditPoints="1"/>
          </p:cNvSpPr>
          <p:nvPr/>
        </p:nvSpPr>
        <p:spPr bwMode="auto">
          <a:xfrm>
            <a:off x="10387121" y="1613056"/>
            <a:ext cx="293208" cy="295882"/>
          </a:xfrm>
          <a:custGeom>
            <a:avLst/>
            <a:gdLst>
              <a:gd name="T0" fmla="*/ 0 w 329"/>
              <a:gd name="T1" fmla="*/ 332 h 332"/>
              <a:gd name="T2" fmla="*/ 79 w 329"/>
              <a:gd name="T3" fmla="*/ 332 h 332"/>
              <a:gd name="T4" fmla="*/ 79 w 329"/>
              <a:gd name="T5" fmla="*/ 198 h 332"/>
              <a:gd name="T6" fmla="*/ 0 w 329"/>
              <a:gd name="T7" fmla="*/ 198 h 332"/>
              <a:gd name="T8" fmla="*/ 0 w 329"/>
              <a:gd name="T9" fmla="*/ 332 h 332"/>
              <a:gd name="T10" fmla="*/ 15 w 329"/>
              <a:gd name="T11" fmla="*/ 211 h 332"/>
              <a:gd name="T12" fmla="*/ 64 w 329"/>
              <a:gd name="T13" fmla="*/ 211 h 332"/>
              <a:gd name="T14" fmla="*/ 64 w 329"/>
              <a:gd name="T15" fmla="*/ 319 h 332"/>
              <a:gd name="T16" fmla="*/ 15 w 329"/>
              <a:gd name="T17" fmla="*/ 319 h 332"/>
              <a:gd name="T18" fmla="*/ 15 w 329"/>
              <a:gd name="T19" fmla="*/ 211 h 332"/>
              <a:gd name="T20" fmla="*/ 125 w 329"/>
              <a:gd name="T21" fmla="*/ 332 h 332"/>
              <a:gd name="T22" fmla="*/ 204 w 329"/>
              <a:gd name="T23" fmla="*/ 332 h 332"/>
              <a:gd name="T24" fmla="*/ 204 w 329"/>
              <a:gd name="T25" fmla="*/ 332 h 332"/>
              <a:gd name="T26" fmla="*/ 204 w 329"/>
              <a:gd name="T27" fmla="*/ 143 h 332"/>
              <a:gd name="T28" fmla="*/ 125 w 329"/>
              <a:gd name="T29" fmla="*/ 143 h 332"/>
              <a:gd name="T30" fmla="*/ 125 w 329"/>
              <a:gd name="T31" fmla="*/ 332 h 332"/>
              <a:gd name="T32" fmla="*/ 140 w 329"/>
              <a:gd name="T33" fmla="*/ 156 h 332"/>
              <a:gd name="T34" fmla="*/ 189 w 329"/>
              <a:gd name="T35" fmla="*/ 156 h 332"/>
              <a:gd name="T36" fmla="*/ 189 w 329"/>
              <a:gd name="T37" fmla="*/ 319 h 332"/>
              <a:gd name="T38" fmla="*/ 140 w 329"/>
              <a:gd name="T39" fmla="*/ 319 h 332"/>
              <a:gd name="T40" fmla="*/ 140 w 329"/>
              <a:gd name="T41" fmla="*/ 156 h 332"/>
              <a:gd name="T42" fmla="*/ 250 w 329"/>
              <a:gd name="T43" fmla="*/ 0 h 332"/>
              <a:gd name="T44" fmla="*/ 250 w 329"/>
              <a:gd name="T45" fmla="*/ 332 h 332"/>
              <a:gd name="T46" fmla="*/ 329 w 329"/>
              <a:gd name="T47" fmla="*/ 332 h 332"/>
              <a:gd name="T48" fmla="*/ 329 w 329"/>
              <a:gd name="T49" fmla="*/ 0 h 332"/>
              <a:gd name="T50" fmla="*/ 250 w 329"/>
              <a:gd name="T51" fmla="*/ 0 h 332"/>
              <a:gd name="T52" fmla="*/ 316 w 329"/>
              <a:gd name="T53" fmla="*/ 319 h 332"/>
              <a:gd name="T54" fmla="*/ 265 w 329"/>
              <a:gd name="T55" fmla="*/ 319 h 332"/>
              <a:gd name="T56" fmla="*/ 265 w 329"/>
              <a:gd name="T57" fmla="*/ 15 h 332"/>
              <a:gd name="T58" fmla="*/ 316 w 329"/>
              <a:gd name="T59" fmla="*/ 15 h 332"/>
              <a:gd name="T60" fmla="*/ 316 w 329"/>
              <a:gd name="T61" fmla="*/ 31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9" h="332">
                <a:moveTo>
                  <a:pt x="0" y="332"/>
                </a:moveTo>
                <a:lnTo>
                  <a:pt x="79" y="332"/>
                </a:lnTo>
                <a:lnTo>
                  <a:pt x="79" y="198"/>
                </a:lnTo>
                <a:lnTo>
                  <a:pt x="0" y="198"/>
                </a:lnTo>
                <a:lnTo>
                  <a:pt x="0" y="332"/>
                </a:lnTo>
                <a:close/>
                <a:moveTo>
                  <a:pt x="15" y="211"/>
                </a:moveTo>
                <a:lnTo>
                  <a:pt x="64" y="211"/>
                </a:lnTo>
                <a:lnTo>
                  <a:pt x="64" y="319"/>
                </a:lnTo>
                <a:lnTo>
                  <a:pt x="15" y="319"/>
                </a:lnTo>
                <a:lnTo>
                  <a:pt x="15" y="211"/>
                </a:lnTo>
                <a:close/>
                <a:moveTo>
                  <a:pt x="125" y="332"/>
                </a:moveTo>
                <a:lnTo>
                  <a:pt x="204" y="332"/>
                </a:lnTo>
                <a:lnTo>
                  <a:pt x="204" y="332"/>
                </a:lnTo>
                <a:lnTo>
                  <a:pt x="204" y="143"/>
                </a:lnTo>
                <a:lnTo>
                  <a:pt x="125" y="143"/>
                </a:lnTo>
                <a:lnTo>
                  <a:pt x="125" y="332"/>
                </a:lnTo>
                <a:close/>
                <a:moveTo>
                  <a:pt x="140" y="156"/>
                </a:moveTo>
                <a:lnTo>
                  <a:pt x="189" y="156"/>
                </a:lnTo>
                <a:lnTo>
                  <a:pt x="189" y="319"/>
                </a:lnTo>
                <a:lnTo>
                  <a:pt x="140" y="319"/>
                </a:lnTo>
                <a:lnTo>
                  <a:pt x="140" y="156"/>
                </a:lnTo>
                <a:close/>
                <a:moveTo>
                  <a:pt x="250" y="0"/>
                </a:moveTo>
                <a:lnTo>
                  <a:pt x="250" y="332"/>
                </a:lnTo>
                <a:lnTo>
                  <a:pt x="329" y="332"/>
                </a:lnTo>
                <a:lnTo>
                  <a:pt x="329" y="0"/>
                </a:lnTo>
                <a:lnTo>
                  <a:pt x="250" y="0"/>
                </a:lnTo>
                <a:close/>
                <a:moveTo>
                  <a:pt x="316" y="319"/>
                </a:moveTo>
                <a:lnTo>
                  <a:pt x="265" y="319"/>
                </a:lnTo>
                <a:lnTo>
                  <a:pt x="265" y="15"/>
                </a:lnTo>
                <a:lnTo>
                  <a:pt x="316" y="15"/>
                </a:lnTo>
                <a:lnTo>
                  <a:pt x="316" y="319"/>
                </a:lnTo>
                <a:close/>
              </a:path>
            </a:pathLst>
          </a:custGeom>
          <a:solidFill>
            <a:srgbClr val="0F173F"/>
          </a:solidFill>
          <a:ln>
            <a:solidFill>
              <a:srgbClr val="3A76BB"/>
            </a:solidFill>
          </a:ln>
        </p:spPr>
        <p:txBody>
          <a:bodyPr vert="horz" wrap="square" lIns="79178" tIns="39589" rIns="79178" bIns="39589" numCol="1" anchor="t" anchorCtr="0" compatLnSpc="1">
            <a:prstTxWarp prst="textNoShape">
              <a:avLst/>
            </a:prstTxWarp>
          </a:bodyPr>
          <a:lstStyle/>
          <a:p>
            <a:pPr defTabSz="395889">
              <a:defRPr/>
            </a:pPr>
            <a:endParaRPr lang="en-US" sz="1559">
              <a:solidFill>
                <a:prstClr val="black"/>
              </a:solidFill>
            </a:endParaRPr>
          </a:p>
        </p:txBody>
      </p:sp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xmlns="" id="{AD3B0128-42F2-4FE9-AF2C-F7E3F0514D7F}"/>
              </a:ext>
            </a:extLst>
          </p:cNvPr>
          <p:cNvSpPr/>
          <p:nvPr/>
        </p:nvSpPr>
        <p:spPr>
          <a:xfrm>
            <a:off x="4077790" y="3160943"/>
            <a:ext cx="1511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5889">
              <a:defRPr/>
            </a:pPr>
            <a:r>
              <a:rPr lang="ru-RU" b="1" dirty="0">
                <a:solidFill>
                  <a:prstClr val="black"/>
                </a:solidFill>
                <a:latin typeface="+mj-lt"/>
                <a:ea typeface="Jost" pitchFamily="2" charset="-52"/>
                <a:cs typeface="Golos Text" panose="020B0503020202020204" pitchFamily="34" charset="0"/>
              </a:rPr>
              <a:t>₽</a:t>
            </a:r>
            <a:r>
              <a:rPr lang="ru-RU" b="1" dirty="0">
                <a:solidFill>
                  <a:prstClr val="black"/>
                </a:solidFill>
                <a:ea typeface="Jost" pitchFamily="2" charset="-52"/>
                <a:cs typeface="Golos Text" panose="020B0503020202020204" pitchFamily="34" charset="0"/>
              </a:rPr>
              <a:t> 70 200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04205DA9-4035-4CFA-A962-13B03E256302}"/>
              </a:ext>
            </a:extLst>
          </p:cNvPr>
          <p:cNvSpPr txBox="1"/>
          <p:nvPr/>
        </p:nvSpPr>
        <p:spPr>
          <a:xfrm>
            <a:off x="4050275" y="2772809"/>
            <a:ext cx="2513416" cy="4819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Jost" pitchFamily="2" charset="-52"/>
                <a:cs typeface="Arial" panose="020B0604020202020204" pitchFamily="34" charset="0"/>
              </a:defRPr>
            </a:lvl1pPr>
          </a:lstStyle>
          <a:p>
            <a:pPr defTabSz="395889">
              <a:lnSpc>
                <a:spcPts val="1500"/>
              </a:lnSpc>
              <a:defRPr/>
            </a:pPr>
            <a:r>
              <a:rPr lang="ru-RU" sz="1600" dirty="0">
                <a:solidFill>
                  <a:prstClr val="black"/>
                </a:solidFill>
                <a:latin typeface="+mn-lt"/>
                <a:ea typeface="Open Sans" pitchFamily="2" charset="0"/>
                <a:cs typeface="Open Sans" pitchFamily="2" charset="0"/>
              </a:rPr>
              <a:t>Налоговый вычет </a:t>
            </a:r>
            <a:br>
              <a:rPr lang="ru-RU" sz="1600" dirty="0">
                <a:solidFill>
                  <a:prstClr val="black"/>
                </a:solidFill>
                <a:latin typeface="+mn-lt"/>
                <a:ea typeface="Open Sans" pitchFamily="2" charset="0"/>
                <a:cs typeface="Open Sans" pitchFamily="2" charset="0"/>
              </a:rPr>
            </a:br>
            <a:r>
              <a:rPr lang="ru-RU" sz="1600" dirty="0">
                <a:solidFill>
                  <a:prstClr val="black"/>
                </a:solidFill>
                <a:latin typeface="+mn-lt"/>
                <a:ea typeface="Open Sans" pitchFamily="2" charset="0"/>
                <a:cs typeface="Open Sans" pitchFamily="2" charset="0"/>
              </a:rPr>
              <a:t>на внесенные взносы</a:t>
            </a:r>
          </a:p>
        </p:txBody>
      </p:sp>
      <p:sp>
        <p:nvSpPr>
          <p:cNvPr id="178" name="Скругленный прямоугольник 30">
            <a:extLst>
              <a:ext uri="{FF2B5EF4-FFF2-40B4-BE49-F238E27FC236}">
                <a16:creationId xmlns:a16="http://schemas.microsoft.com/office/drawing/2014/main" xmlns="" id="{8DDB2107-41DB-437D-AB17-EC21E0158B0C}"/>
              </a:ext>
            </a:extLst>
          </p:cNvPr>
          <p:cNvSpPr/>
          <p:nvPr/>
        </p:nvSpPr>
        <p:spPr>
          <a:xfrm>
            <a:off x="544479" y="2544716"/>
            <a:ext cx="3341946" cy="3948159"/>
          </a:xfrm>
          <a:prstGeom prst="roundRect">
            <a:avLst>
              <a:gd name="adj" fmla="val 6894"/>
            </a:avLst>
          </a:prstGeom>
          <a:solidFill>
            <a:schemeClr val="bg1"/>
          </a:solidFill>
          <a:ln w="12700">
            <a:solidFill>
              <a:srgbClr val="14102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рямоугольник 180">
            <a:extLst>
              <a:ext uri="{FF2B5EF4-FFF2-40B4-BE49-F238E27FC236}">
                <a16:creationId xmlns:a16="http://schemas.microsoft.com/office/drawing/2014/main" xmlns="" id="{5B5FD370-3690-4C8F-83CC-EDB5E5753528}"/>
              </a:ext>
            </a:extLst>
          </p:cNvPr>
          <p:cNvSpPr/>
          <p:nvPr/>
        </p:nvSpPr>
        <p:spPr>
          <a:xfrm>
            <a:off x="1267041" y="3254800"/>
            <a:ext cx="24977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Мужчина или женщина 40 лет</a:t>
            </a:r>
          </a:p>
        </p:txBody>
      </p:sp>
      <p:sp>
        <p:nvSpPr>
          <p:cNvPr id="182" name="Прямоугольник 181">
            <a:extLst>
              <a:ext uri="{FF2B5EF4-FFF2-40B4-BE49-F238E27FC236}">
                <a16:creationId xmlns:a16="http://schemas.microsoft.com/office/drawing/2014/main" xmlns="" id="{695809D3-60D7-4CCE-9CF0-33B9631D92AF}"/>
              </a:ext>
            </a:extLst>
          </p:cNvPr>
          <p:cNvSpPr/>
          <p:nvPr/>
        </p:nvSpPr>
        <p:spPr>
          <a:xfrm>
            <a:off x="1296885" y="3983979"/>
            <a:ext cx="2524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2000" b="1" dirty="0">
                <a:solidFill>
                  <a:srgbClr val="F2673A"/>
                </a:solidFill>
                <a:latin typeface="+mj-lt"/>
                <a:ea typeface="Jost" pitchFamily="2" charset="-52"/>
                <a:cs typeface="Golos Text" panose="020B0503020202020204" pitchFamily="34" charset="-52"/>
              </a:rPr>
              <a:t>₽</a:t>
            </a:r>
            <a:r>
              <a:rPr lang="ru-RU" sz="2000" b="1" dirty="0">
                <a:solidFill>
                  <a:srgbClr val="F2673A"/>
                </a:solidFill>
                <a:ea typeface="Jost" pitchFamily="2" charset="-52"/>
                <a:cs typeface="Golos Text" panose="020B0503020202020204" pitchFamily="34" charset="-52"/>
              </a:rPr>
              <a:t> 3 тыс. / месяц</a:t>
            </a:r>
          </a:p>
        </p:txBody>
      </p:sp>
      <p:sp>
        <p:nvSpPr>
          <p:cNvPr id="183" name="Прямоугольник 182">
            <a:extLst>
              <a:ext uri="{FF2B5EF4-FFF2-40B4-BE49-F238E27FC236}">
                <a16:creationId xmlns:a16="http://schemas.microsoft.com/office/drawing/2014/main" xmlns="" id="{8AAA29E4-C18E-4E5F-A0A6-BA9988B94010}"/>
              </a:ext>
            </a:extLst>
          </p:cNvPr>
          <p:cNvSpPr/>
          <p:nvPr/>
        </p:nvSpPr>
        <p:spPr>
          <a:xfrm>
            <a:off x="1296884" y="4286994"/>
            <a:ext cx="22830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Размер взносов</a:t>
            </a:r>
          </a:p>
        </p:txBody>
      </p:sp>
      <p:sp>
        <p:nvSpPr>
          <p:cNvPr id="184" name="Прямоугольник 183">
            <a:extLst>
              <a:ext uri="{FF2B5EF4-FFF2-40B4-BE49-F238E27FC236}">
                <a16:creationId xmlns:a16="http://schemas.microsoft.com/office/drawing/2014/main" xmlns="" id="{433BA789-D034-40B8-AB6F-929FEF131091}"/>
              </a:ext>
            </a:extLst>
          </p:cNvPr>
          <p:cNvSpPr/>
          <p:nvPr/>
        </p:nvSpPr>
        <p:spPr>
          <a:xfrm>
            <a:off x="1296885" y="4668690"/>
            <a:ext cx="2524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2000" b="1" dirty="0">
                <a:solidFill>
                  <a:srgbClr val="F2673A"/>
                </a:solidFill>
                <a:ea typeface="Jost" pitchFamily="2" charset="-52"/>
                <a:cs typeface="Golos Text" panose="020B0503020202020204" pitchFamily="34" charset="-52"/>
              </a:rPr>
              <a:t>15 лет</a:t>
            </a:r>
          </a:p>
        </p:txBody>
      </p:sp>
      <p:sp>
        <p:nvSpPr>
          <p:cNvPr id="185" name="Прямоугольник 184">
            <a:extLst>
              <a:ext uri="{FF2B5EF4-FFF2-40B4-BE49-F238E27FC236}">
                <a16:creationId xmlns:a16="http://schemas.microsoft.com/office/drawing/2014/main" xmlns="" id="{C99355BE-F396-42C7-88ED-E54D496980C4}"/>
              </a:ext>
            </a:extLst>
          </p:cNvPr>
          <p:cNvSpPr/>
          <p:nvPr/>
        </p:nvSpPr>
        <p:spPr>
          <a:xfrm>
            <a:off x="1296884" y="4981765"/>
            <a:ext cx="22830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Период накопления</a:t>
            </a:r>
          </a:p>
        </p:txBody>
      </p:sp>
      <p:cxnSp>
        <p:nvCxnSpPr>
          <p:cNvPr id="186" name="Прямая соединительная линия 185">
            <a:extLst>
              <a:ext uri="{FF2B5EF4-FFF2-40B4-BE49-F238E27FC236}">
                <a16:creationId xmlns:a16="http://schemas.microsoft.com/office/drawing/2014/main" xmlns="" id="{F3159615-B7F8-45D3-AA0E-B4B6B4FA969A}"/>
              </a:ext>
            </a:extLst>
          </p:cNvPr>
          <p:cNvCxnSpPr>
            <a:cxnSpLocks/>
          </p:cNvCxnSpPr>
          <p:nvPr/>
        </p:nvCxnSpPr>
        <p:spPr>
          <a:xfrm flipH="1">
            <a:off x="824744" y="5444140"/>
            <a:ext cx="2767231" cy="0"/>
          </a:xfrm>
          <a:prstGeom prst="line">
            <a:avLst/>
          </a:prstGeom>
          <a:ln w="12700" cap="rnd">
            <a:solidFill>
              <a:srgbClr val="099A85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Соединительная линия уступом 159">
            <a:extLst>
              <a:ext uri="{FF2B5EF4-FFF2-40B4-BE49-F238E27FC236}">
                <a16:creationId xmlns:a16="http://schemas.microsoft.com/office/drawing/2014/main" xmlns="" id="{8C4E8323-EC0E-4DC6-A96D-B8C9A2804070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9869997" y="4285397"/>
            <a:ext cx="900353" cy="169820"/>
          </a:xfrm>
          <a:prstGeom prst="bentConnector3">
            <a:avLst>
              <a:gd name="adj1" fmla="val 100269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xmlns="" id="{CBBD8A14-C05E-4031-A368-3D680BFC37B2}"/>
              </a:ext>
            </a:extLst>
          </p:cNvPr>
          <p:cNvGrpSpPr/>
          <p:nvPr/>
        </p:nvGrpSpPr>
        <p:grpSpPr>
          <a:xfrm>
            <a:off x="814540" y="5614544"/>
            <a:ext cx="416652" cy="214835"/>
            <a:chOff x="1236160" y="4305198"/>
            <a:chExt cx="897717" cy="462883"/>
          </a:xfrm>
        </p:grpSpPr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xmlns="" id="{AFA04A64-4117-4478-A6F0-3D77B0F53866}"/>
                </a:ext>
              </a:extLst>
            </p:cNvPr>
            <p:cNvGrpSpPr/>
            <p:nvPr/>
          </p:nvGrpSpPr>
          <p:grpSpPr>
            <a:xfrm>
              <a:off x="1236160" y="4305198"/>
              <a:ext cx="897717" cy="462883"/>
              <a:chOff x="1737359" y="5593032"/>
              <a:chExt cx="731061" cy="376952"/>
            </a:xfrm>
          </p:grpSpPr>
          <p:sp>
            <p:nvSpPr>
              <p:cNvPr id="67" name="Скругленный прямоугольник 45">
                <a:extLst>
                  <a:ext uri="{FF2B5EF4-FFF2-40B4-BE49-F238E27FC236}">
                    <a16:creationId xmlns:a16="http://schemas.microsoft.com/office/drawing/2014/main" xmlns="" id="{D3FE4F2F-07D4-44FE-95C9-13566C73C76D}"/>
                  </a:ext>
                </a:extLst>
              </p:cNvPr>
              <p:cNvSpPr/>
              <p:nvPr/>
            </p:nvSpPr>
            <p:spPr>
              <a:xfrm>
                <a:off x="1737359" y="5593032"/>
                <a:ext cx="731061" cy="376952"/>
              </a:xfrm>
              <a:prstGeom prst="roundRect">
                <a:avLst>
                  <a:gd name="adj" fmla="val 50000"/>
                </a:avLst>
              </a:prstGeom>
              <a:solidFill>
                <a:srgbClr val="3A76BB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pPr algn="ctr" defTabSz="791779"/>
                <a:endParaRPr lang="ru-RU" sz="1559" kern="0" dirty="0">
                  <a:solidFill>
                    <a:srgbClr val="F1F4F8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" name="Овал 67">
                <a:extLst>
                  <a:ext uri="{FF2B5EF4-FFF2-40B4-BE49-F238E27FC236}">
                    <a16:creationId xmlns:a16="http://schemas.microsoft.com/office/drawing/2014/main" xmlns="" id="{B6E7CF09-C8D2-42AF-BE1E-161D5967E4CB}"/>
                  </a:ext>
                </a:extLst>
              </p:cNvPr>
              <p:cNvSpPr/>
              <p:nvPr/>
            </p:nvSpPr>
            <p:spPr>
              <a:xfrm>
                <a:off x="2102890" y="5621563"/>
                <a:ext cx="319896" cy="3198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59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6" name="Freeform 21">
              <a:extLst>
                <a:ext uri="{FF2B5EF4-FFF2-40B4-BE49-F238E27FC236}">
                  <a16:creationId xmlns:a16="http://schemas.microsoft.com/office/drawing/2014/main" xmlns="" id="{CFDC292B-AEA6-4186-A1EF-8082A439C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641" y="4455365"/>
              <a:ext cx="227575" cy="162554"/>
            </a:xfrm>
            <a:custGeom>
              <a:avLst/>
              <a:gdLst>
                <a:gd name="T0" fmla="*/ 159 w 162"/>
                <a:gd name="T1" fmla="*/ 12 h 115"/>
                <a:gd name="T2" fmla="*/ 58 w 162"/>
                <a:gd name="T3" fmla="*/ 113 h 115"/>
                <a:gd name="T4" fmla="*/ 53 w 162"/>
                <a:gd name="T5" fmla="*/ 115 h 115"/>
                <a:gd name="T6" fmla="*/ 49 w 162"/>
                <a:gd name="T7" fmla="*/ 113 h 115"/>
                <a:gd name="T8" fmla="*/ 3 w 162"/>
                <a:gd name="T9" fmla="*/ 67 h 115"/>
                <a:gd name="T10" fmla="*/ 3 w 162"/>
                <a:gd name="T11" fmla="*/ 58 h 115"/>
                <a:gd name="T12" fmla="*/ 12 w 162"/>
                <a:gd name="T13" fmla="*/ 58 h 115"/>
                <a:gd name="T14" fmla="*/ 53 w 162"/>
                <a:gd name="T15" fmla="*/ 99 h 115"/>
                <a:gd name="T16" fmla="*/ 150 w 162"/>
                <a:gd name="T17" fmla="*/ 3 h 115"/>
                <a:gd name="T18" fmla="*/ 159 w 162"/>
                <a:gd name="T19" fmla="*/ 3 h 115"/>
                <a:gd name="T20" fmla="*/ 159 w 162"/>
                <a:gd name="T21" fmla="*/ 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15">
                  <a:moveTo>
                    <a:pt x="159" y="12"/>
                  </a:moveTo>
                  <a:cubicBezTo>
                    <a:pt x="58" y="113"/>
                    <a:pt x="58" y="113"/>
                    <a:pt x="58" y="113"/>
                  </a:cubicBezTo>
                  <a:cubicBezTo>
                    <a:pt x="57" y="114"/>
                    <a:pt x="55" y="115"/>
                    <a:pt x="53" y="115"/>
                  </a:cubicBezTo>
                  <a:cubicBezTo>
                    <a:pt x="52" y="115"/>
                    <a:pt x="50" y="114"/>
                    <a:pt x="49" y="113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0" y="65"/>
                    <a:pt x="0" y="61"/>
                    <a:pt x="3" y="58"/>
                  </a:cubicBezTo>
                  <a:cubicBezTo>
                    <a:pt x="5" y="56"/>
                    <a:pt x="10" y="56"/>
                    <a:pt x="12" y="58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2" y="0"/>
                    <a:pt x="157" y="0"/>
                    <a:pt x="159" y="3"/>
                  </a:cubicBezTo>
                  <a:cubicBezTo>
                    <a:pt x="162" y="5"/>
                    <a:pt x="162" y="10"/>
                    <a:pt x="159" y="12"/>
                  </a:cubicBezTo>
                  <a:close/>
                </a:path>
              </a:pathLst>
            </a:custGeom>
            <a:solidFill>
              <a:srgbClr val="3A76BB"/>
            </a:solidFill>
            <a:ln>
              <a:noFill/>
            </a:ln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sz="1559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788A99F7-5DAF-4C34-BE22-07176697DC17}"/>
              </a:ext>
            </a:extLst>
          </p:cNvPr>
          <p:cNvSpPr/>
          <p:nvPr/>
        </p:nvSpPr>
        <p:spPr>
          <a:xfrm>
            <a:off x="1302252" y="5552711"/>
            <a:ext cx="2495243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Aft>
                <a:spcPts val="693"/>
              </a:spcAft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Софинансирование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xmlns="" id="{0DEAF5F7-A864-422A-9F9D-B37CEC758809}"/>
              </a:ext>
            </a:extLst>
          </p:cNvPr>
          <p:cNvGrpSpPr/>
          <p:nvPr/>
        </p:nvGrpSpPr>
        <p:grpSpPr>
          <a:xfrm>
            <a:off x="814540" y="5991216"/>
            <a:ext cx="416652" cy="214835"/>
            <a:chOff x="1236160" y="4305198"/>
            <a:chExt cx="897717" cy="462883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xmlns="" id="{33738E46-65B6-410C-BC65-4725850C0967}"/>
                </a:ext>
              </a:extLst>
            </p:cNvPr>
            <p:cNvGrpSpPr/>
            <p:nvPr/>
          </p:nvGrpSpPr>
          <p:grpSpPr>
            <a:xfrm>
              <a:off x="1236160" y="4305198"/>
              <a:ext cx="897717" cy="462883"/>
              <a:chOff x="1737359" y="5593032"/>
              <a:chExt cx="731061" cy="376952"/>
            </a:xfrm>
          </p:grpSpPr>
          <p:sp>
            <p:nvSpPr>
              <p:cNvPr id="75" name="Скругленный прямоугольник 52">
                <a:extLst>
                  <a:ext uri="{FF2B5EF4-FFF2-40B4-BE49-F238E27FC236}">
                    <a16:creationId xmlns:a16="http://schemas.microsoft.com/office/drawing/2014/main" xmlns="" id="{2A7F1883-73F8-4110-A2C6-B38D9A8404FC}"/>
                  </a:ext>
                </a:extLst>
              </p:cNvPr>
              <p:cNvSpPr/>
              <p:nvPr/>
            </p:nvSpPr>
            <p:spPr>
              <a:xfrm>
                <a:off x="1737359" y="5593032"/>
                <a:ext cx="731061" cy="376952"/>
              </a:xfrm>
              <a:prstGeom prst="roundRect">
                <a:avLst>
                  <a:gd name="adj" fmla="val 50000"/>
                </a:avLst>
              </a:prstGeom>
              <a:solidFill>
                <a:srgbClr val="3A76BB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pPr algn="ctr" defTabSz="791779"/>
                <a:endParaRPr lang="ru-RU" sz="1559" kern="0" dirty="0">
                  <a:solidFill>
                    <a:srgbClr val="F1F4F8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" name="Овал 75">
                <a:extLst>
                  <a:ext uri="{FF2B5EF4-FFF2-40B4-BE49-F238E27FC236}">
                    <a16:creationId xmlns:a16="http://schemas.microsoft.com/office/drawing/2014/main" xmlns="" id="{F4CEADEC-173F-4F70-B95F-70AD8FF80127}"/>
                  </a:ext>
                </a:extLst>
              </p:cNvPr>
              <p:cNvSpPr/>
              <p:nvPr/>
            </p:nvSpPr>
            <p:spPr>
              <a:xfrm>
                <a:off x="2102890" y="5621563"/>
                <a:ext cx="319896" cy="3198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59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xmlns="" id="{05A93F9A-47B5-4ECE-A966-1243C57B1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641" y="4455365"/>
              <a:ext cx="227575" cy="162554"/>
            </a:xfrm>
            <a:custGeom>
              <a:avLst/>
              <a:gdLst>
                <a:gd name="T0" fmla="*/ 159 w 162"/>
                <a:gd name="T1" fmla="*/ 12 h 115"/>
                <a:gd name="T2" fmla="*/ 58 w 162"/>
                <a:gd name="T3" fmla="*/ 113 h 115"/>
                <a:gd name="T4" fmla="*/ 53 w 162"/>
                <a:gd name="T5" fmla="*/ 115 h 115"/>
                <a:gd name="T6" fmla="*/ 49 w 162"/>
                <a:gd name="T7" fmla="*/ 113 h 115"/>
                <a:gd name="T8" fmla="*/ 3 w 162"/>
                <a:gd name="T9" fmla="*/ 67 h 115"/>
                <a:gd name="T10" fmla="*/ 3 w 162"/>
                <a:gd name="T11" fmla="*/ 58 h 115"/>
                <a:gd name="T12" fmla="*/ 12 w 162"/>
                <a:gd name="T13" fmla="*/ 58 h 115"/>
                <a:gd name="T14" fmla="*/ 53 w 162"/>
                <a:gd name="T15" fmla="*/ 99 h 115"/>
                <a:gd name="T16" fmla="*/ 150 w 162"/>
                <a:gd name="T17" fmla="*/ 3 h 115"/>
                <a:gd name="T18" fmla="*/ 159 w 162"/>
                <a:gd name="T19" fmla="*/ 3 h 115"/>
                <a:gd name="T20" fmla="*/ 159 w 162"/>
                <a:gd name="T21" fmla="*/ 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15">
                  <a:moveTo>
                    <a:pt x="159" y="12"/>
                  </a:moveTo>
                  <a:cubicBezTo>
                    <a:pt x="58" y="113"/>
                    <a:pt x="58" y="113"/>
                    <a:pt x="58" y="113"/>
                  </a:cubicBezTo>
                  <a:cubicBezTo>
                    <a:pt x="57" y="114"/>
                    <a:pt x="55" y="115"/>
                    <a:pt x="53" y="115"/>
                  </a:cubicBezTo>
                  <a:cubicBezTo>
                    <a:pt x="52" y="115"/>
                    <a:pt x="50" y="114"/>
                    <a:pt x="49" y="113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0" y="65"/>
                    <a:pt x="0" y="61"/>
                    <a:pt x="3" y="58"/>
                  </a:cubicBezTo>
                  <a:cubicBezTo>
                    <a:pt x="5" y="56"/>
                    <a:pt x="10" y="56"/>
                    <a:pt x="12" y="58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2" y="0"/>
                    <a:pt x="157" y="0"/>
                    <a:pt x="159" y="3"/>
                  </a:cubicBezTo>
                  <a:cubicBezTo>
                    <a:pt x="162" y="5"/>
                    <a:pt x="162" y="10"/>
                    <a:pt x="159" y="12"/>
                  </a:cubicBezTo>
                  <a:close/>
                </a:path>
              </a:pathLst>
            </a:custGeom>
            <a:solidFill>
              <a:srgbClr val="3A76BB"/>
            </a:solidFill>
            <a:ln>
              <a:noFill/>
            </a:ln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sz="1559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1A257CD9-BBC4-488B-A1F2-DCE72A38CE8A}"/>
              </a:ext>
            </a:extLst>
          </p:cNvPr>
          <p:cNvSpPr/>
          <p:nvPr/>
        </p:nvSpPr>
        <p:spPr>
          <a:xfrm>
            <a:off x="1302252" y="6012649"/>
            <a:ext cx="2637275" cy="2415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039"/>
              </a:lnSpc>
              <a:spcAft>
                <a:spcPts val="693"/>
              </a:spcAft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Налоговый вычет</a:t>
            </a:r>
          </a:p>
        </p:txBody>
      </p:sp>
      <p:sp>
        <p:nvSpPr>
          <p:cNvPr id="79" name="Freeform 16">
            <a:extLst>
              <a:ext uri="{FF2B5EF4-FFF2-40B4-BE49-F238E27FC236}">
                <a16:creationId xmlns:a16="http://schemas.microsoft.com/office/drawing/2014/main" xmlns="" id="{62F29CB5-BA64-4AF9-8C54-ECF7C3217A22}"/>
              </a:ext>
            </a:extLst>
          </p:cNvPr>
          <p:cNvSpPr>
            <a:spLocks noEditPoints="1"/>
          </p:cNvSpPr>
          <p:nvPr/>
        </p:nvSpPr>
        <p:spPr bwMode="auto">
          <a:xfrm>
            <a:off x="838798" y="4134498"/>
            <a:ext cx="368136" cy="323190"/>
          </a:xfrm>
          <a:custGeom>
            <a:avLst/>
            <a:gdLst>
              <a:gd name="T0" fmla="*/ 160 w 160"/>
              <a:gd name="T1" fmla="*/ 19 h 139"/>
              <a:gd name="T2" fmla="*/ 88 w 160"/>
              <a:gd name="T3" fmla="*/ 19 h 139"/>
              <a:gd name="T4" fmla="*/ 124 w 160"/>
              <a:gd name="T5" fmla="*/ 8 h 139"/>
              <a:gd name="T6" fmla="*/ 124 w 160"/>
              <a:gd name="T7" fmla="*/ 29 h 139"/>
              <a:gd name="T8" fmla="*/ 124 w 160"/>
              <a:gd name="T9" fmla="*/ 8 h 139"/>
              <a:gd name="T10" fmla="*/ 146 w 160"/>
              <a:gd name="T11" fmla="*/ 54 h 139"/>
              <a:gd name="T12" fmla="*/ 89 w 160"/>
              <a:gd name="T13" fmla="*/ 44 h 139"/>
              <a:gd name="T14" fmla="*/ 96 w 160"/>
              <a:gd name="T15" fmla="*/ 40 h 139"/>
              <a:gd name="T16" fmla="*/ 152 w 160"/>
              <a:gd name="T17" fmla="*/ 40 h 139"/>
              <a:gd name="T18" fmla="*/ 159 w 160"/>
              <a:gd name="T19" fmla="*/ 43 h 139"/>
              <a:gd name="T20" fmla="*/ 146 w 160"/>
              <a:gd name="T21" fmla="*/ 74 h 139"/>
              <a:gd name="T22" fmla="*/ 89 w 160"/>
              <a:gd name="T23" fmla="*/ 64 h 139"/>
              <a:gd name="T24" fmla="*/ 96 w 160"/>
              <a:gd name="T25" fmla="*/ 61 h 139"/>
              <a:gd name="T26" fmla="*/ 152 w 160"/>
              <a:gd name="T27" fmla="*/ 60 h 139"/>
              <a:gd name="T28" fmla="*/ 159 w 160"/>
              <a:gd name="T29" fmla="*/ 63 h 139"/>
              <a:gd name="T30" fmla="*/ 146 w 160"/>
              <a:gd name="T31" fmla="*/ 95 h 139"/>
              <a:gd name="T32" fmla="*/ 89 w 160"/>
              <a:gd name="T33" fmla="*/ 84 h 139"/>
              <a:gd name="T34" fmla="*/ 96 w 160"/>
              <a:gd name="T35" fmla="*/ 81 h 139"/>
              <a:gd name="T36" fmla="*/ 152 w 160"/>
              <a:gd name="T37" fmla="*/ 81 h 139"/>
              <a:gd name="T38" fmla="*/ 159 w 160"/>
              <a:gd name="T39" fmla="*/ 83 h 139"/>
              <a:gd name="T40" fmla="*/ 146 w 160"/>
              <a:gd name="T41" fmla="*/ 115 h 139"/>
              <a:gd name="T42" fmla="*/ 89 w 160"/>
              <a:gd name="T43" fmla="*/ 105 h 139"/>
              <a:gd name="T44" fmla="*/ 96 w 160"/>
              <a:gd name="T45" fmla="*/ 101 h 139"/>
              <a:gd name="T46" fmla="*/ 152 w 160"/>
              <a:gd name="T47" fmla="*/ 101 h 139"/>
              <a:gd name="T48" fmla="*/ 159 w 160"/>
              <a:gd name="T49" fmla="*/ 104 h 139"/>
              <a:gd name="T50" fmla="*/ 146 w 160"/>
              <a:gd name="T51" fmla="*/ 135 h 139"/>
              <a:gd name="T52" fmla="*/ 89 w 160"/>
              <a:gd name="T53" fmla="*/ 125 h 139"/>
              <a:gd name="T54" fmla="*/ 96 w 160"/>
              <a:gd name="T55" fmla="*/ 122 h 139"/>
              <a:gd name="T56" fmla="*/ 152 w 160"/>
              <a:gd name="T57" fmla="*/ 121 h 139"/>
              <a:gd name="T58" fmla="*/ 159 w 160"/>
              <a:gd name="T59" fmla="*/ 124 h 139"/>
              <a:gd name="T60" fmla="*/ 59 w 160"/>
              <a:gd name="T61" fmla="*/ 95 h 139"/>
              <a:gd name="T62" fmla="*/ 1 w 160"/>
              <a:gd name="T63" fmla="*/ 84 h 139"/>
              <a:gd name="T64" fmla="*/ 8 w 160"/>
              <a:gd name="T65" fmla="*/ 81 h 139"/>
              <a:gd name="T66" fmla="*/ 64 w 160"/>
              <a:gd name="T67" fmla="*/ 81 h 139"/>
              <a:gd name="T68" fmla="*/ 72 w 160"/>
              <a:gd name="T69" fmla="*/ 83 h 139"/>
              <a:gd name="T70" fmla="*/ 59 w 160"/>
              <a:gd name="T71" fmla="*/ 115 h 139"/>
              <a:gd name="T72" fmla="*/ 1 w 160"/>
              <a:gd name="T73" fmla="*/ 105 h 139"/>
              <a:gd name="T74" fmla="*/ 8 w 160"/>
              <a:gd name="T75" fmla="*/ 101 h 139"/>
              <a:gd name="T76" fmla="*/ 64 w 160"/>
              <a:gd name="T77" fmla="*/ 101 h 139"/>
              <a:gd name="T78" fmla="*/ 72 w 160"/>
              <a:gd name="T79" fmla="*/ 104 h 139"/>
              <a:gd name="T80" fmla="*/ 59 w 160"/>
              <a:gd name="T81" fmla="*/ 135 h 139"/>
              <a:gd name="T82" fmla="*/ 1 w 160"/>
              <a:gd name="T83" fmla="*/ 125 h 139"/>
              <a:gd name="T84" fmla="*/ 8 w 160"/>
              <a:gd name="T85" fmla="*/ 122 h 139"/>
              <a:gd name="T86" fmla="*/ 64 w 160"/>
              <a:gd name="T87" fmla="*/ 121 h 139"/>
              <a:gd name="T88" fmla="*/ 72 w 160"/>
              <a:gd name="T89" fmla="*/ 124 h 139"/>
              <a:gd name="T90" fmla="*/ 0 w 160"/>
              <a:gd name="T91" fmla="*/ 59 h 139"/>
              <a:gd name="T92" fmla="*/ 72 w 160"/>
              <a:gd name="T93" fmla="*/ 59 h 139"/>
              <a:gd name="T94" fmla="*/ 36 w 160"/>
              <a:gd name="T95" fmla="*/ 70 h 139"/>
              <a:gd name="T96" fmla="*/ 36 w 160"/>
              <a:gd name="T97" fmla="*/ 49 h 139"/>
              <a:gd name="T98" fmla="*/ 36 w 160"/>
              <a:gd name="T99" fmla="*/ 7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" h="139">
                <a:moveTo>
                  <a:pt x="124" y="37"/>
                </a:moveTo>
                <a:cubicBezTo>
                  <a:pt x="144" y="37"/>
                  <a:pt x="160" y="29"/>
                  <a:pt x="160" y="19"/>
                </a:cubicBezTo>
                <a:cubicBezTo>
                  <a:pt x="160" y="8"/>
                  <a:pt x="144" y="0"/>
                  <a:pt x="124" y="0"/>
                </a:cubicBezTo>
                <a:cubicBezTo>
                  <a:pt x="103" y="0"/>
                  <a:pt x="88" y="8"/>
                  <a:pt x="88" y="19"/>
                </a:cubicBezTo>
                <a:cubicBezTo>
                  <a:pt x="88" y="29"/>
                  <a:pt x="103" y="37"/>
                  <a:pt x="124" y="37"/>
                </a:cubicBezTo>
                <a:close/>
                <a:moveTo>
                  <a:pt x="124" y="8"/>
                </a:moveTo>
                <a:cubicBezTo>
                  <a:pt x="141" y="8"/>
                  <a:pt x="152" y="14"/>
                  <a:pt x="152" y="19"/>
                </a:cubicBezTo>
                <a:cubicBezTo>
                  <a:pt x="152" y="23"/>
                  <a:pt x="141" y="29"/>
                  <a:pt x="124" y="29"/>
                </a:cubicBezTo>
                <a:cubicBezTo>
                  <a:pt x="107" y="29"/>
                  <a:pt x="96" y="23"/>
                  <a:pt x="96" y="19"/>
                </a:cubicBezTo>
                <a:cubicBezTo>
                  <a:pt x="96" y="14"/>
                  <a:pt x="107" y="8"/>
                  <a:pt x="124" y="8"/>
                </a:cubicBezTo>
                <a:close/>
                <a:moveTo>
                  <a:pt x="159" y="43"/>
                </a:moveTo>
                <a:cubicBezTo>
                  <a:pt x="158" y="47"/>
                  <a:pt x="153" y="51"/>
                  <a:pt x="146" y="54"/>
                </a:cubicBezTo>
                <a:cubicBezTo>
                  <a:pt x="140" y="56"/>
                  <a:pt x="132" y="58"/>
                  <a:pt x="124" y="58"/>
                </a:cubicBezTo>
                <a:cubicBezTo>
                  <a:pt x="107" y="58"/>
                  <a:pt x="93" y="52"/>
                  <a:pt x="89" y="44"/>
                </a:cubicBezTo>
                <a:cubicBezTo>
                  <a:pt x="88" y="42"/>
                  <a:pt x="89" y="39"/>
                  <a:pt x="91" y="38"/>
                </a:cubicBezTo>
                <a:cubicBezTo>
                  <a:pt x="93" y="38"/>
                  <a:pt x="95" y="38"/>
                  <a:pt x="96" y="40"/>
                </a:cubicBezTo>
                <a:cubicBezTo>
                  <a:pt x="98" y="45"/>
                  <a:pt x="109" y="50"/>
                  <a:pt x="124" y="50"/>
                </a:cubicBezTo>
                <a:cubicBezTo>
                  <a:pt x="139" y="50"/>
                  <a:pt x="150" y="45"/>
                  <a:pt x="152" y="40"/>
                </a:cubicBezTo>
                <a:cubicBezTo>
                  <a:pt x="153" y="38"/>
                  <a:pt x="155" y="37"/>
                  <a:pt x="157" y="38"/>
                </a:cubicBezTo>
                <a:cubicBezTo>
                  <a:pt x="159" y="38"/>
                  <a:pt x="160" y="41"/>
                  <a:pt x="159" y="43"/>
                </a:cubicBezTo>
                <a:close/>
                <a:moveTo>
                  <a:pt x="159" y="63"/>
                </a:moveTo>
                <a:cubicBezTo>
                  <a:pt x="158" y="68"/>
                  <a:pt x="153" y="72"/>
                  <a:pt x="146" y="74"/>
                </a:cubicBezTo>
                <a:cubicBezTo>
                  <a:pt x="140" y="77"/>
                  <a:pt x="132" y="78"/>
                  <a:pt x="124" y="78"/>
                </a:cubicBezTo>
                <a:cubicBezTo>
                  <a:pt x="107" y="78"/>
                  <a:pt x="93" y="72"/>
                  <a:pt x="89" y="64"/>
                </a:cubicBezTo>
                <a:cubicBezTo>
                  <a:pt x="88" y="62"/>
                  <a:pt x="89" y="60"/>
                  <a:pt x="91" y="59"/>
                </a:cubicBezTo>
                <a:cubicBezTo>
                  <a:pt x="93" y="58"/>
                  <a:pt x="95" y="59"/>
                  <a:pt x="96" y="61"/>
                </a:cubicBezTo>
                <a:cubicBezTo>
                  <a:pt x="98" y="65"/>
                  <a:pt x="109" y="70"/>
                  <a:pt x="124" y="70"/>
                </a:cubicBezTo>
                <a:cubicBezTo>
                  <a:pt x="139" y="70"/>
                  <a:pt x="150" y="65"/>
                  <a:pt x="152" y="60"/>
                </a:cubicBezTo>
                <a:cubicBezTo>
                  <a:pt x="153" y="58"/>
                  <a:pt x="155" y="57"/>
                  <a:pt x="157" y="58"/>
                </a:cubicBezTo>
                <a:cubicBezTo>
                  <a:pt x="159" y="59"/>
                  <a:pt x="160" y="61"/>
                  <a:pt x="159" y="63"/>
                </a:cubicBezTo>
                <a:close/>
                <a:moveTo>
                  <a:pt x="159" y="83"/>
                </a:moveTo>
                <a:cubicBezTo>
                  <a:pt x="158" y="88"/>
                  <a:pt x="153" y="92"/>
                  <a:pt x="146" y="95"/>
                </a:cubicBezTo>
                <a:cubicBezTo>
                  <a:pt x="140" y="97"/>
                  <a:pt x="132" y="98"/>
                  <a:pt x="124" y="98"/>
                </a:cubicBezTo>
                <a:cubicBezTo>
                  <a:pt x="107" y="98"/>
                  <a:pt x="93" y="93"/>
                  <a:pt x="89" y="84"/>
                </a:cubicBezTo>
                <a:cubicBezTo>
                  <a:pt x="88" y="82"/>
                  <a:pt x="89" y="80"/>
                  <a:pt x="91" y="79"/>
                </a:cubicBezTo>
                <a:cubicBezTo>
                  <a:pt x="93" y="78"/>
                  <a:pt x="95" y="79"/>
                  <a:pt x="96" y="81"/>
                </a:cubicBezTo>
                <a:cubicBezTo>
                  <a:pt x="98" y="86"/>
                  <a:pt x="109" y="90"/>
                  <a:pt x="124" y="90"/>
                </a:cubicBezTo>
                <a:cubicBezTo>
                  <a:pt x="139" y="90"/>
                  <a:pt x="150" y="85"/>
                  <a:pt x="152" y="81"/>
                </a:cubicBezTo>
                <a:cubicBezTo>
                  <a:pt x="153" y="79"/>
                  <a:pt x="155" y="78"/>
                  <a:pt x="157" y="78"/>
                </a:cubicBezTo>
                <a:cubicBezTo>
                  <a:pt x="159" y="79"/>
                  <a:pt x="160" y="81"/>
                  <a:pt x="159" y="83"/>
                </a:cubicBezTo>
                <a:close/>
                <a:moveTo>
                  <a:pt x="159" y="104"/>
                </a:moveTo>
                <a:cubicBezTo>
                  <a:pt x="158" y="108"/>
                  <a:pt x="153" y="112"/>
                  <a:pt x="146" y="115"/>
                </a:cubicBezTo>
                <a:cubicBezTo>
                  <a:pt x="140" y="117"/>
                  <a:pt x="132" y="119"/>
                  <a:pt x="124" y="119"/>
                </a:cubicBezTo>
                <a:cubicBezTo>
                  <a:pt x="107" y="119"/>
                  <a:pt x="93" y="113"/>
                  <a:pt x="89" y="105"/>
                </a:cubicBezTo>
                <a:cubicBezTo>
                  <a:pt x="88" y="103"/>
                  <a:pt x="89" y="100"/>
                  <a:pt x="91" y="99"/>
                </a:cubicBezTo>
                <a:cubicBezTo>
                  <a:pt x="93" y="99"/>
                  <a:pt x="95" y="99"/>
                  <a:pt x="96" y="101"/>
                </a:cubicBezTo>
                <a:cubicBezTo>
                  <a:pt x="98" y="106"/>
                  <a:pt x="109" y="111"/>
                  <a:pt x="124" y="111"/>
                </a:cubicBezTo>
                <a:cubicBezTo>
                  <a:pt x="139" y="111"/>
                  <a:pt x="150" y="106"/>
                  <a:pt x="152" y="101"/>
                </a:cubicBezTo>
                <a:cubicBezTo>
                  <a:pt x="153" y="99"/>
                  <a:pt x="155" y="98"/>
                  <a:pt x="157" y="99"/>
                </a:cubicBezTo>
                <a:cubicBezTo>
                  <a:pt x="159" y="99"/>
                  <a:pt x="160" y="102"/>
                  <a:pt x="159" y="104"/>
                </a:cubicBezTo>
                <a:close/>
                <a:moveTo>
                  <a:pt x="159" y="124"/>
                </a:moveTo>
                <a:cubicBezTo>
                  <a:pt x="158" y="129"/>
                  <a:pt x="153" y="133"/>
                  <a:pt x="146" y="135"/>
                </a:cubicBezTo>
                <a:cubicBezTo>
                  <a:pt x="140" y="138"/>
                  <a:pt x="132" y="139"/>
                  <a:pt x="124" y="139"/>
                </a:cubicBezTo>
                <a:cubicBezTo>
                  <a:pt x="107" y="139"/>
                  <a:pt x="93" y="133"/>
                  <a:pt x="89" y="125"/>
                </a:cubicBezTo>
                <a:cubicBezTo>
                  <a:pt x="88" y="123"/>
                  <a:pt x="89" y="121"/>
                  <a:pt x="91" y="120"/>
                </a:cubicBezTo>
                <a:cubicBezTo>
                  <a:pt x="93" y="119"/>
                  <a:pt x="95" y="120"/>
                  <a:pt x="96" y="122"/>
                </a:cubicBezTo>
                <a:cubicBezTo>
                  <a:pt x="98" y="126"/>
                  <a:pt x="109" y="131"/>
                  <a:pt x="124" y="131"/>
                </a:cubicBezTo>
                <a:cubicBezTo>
                  <a:pt x="139" y="131"/>
                  <a:pt x="150" y="126"/>
                  <a:pt x="152" y="121"/>
                </a:cubicBezTo>
                <a:cubicBezTo>
                  <a:pt x="153" y="119"/>
                  <a:pt x="155" y="118"/>
                  <a:pt x="157" y="119"/>
                </a:cubicBezTo>
                <a:cubicBezTo>
                  <a:pt x="159" y="120"/>
                  <a:pt x="160" y="122"/>
                  <a:pt x="159" y="124"/>
                </a:cubicBezTo>
                <a:close/>
                <a:moveTo>
                  <a:pt x="72" y="83"/>
                </a:moveTo>
                <a:cubicBezTo>
                  <a:pt x="70" y="88"/>
                  <a:pt x="65" y="92"/>
                  <a:pt x="59" y="95"/>
                </a:cubicBezTo>
                <a:cubicBezTo>
                  <a:pt x="52" y="97"/>
                  <a:pt x="44" y="98"/>
                  <a:pt x="36" y="98"/>
                </a:cubicBezTo>
                <a:cubicBezTo>
                  <a:pt x="19" y="98"/>
                  <a:pt x="5" y="93"/>
                  <a:pt x="1" y="84"/>
                </a:cubicBezTo>
                <a:cubicBezTo>
                  <a:pt x="0" y="82"/>
                  <a:pt x="1" y="80"/>
                  <a:pt x="3" y="79"/>
                </a:cubicBezTo>
                <a:cubicBezTo>
                  <a:pt x="5" y="78"/>
                  <a:pt x="7" y="79"/>
                  <a:pt x="8" y="81"/>
                </a:cubicBezTo>
                <a:cubicBezTo>
                  <a:pt x="10" y="86"/>
                  <a:pt x="21" y="90"/>
                  <a:pt x="36" y="90"/>
                </a:cubicBezTo>
                <a:cubicBezTo>
                  <a:pt x="51" y="90"/>
                  <a:pt x="62" y="85"/>
                  <a:pt x="64" y="81"/>
                </a:cubicBezTo>
                <a:cubicBezTo>
                  <a:pt x="65" y="79"/>
                  <a:pt x="67" y="78"/>
                  <a:pt x="69" y="78"/>
                </a:cubicBezTo>
                <a:cubicBezTo>
                  <a:pt x="71" y="79"/>
                  <a:pt x="72" y="81"/>
                  <a:pt x="72" y="83"/>
                </a:cubicBezTo>
                <a:close/>
                <a:moveTo>
                  <a:pt x="72" y="104"/>
                </a:moveTo>
                <a:cubicBezTo>
                  <a:pt x="70" y="108"/>
                  <a:pt x="65" y="112"/>
                  <a:pt x="59" y="115"/>
                </a:cubicBezTo>
                <a:cubicBezTo>
                  <a:pt x="52" y="117"/>
                  <a:pt x="44" y="119"/>
                  <a:pt x="36" y="119"/>
                </a:cubicBezTo>
                <a:cubicBezTo>
                  <a:pt x="19" y="119"/>
                  <a:pt x="5" y="113"/>
                  <a:pt x="1" y="105"/>
                </a:cubicBezTo>
                <a:cubicBezTo>
                  <a:pt x="0" y="103"/>
                  <a:pt x="1" y="100"/>
                  <a:pt x="3" y="99"/>
                </a:cubicBezTo>
                <a:cubicBezTo>
                  <a:pt x="5" y="99"/>
                  <a:pt x="7" y="99"/>
                  <a:pt x="8" y="101"/>
                </a:cubicBezTo>
                <a:cubicBezTo>
                  <a:pt x="10" y="106"/>
                  <a:pt x="21" y="111"/>
                  <a:pt x="36" y="111"/>
                </a:cubicBezTo>
                <a:cubicBezTo>
                  <a:pt x="51" y="111"/>
                  <a:pt x="62" y="106"/>
                  <a:pt x="64" y="101"/>
                </a:cubicBezTo>
                <a:cubicBezTo>
                  <a:pt x="65" y="99"/>
                  <a:pt x="67" y="98"/>
                  <a:pt x="69" y="99"/>
                </a:cubicBezTo>
                <a:cubicBezTo>
                  <a:pt x="71" y="99"/>
                  <a:pt x="72" y="102"/>
                  <a:pt x="72" y="104"/>
                </a:cubicBezTo>
                <a:close/>
                <a:moveTo>
                  <a:pt x="72" y="124"/>
                </a:moveTo>
                <a:cubicBezTo>
                  <a:pt x="70" y="129"/>
                  <a:pt x="65" y="133"/>
                  <a:pt x="59" y="135"/>
                </a:cubicBezTo>
                <a:cubicBezTo>
                  <a:pt x="52" y="138"/>
                  <a:pt x="44" y="139"/>
                  <a:pt x="36" y="139"/>
                </a:cubicBezTo>
                <a:cubicBezTo>
                  <a:pt x="19" y="139"/>
                  <a:pt x="5" y="133"/>
                  <a:pt x="1" y="125"/>
                </a:cubicBezTo>
                <a:cubicBezTo>
                  <a:pt x="0" y="123"/>
                  <a:pt x="1" y="121"/>
                  <a:pt x="3" y="120"/>
                </a:cubicBezTo>
                <a:cubicBezTo>
                  <a:pt x="5" y="119"/>
                  <a:pt x="7" y="120"/>
                  <a:pt x="8" y="122"/>
                </a:cubicBezTo>
                <a:cubicBezTo>
                  <a:pt x="10" y="126"/>
                  <a:pt x="21" y="131"/>
                  <a:pt x="36" y="131"/>
                </a:cubicBezTo>
                <a:cubicBezTo>
                  <a:pt x="51" y="131"/>
                  <a:pt x="62" y="126"/>
                  <a:pt x="64" y="121"/>
                </a:cubicBezTo>
                <a:cubicBezTo>
                  <a:pt x="65" y="119"/>
                  <a:pt x="67" y="118"/>
                  <a:pt x="69" y="119"/>
                </a:cubicBezTo>
                <a:cubicBezTo>
                  <a:pt x="71" y="120"/>
                  <a:pt x="72" y="122"/>
                  <a:pt x="72" y="124"/>
                </a:cubicBezTo>
                <a:close/>
                <a:moveTo>
                  <a:pt x="36" y="41"/>
                </a:moveTo>
                <a:cubicBezTo>
                  <a:pt x="16" y="41"/>
                  <a:pt x="0" y="49"/>
                  <a:pt x="0" y="59"/>
                </a:cubicBezTo>
                <a:cubicBezTo>
                  <a:pt x="0" y="70"/>
                  <a:pt x="16" y="78"/>
                  <a:pt x="36" y="78"/>
                </a:cubicBezTo>
                <a:cubicBezTo>
                  <a:pt x="57" y="78"/>
                  <a:pt x="72" y="70"/>
                  <a:pt x="72" y="59"/>
                </a:cubicBezTo>
                <a:cubicBezTo>
                  <a:pt x="72" y="49"/>
                  <a:pt x="57" y="41"/>
                  <a:pt x="36" y="41"/>
                </a:cubicBezTo>
                <a:close/>
                <a:moveTo>
                  <a:pt x="36" y="70"/>
                </a:moveTo>
                <a:cubicBezTo>
                  <a:pt x="19" y="70"/>
                  <a:pt x="8" y="64"/>
                  <a:pt x="8" y="59"/>
                </a:cubicBezTo>
                <a:cubicBezTo>
                  <a:pt x="8" y="55"/>
                  <a:pt x="19" y="49"/>
                  <a:pt x="36" y="49"/>
                </a:cubicBezTo>
                <a:cubicBezTo>
                  <a:pt x="53" y="49"/>
                  <a:pt x="64" y="55"/>
                  <a:pt x="64" y="59"/>
                </a:cubicBezTo>
                <a:cubicBezTo>
                  <a:pt x="64" y="64"/>
                  <a:pt x="53" y="70"/>
                  <a:pt x="36" y="70"/>
                </a:cubicBezTo>
                <a:close/>
              </a:path>
            </a:pathLst>
          </a:custGeom>
          <a:solidFill>
            <a:srgbClr val="3A76BB"/>
          </a:solidFill>
          <a:ln>
            <a:noFill/>
          </a:ln>
        </p:spPr>
        <p:txBody>
          <a:bodyPr vert="horz" wrap="square" lIns="79178" tIns="39589" rIns="79178" bIns="39589" numCol="1" anchor="t" anchorCtr="0" compatLnSpc="1">
            <a:prstTxWarp prst="textNoShape">
              <a:avLst/>
            </a:prstTxWarp>
          </a:bodyPr>
          <a:lstStyle/>
          <a:p>
            <a:pPr defTabSz="791779">
              <a:defRPr/>
            </a:pPr>
            <a:endParaRPr lang="en-US" sz="1559" kern="0">
              <a:solidFill>
                <a:prstClr val="black"/>
              </a:solidFill>
            </a:endParaRPr>
          </a:p>
        </p:txBody>
      </p:sp>
      <p:sp>
        <p:nvSpPr>
          <p:cNvPr id="80" name="Freeform 1152">
            <a:extLst>
              <a:ext uri="{FF2B5EF4-FFF2-40B4-BE49-F238E27FC236}">
                <a16:creationId xmlns:a16="http://schemas.microsoft.com/office/drawing/2014/main" xmlns="" id="{7919078F-0889-4942-8180-BBF3228E2FED}"/>
              </a:ext>
            </a:extLst>
          </p:cNvPr>
          <p:cNvSpPr>
            <a:spLocks noEditPoints="1"/>
          </p:cNvSpPr>
          <p:nvPr/>
        </p:nvSpPr>
        <p:spPr bwMode="auto">
          <a:xfrm>
            <a:off x="840548" y="4794292"/>
            <a:ext cx="364636" cy="366742"/>
          </a:xfrm>
          <a:custGeom>
            <a:avLst/>
            <a:gdLst>
              <a:gd name="T0" fmla="*/ 112 w 160"/>
              <a:gd name="T1" fmla="*/ 21 h 160"/>
              <a:gd name="T2" fmla="*/ 136 w 160"/>
              <a:gd name="T3" fmla="*/ 27 h 160"/>
              <a:gd name="T4" fmla="*/ 80 w 160"/>
              <a:gd name="T5" fmla="*/ 0 h 160"/>
              <a:gd name="T6" fmla="*/ 80 w 160"/>
              <a:gd name="T7" fmla="*/ 139 h 160"/>
              <a:gd name="T8" fmla="*/ 80 w 160"/>
              <a:gd name="T9" fmla="*/ 27 h 160"/>
              <a:gd name="T10" fmla="*/ 83 w 160"/>
              <a:gd name="T11" fmla="*/ 32 h 160"/>
              <a:gd name="T12" fmla="*/ 80 w 160"/>
              <a:gd name="T13" fmla="*/ 120 h 160"/>
              <a:gd name="T14" fmla="*/ 83 w 160"/>
              <a:gd name="T15" fmla="*/ 123 h 160"/>
              <a:gd name="T16" fmla="*/ 128 w 160"/>
              <a:gd name="T17" fmla="*/ 77 h 160"/>
              <a:gd name="T18" fmla="*/ 32 w 160"/>
              <a:gd name="T19" fmla="*/ 77 h 160"/>
              <a:gd name="T20" fmla="*/ 37 w 160"/>
              <a:gd name="T21" fmla="*/ 77 h 160"/>
              <a:gd name="T22" fmla="*/ 77 w 160"/>
              <a:gd name="T23" fmla="*/ 67 h 160"/>
              <a:gd name="T24" fmla="*/ 51 w 160"/>
              <a:gd name="T25" fmla="*/ 109 h 160"/>
              <a:gd name="T26" fmla="*/ 83 w 160"/>
              <a:gd name="T27" fmla="*/ 67 h 160"/>
              <a:gd name="T28" fmla="*/ 80 w 160"/>
              <a:gd name="T29" fmla="*/ 83 h 160"/>
              <a:gd name="T30" fmla="*/ 35 w 160"/>
              <a:gd name="T31" fmla="*/ 140 h 160"/>
              <a:gd name="T32" fmla="*/ 17 w 160"/>
              <a:gd name="T33" fmla="*/ 128 h 160"/>
              <a:gd name="T34" fmla="*/ 22 w 160"/>
              <a:gd name="T35" fmla="*/ 134 h 160"/>
              <a:gd name="T36" fmla="*/ 26 w 160"/>
              <a:gd name="T37" fmla="*/ 135 h 160"/>
              <a:gd name="T38" fmla="*/ 30 w 160"/>
              <a:gd name="T39" fmla="*/ 135 h 160"/>
              <a:gd name="T40" fmla="*/ 13 w 160"/>
              <a:gd name="T41" fmla="*/ 121 h 160"/>
              <a:gd name="T42" fmla="*/ 160 w 160"/>
              <a:gd name="T43" fmla="*/ 83 h 160"/>
              <a:gd name="T44" fmla="*/ 6 w 160"/>
              <a:gd name="T45" fmla="*/ 88 h 160"/>
              <a:gd name="T46" fmla="*/ 5 w 160"/>
              <a:gd name="T47" fmla="*/ 98 h 160"/>
              <a:gd name="T48" fmla="*/ 5 w 160"/>
              <a:gd name="T49" fmla="*/ 98 h 160"/>
              <a:gd name="T50" fmla="*/ 10 w 160"/>
              <a:gd name="T51" fmla="*/ 114 h 160"/>
              <a:gd name="T52" fmla="*/ 6 w 160"/>
              <a:gd name="T53" fmla="*/ 106 h 160"/>
              <a:gd name="T54" fmla="*/ 78 w 160"/>
              <a:gd name="T55" fmla="*/ 160 h 160"/>
              <a:gd name="T56" fmla="*/ 139 w 160"/>
              <a:gd name="T57" fmla="*/ 129 h 160"/>
              <a:gd name="T58" fmla="*/ 122 w 160"/>
              <a:gd name="T59" fmla="*/ 142 h 160"/>
              <a:gd name="T60" fmla="*/ 122 w 160"/>
              <a:gd name="T61" fmla="*/ 142 h 160"/>
              <a:gd name="T62" fmla="*/ 132 w 160"/>
              <a:gd name="T63" fmla="*/ 137 h 160"/>
              <a:gd name="T64" fmla="*/ 146 w 160"/>
              <a:gd name="T65" fmla="*/ 123 h 160"/>
              <a:gd name="T66" fmla="*/ 136 w 160"/>
              <a:gd name="T67" fmla="*/ 136 h 160"/>
              <a:gd name="T68" fmla="*/ 154 w 160"/>
              <a:gd name="T69" fmla="*/ 91 h 160"/>
              <a:gd name="T70" fmla="*/ 156 w 160"/>
              <a:gd name="T71" fmla="*/ 96 h 160"/>
              <a:gd name="T72" fmla="*/ 156 w 160"/>
              <a:gd name="T73" fmla="*/ 96 h 160"/>
              <a:gd name="T74" fmla="*/ 43 w 160"/>
              <a:gd name="T75" fmla="*/ 148 h 160"/>
              <a:gd name="T76" fmla="*/ 153 w 160"/>
              <a:gd name="T77" fmla="*/ 109 h 160"/>
              <a:gd name="T78" fmla="*/ 148 w 160"/>
              <a:gd name="T79" fmla="*/ 116 h 160"/>
              <a:gd name="T80" fmla="*/ 68 w 160"/>
              <a:gd name="T81" fmla="*/ 156 h 160"/>
              <a:gd name="T82" fmla="*/ 71 w 160"/>
              <a:gd name="T83" fmla="*/ 154 h 160"/>
              <a:gd name="T84" fmla="*/ 58 w 160"/>
              <a:gd name="T85" fmla="*/ 154 h 160"/>
              <a:gd name="T86" fmla="*/ 63 w 160"/>
              <a:gd name="T87" fmla="*/ 158 h 160"/>
              <a:gd name="T88" fmla="*/ 46 w 160"/>
              <a:gd name="T89" fmla="*/ 153 h 160"/>
              <a:gd name="T90" fmla="*/ 92 w 160"/>
              <a:gd name="T91" fmla="*/ 157 h 160"/>
              <a:gd name="T92" fmla="*/ 101 w 160"/>
              <a:gd name="T93" fmla="*/ 152 h 160"/>
              <a:gd name="T94" fmla="*/ 101 w 160"/>
              <a:gd name="T95" fmla="*/ 152 h 160"/>
              <a:gd name="T96" fmla="*/ 112 w 160"/>
              <a:gd name="T97" fmla="*/ 150 h 160"/>
              <a:gd name="T98" fmla="*/ 87 w 160"/>
              <a:gd name="T99" fmla="*/ 160 h 160"/>
              <a:gd name="T100" fmla="*/ 115 w 160"/>
              <a:gd name="T101" fmla="*/ 14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0" h="160">
                <a:moveTo>
                  <a:pt x="3" y="83"/>
                </a:moveTo>
                <a:cubicBezTo>
                  <a:pt x="4" y="83"/>
                  <a:pt x="5" y="81"/>
                  <a:pt x="5" y="80"/>
                </a:cubicBezTo>
                <a:cubicBezTo>
                  <a:pt x="5" y="39"/>
                  <a:pt x="39" y="5"/>
                  <a:pt x="80" y="5"/>
                </a:cubicBezTo>
                <a:cubicBezTo>
                  <a:pt x="97" y="5"/>
                  <a:pt x="113" y="11"/>
                  <a:pt x="126" y="21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1" y="21"/>
                  <a:pt x="109" y="23"/>
                  <a:pt x="109" y="24"/>
                </a:cubicBezTo>
                <a:cubicBezTo>
                  <a:pt x="109" y="25"/>
                  <a:pt x="111" y="27"/>
                  <a:pt x="112" y="27"/>
                </a:cubicBezTo>
                <a:cubicBezTo>
                  <a:pt x="133" y="27"/>
                  <a:pt x="133" y="27"/>
                  <a:pt x="133" y="27"/>
                </a:cubicBezTo>
                <a:cubicBezTo>
                  <a:pt x="133" y="27"/>
                  <a:pt x="133" y="27"/>
                  <a:pt x="134" y="27"/>
                </a:cubicBezTo>
                <a:cubicBezTo>
                  <a:pt x="136" y="27"/>
                  <a:pt x="136" y="27"/>
                  <a:pt x="136" y="27"/>
                </a:cubicBezTo>
                <a:cubicBezTo>
                  <a:pt x="136" y="3"/>
                  <a:pt x="136" y="3"/>
                  <a:pt x="136" y="3"/>
                </a:cubicBezTo>
                <a:cubicBezTo>
                  <a:pt x="136" y="1"/>
                  <a:pt x="135" y="0"/>
                  <a:pt x="133" y="0"/>
                </a:cubicBezTo>
                <a:cubicBezTo>
                  <a:pt x="132" y="0"/>
                  <a:pt x="131" y="1"/>
                  <a:pt x="131" y="3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16" y="6"/>
                  <a:pt x="99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81"/>
                  <a:pt x="1" y="83"/>
                  <a:pt x="3" y="83"/>
                </a:cubicBezTo>
                <a:close/>
                <a:moveTo>
                  <a:pt x="80" y="21"/>
                </a:moveTo>
                <a:cubicBezTo>
                  <a:pt x="48" y="21"/>
                  <a:pt x="21" y="48"/>
                  <a:pt x="21" y="80"/>
                </a:cubicBezTo>
                <a:cubicBezTo>
                  <a:pt x="21" y="112"/>
                  <a:pt x="48" y="139"/>
                  <a:pt x="80" y="139"/>
                </a:cubicBezTo>
                <a:cubicBezTo>
                  <a:pt x="112" y="139"/>
                  <a:pt x="139" y="112"/>
                  <a:pt x="139" y="80"/>
                </a:cubicBezTo>
                <a:cubicBezTo>
                  <a:pt x="139" y="48"/>
                  <a:pt x="112" y="21"/>
                  <a:pt x="80" y="21"/>
                </a:cubicBezTo>
                <a:close/>
                <a:moveTo>
                  <a:pt x="80" y="133"/>
                </a:moveTo>
                <a:cubicBezTo>
                  <a:pt x="51" y="133"/>
                  <a:pt x="27" y="109"/>
                  <a:pt x="27" y="80"/>
                </a:cubicBezTo>
                <a:cubicBezTo>
                  <a:pt x="27" y="51"/>
                  <a:pt x="51" y="27"/>
                  <a:pt x="80" y="27"/>
                </a:cubicBezTo>
                <a:cubicBezTo>
                  <a:pt x="109" y="27"/>
                  <a:pt x="133" y="51"/>
                  <a:pt x="133" y="80"/>
                </a:cubicBezTo>
                <a:cubicBezTo>
                  <a:pt x="133" y="109"/>
                  <a:pt x="109" y="133"/>
                  <a:pt x="80" y="133"/>
                </a:cubicBezTo>
                <a:close/>
                <a:moveTo>
                  <a:pt x="80" y="40"/>
                </a:moveTo>
                <a:cubicBezTo>
                  <a:pt x="81" y="40"/>
                  <a:pt x="83" y="39"/>
                  <a:pt x="83" y="37"/>
                </a:cubicBezTo>
                <a:cubicBezTo>
                  <a:pt x="83" y="32"/>
                  <a:pt x="83" y="32"/>
                  <a:pt x="83" y="32"/>
                </a:cubicBezTo>
                <a:cubicBezTo>
                  <a:pt x="83" y="31"/>
                  <a:pt x="81" y="29"/>
                  <a:pt x="80" y="29"/>
                </a:cubicBezTo>
                <a:cubicBezTo>
                  <a:pt x="79" y="29"/>
                  <a:pt x="77" y="31"/>
                  <a:pt x="77" y="32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39"/>
                  <a:pt x="79" y="40"/>
                  <a:pt x="80" y="40"/>
                </a:cubicBezTo>
                <a:close/>
                <a:moveTo>
                  <a:pt x="80" y="120"/>
                </a:moveTo>
                <a:cubicBezTo>
                  <a:pt x="79" y="120"/>
                  <a:pt x="77" y="121"/>
                  <a:pt x="77" y="123"/>
                </a:cubicBezTo>
                <a:cubicBezTo>
                  <a:pt x="77" y="128"/>
                  <a:pt x="77" y="128"/>
                  <a:pt x="77" y="128"/>
                </a:cubicBezTo>
                <a:cubicBezTo>
                  <a:pt x="77" y="129"/>
                  <a:pt x="79" y="131"/>
                  <a:pt x="80" y="131"/>
                </a:cubicBezTo>
                <a:cubicBezTo>
                  <a:pt x="81" y="131"/>
                  <a:pt x="83" y="129"/>
                  <a:pt x="83" y="128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3" y="121"/>
                  <a:pt x="81" y="120"/>
                  <a:pt x="80" y="120"/>
                </a:cubicBezTo>
                <a:close/>
                <a:moveTo>
                  <a:pt x="123" y="83"/>
                </a:moveTo>
                <a:cubicBezTo>
                  <a:pt x="128" y="83"/>
                  <a:pt x="128" y="83"/>
                  <a:pt x="128" y="83"/>
                </a:cubicBezTo>
                <a:cubicBezTo>
                  <a:pt x="129" y="83"/>
                  <a:pt x="131" y="81"/>
                  <a:pt x="131" y="80"/>
                </a:cubicBezTo>
                <a:cubicBezTo>
                  <a:pt x="131" y="79"/>
                  <a:pt x="129" y="77"/>
                  <a:pt x="128" y="77"/>
                </a:cubicBezTo>
                <a:cubicBezTo>
                  <a:pt x="123" y="77"/>
                  <a:pt x="123" y="77"/>
                  <a:pt x="123" y="77"/>
                </a:cubicBezTo>
                <a:cubicBezTo>
                  <a:pt x="121" y="77"/>
                  <a:pt x="120" y="79"/>
                  <a:pt x="120" y="80"/>
                </a:cubicBezTo>
                <a:cubicBezTo>
                  <a:pt x="120" y="81"/>
                  <a:pt x="121" y="83"/>
                  <a:pt x="123" y="83"/>
                </a:cubicBezTo>
                <a:close/>
                <a:moveTo>
                  <a:pt x="37" y="77"/>
                </a:moveTo>
                <a:cubicBezTo>
                  <a:pt x="32" y="77"/>
                  <a:pt x="32" y="77"/>
                  <a:pt x="32" y="77"/>
                </a:cubicBezTo>
                <a:cubicBezTo>
                  <a:pt x="31" y="77"/>
                  <a:pt x="29" y="79"/>
                  <a:pt x="29" y="80"/>
                </a:cubicBezTo>
                <a:cubicBezTo>
                  <a:pt x="29" y="81"/>
                  <a:pt x="31" y="83"/>
                  <a:pt x="32" y="83"/>
                </a:cubicBezTo>
                <a:cubicBezTo>
                  <a:pt x="37" y="83"/>
                  <a:pt x="37" y="83"/>
                  <a:pt x="37" y="83"/>
                </a:cubicBezTo>
                <a:cubicBezTo>
                  <a:pt x="39" y="83"/>
                  <a:pt x="40" y="81"/>
                  <a:pt x="40" y="80"/>
                </a:cubicBezTo>
                <a:cubicBezTo>
                  <a:pt x="40" y="79"/>
                  <a:pt x="39" y="77"/>
                  <a:pt x="37" y="77"/>
                </a:cubicBezTo>
                <a:close/>
                <a:moveTo>
                  <a:pt x="83" y="67"/>
                </a:moveTo>
                <a:cubicBezTo>
                  <a:pt x="83" y="53"/>
                  <a:pt x="83" y="53"/>
                  <a:pt x="83" y="53"/>
                </a:cubicBezTo>
                <a:cubicBezTo>
                  <a:pt x="83" y="52"/>
                  <a:pt x="81" y="51"/>
                  <a:pt x="80" y="51"/>
                </a:cubicBezTo>
                <a:cubicBezTo>
                  <a:pt x="79" y="51"/>
                  <a:pt x="77" y="52"/>
                  <a:pt x="77" y="53"/>
                </a:cubicBezTo>
                <a:cubicBezTo>
                  <a:pt x="77" y="67"/>
                  <a:pt x="77" y="67"/>
                  <a:pt x="77" y="67"/>
                </a:cubicBezTo>
                <a:cubicBezTo>
                  <a:pt x="73" y="68"/>
                  <a:pt x="69" y="72"/>
                  <a:pt x="69" y="77"/>
                </a:cubicBezTo>
                <a:cubicBezTo>
                  <a:pt x="69" y="79"/>
                  <a:pt x="70" y="81"/>
                  <a:pt x="71" y="83"/>
                </a:cubicBezTo>
                <a:cubicBezTo>
                  <a:pt x="49" y="105"/>
                  <a:pt x="49" y="105"/>
                  <a:pt x="49" y="105"/>
                </a:cubicBezTo>
                <a:cubicBezTo>
                  <a:pt x="48" y="106"/>
                  <a:pt x="48" y="108"/>
                  <a:pt x="49" y="109"/>
                </a:cubicBezTo>
                <a:cubicBezTo>
                  <a:pt x="49" y="109"/>
                  <a:pt x="50" y="109"/>
                  <a:pt x="51" y="109"/>
                </a:cubicBezTo>
                <a:cubicBezTo>
                  <a:pt x="51" y="109"/>
                  <a:pt x="52" y="109"/>
                  <a:pt x="53" y="109"/>
                </a:cubicBezTo>
                <a:cubicBezTo>
                  <a:pt x="75" y="87"/>
                  <a:pt x="75" y="87"/>
                  <a:pt x="75" y="87"/>
                </a:cubicBezTo>
                <a:cubicBezTo>
                  <a:pt x="76" y="87"/>
                  <a:pt x="78" y="88"/>
                  <a:pt x="80" y="88"/>
                </a:cubicBezTo>
                <a:cubicBezTo>
                  <a:pt x="86" y="88"/>
                  <a:pt x="91" y="83"/>
                  <a:pt x="91" y="77"/>
                </a:cubicBezTo>
                <a:cubicBezTo>
                  <a:pt x="91" y="72"/>
                  <a:pt x="87" y="68"/>
                  <a:pt x="83" y="67"/>
                </a:cubicBezTo>
                <a:close/>
                <a:moveTo>
                  <a:pt x="80" y="83"/>
                </a:moveTo>
                <a:cubicBezTo>
                  <a:pt x="77" y="83"/>
                  <a:pt x="75" y="80"/>
                  <a:pt x="75" y="77"/>
                </a:cubicBezTo>
                <a:cubicBezTo>
                  <a:pt x="75" y="74"/>
                  <a:pt x="77" y="72"/>
                  <a:pt x="80" y="72"/>
                </a:cubicBezTo>
                <a:cubicBezTo>
                  <a:pt x="83" y="72"/>
                  <a:pt x="85" y="74"/>
                  <a:pt x="85" y="77"/>
                </a:cubicBezTo>
                <a:cubicBezTo>
                  <a:pt x="85" y="80"/>
                  <a:pt x="83" y="83"/>
                  <a:pt x="80" y="83"/>
                </a:cubicBezTo>
                <a:close/>
                <a:moveTo>
                  <a:pt x="32" y="140"/>
                </a:moveTo>
                <a:cubicBezTo>
                  <a:pt x="31" y="142"/>
                  <a:pt x="31" y="143"/>
                  <a:pt x="32" y="144"/>
                </a:cubicBezTo>
                <a:cubicBezTo>
                  <a:pt x="33" y="145"/>
                  <a:pt x="33" y="145"/>
                  <a:pt x="34" y="145"/>
                </a:cubicBezTo>
                <a:cubicBezTo>
                  <a:pt x="35" y="145"/>
                  <a:pt x="35" y="144"/>
                  <a:pt x="36" y="144"/>
                </a:cubicBezTo>
                <a:cubicBezTo>
                  <a:pt x="37" y="142"/>
                  <a:pt x="37" y="141"/>
                  <a:pt x="35" y="140"/>
                </a:cubicBezTo>
                <a:cubicBezTo>
                  <a:pt x="34" y="139"/>
                  <a:pt x="33" y="139"/>
                  <a:pt x="32" y="140"/>
                </a:cubicBezTo>
                <a:close/>
                <a:moveTo>
                  <a:pt x="19" y="123"/>
                </a:moveTo>
                <a:cubicBezTo>
                  <a:pt x="18" y="122"/>
                  <a:pt x="17" y="122"/>
                  <a:pt x="16" y="123"/>
                </a:cubicBezTo>
                <a:cubicBezTo>
                  <a:pt x="14" y="124"/>
                  <a:pt x="14" y="125"/>
                  <a:pt x="15" y="127"/>
                </a:cubicBezTo>
                <a:cubicBezTo>
                  <a:pt x="15" y="127"/>
                  <a:pt x="16" y="128"/>
                  <a:pt x="17" y="128"/>
                </a:cubicBezTo>
                <a:cubicBezTo>
                  <a:pt x="18" y="128"/>
                  <a:pt x="18" y="127"/>
                  <a:pt x="19" y="127"/>
                </a:cubicBezTo>
                <a:cubicBezTo>
                  <a:pt x="20" y="126"/>
                  <a:pt x="20" y="125"/>
                  <a:pt x="19" y="123"/>
                </a:cubicBezTo>
                <a:close/>
                <a:moveTo>
                  <a:pt x="20" y="129"/>
                </a:moveTo>
                <a:cubicBezTo>
                  <a:pt x="19" y="130"/>
                  <a:pt x="19" y="132"/>
                  <a:pt x="20" y="133"/>
                </a:cubicBezTo>
                <a:cubicBezTo>
                  <a:pt x="21" y="134"/>
                  <a:pt x="21" y="134"/>
                  <a:pt x="22" y="134"/>
                </a:cubicBezTo>
                <a:cubicBezTo>
                  <a:pt x="23" y="134"/>
                  <a:pt x="23" y="134"/>
                  <a:pt x="24" y="133"/>
                </a:cubicBezTo>
                <a:cubicBezTo>
                  <a:pt x="25" y="132"/>
                  <a:pt x="25" y="131"/>
                  <a:pt x="24" y="129"/>
                </a:cubicBezTo>
                <a:cubicBezTo>
                  <a:pt x="23" y="128"/>
                  <a:pt x="21" y="128"/>
                  <a:pt x="20" y="129"/>
                </a:cubicBezTo>
                <a:close/>
                <a:moveTo>
                  <a:pt x="30" y="135"/>
                </a:moveTo>
                <a:cubicBezTo>
                  <a:pt x="28" y="134"/>
                  <a:pt x="27" y="134"/>
                  <a:pt x="26" y="135"/>
                </a:cubicBezTo>
                <a:cubicBezTo>
                  <a:pt x="25" y="136"/>
                  <a:pt x="25" y="138"/>
                  <a:pt x="26" y="139"/>
                </a:cubicBezTo>
                <a:cubicBezTo>
                  <a:pt x="26" y="139"/>
                  <a:pt x="27" y="140"/>
                  <a:pt x="28" y="140"/>
                </a:cubicBezTo>
                <a:cubicBezTo>
                  <a:pt x="28" y="140"/>
                  <a:pt x="29" y="139"/>
                  <a:pt x="30" y="139"/>
                </a:cubicBezTo>
                <a:cubicBezTo>
                  <a:pt x="31" y="138"/>
                  <a:pt x="31" y="136"/>
                  <a:pt x="30" y="135"/>
                </a:cubicBezTo>
                <a:cubicBezTo>
                  <a:pt x="30" y="135"/>
                  <a:pt x="30" y="135"/>
                  <a:pt x="30" y="135"/>
                </a:cubicBezTo>
                <a:close/>
                <a:moveTo>
                  <a:pt x="15" y="117"/>
                </a:moveTo>
                <a:cubicBezTo>
                  <a:pt x="15" y="117"/>
                  <a:pt x="15" y="117"/>
                  <a:pt x="15" y="117"/>
                </a:cubicBezTo>
                <a:cubicBezTo>
                  <a:pt x="14" y="116"/>
                  <a:pt x="13" y="115"/>
                  <a:pt x="11" y="116"/>
                </a:cubicBezTo>
                <a:cubicBezTo>
                  <a:pt x="10" y="117"/>
                  <a:pt x="10" y="118"/>
                  <a:pt x="10" y="120"/>
                </a:cubicBezTo>
                <a:cubicBezTo>
                  <a:pt x="11" y="120"/>
                  <a:pt x="12" y="121"/>
                  <a:pt x="13" y="121"/>
                </a:cubicBezTo>
                <a:cubicBezTo>
                  <a:pt x="13" y="121"/>
                  <a:pt x="14" y="121"/>
                  <a:pt x="14" y="121"/>
                </a:cubicBezTo>
                <a:cubicBezTo>
                  <a:pt x="15" y="120"/>
                  <a:pt x="16" y="118"/>
                  <a:pt x="15" y="117"/>
                </a:cubicBezTo>
                <a:close/>
                <a:moveTo>
                  <a:pt x="157" y="86"/>
                </a:moveTo>
                <a:cubicBezTo>
                  <a:pt x="157" y="86"/>
                  <a:pt x="157" y="86"/>
                  <a:pt x="157" y="86"/>
                </a:cubicBezTo>
                <a:cubicBezTo>
                  <a:pt x="159" y="86"/>
                  <a:pt x="160" y="85"/>
                  <a:pt x="160" y="83"/>
                </a:cubicBezTo>
                <a:cubicBezTo>
                  <a:pt x="160" y="82"/>
                  <a:pt x="159" y="80"/>
                  <a:pt x="157" y="80"/>
                </a:cubicBezTo>
                <a:cubicBezTo>
                  <a:pt x="156" y="80"/>
                  <a:pt x="155" y="81"/>
                  <a:pt x="155" y="83"/>
                </a:cubicBezTo>
                <a:cubicBezTo>
                  <a:pt x="155" y="84"/>
                  <a:pt x="156" y="86"/>
                  <a:pt x="157" y="86"/>
                </a:cubicBezTo>
                <a:close/>
                <a:moveTo>
                  <a:pt x="3" y="91"/>
                </a:moveTo>
                <a:cubicBezTo>
                  <a:pt x="5" y="90"/>
                  <a:pt x="6" y="89"/>
                  <a:pt x="6" y="88"/>
                </a:cubicBezTo>
                <a:cubicBezTo>
                  <a:pt x="6" y="86"/>
                  <a:pt x="4" y="85"/>
                  <a:pt x="3" y="85"/>
                </a:cubicBezTo>
                <a:cubicBezTo>
                  <a:pt x="1" y="85"/>
                  <a:pt x="0" y="87"/>
                  <a:pt x="0" y="88"/>
                </a:cubicBezTo>
                <a:cubicBezTo>
                  <a:pt x="1" y="90"/>
                  <a:pt x="2" y="91"/>
                  <a:pt x="3" y="91"/>
                </a:cubicBezTo>
                <a:cubicBezTo>
                  <a:pt x="3" y="91"/>
                  <a:pt x="3" y="91"/>
                  <a:pt x="3" y="91"/>
                </a:cubicBezTo>
                <a:close/>
                <a:moveTo>
                  <a:pt x="5" y="98"/>
                </a:moveTo>
                <a:cubicBezTo>
                  <a:pt x="6" y="98"/>
                  <a:pt x="7" y="97"/>
                  <a:pt x="7" y="95"/>
                </a:cubicBezTo>
                <a:cubicBezTo>
                  <a:pt x="7" y="94"/>
                  <a:pt x="5" y="93"/>
                  <a:pt x="4" y="93"/>
                </a:cubicBezTo>
                <a:cubicBezTo>
                  <a:pt x="2" y="94"/>
                  <a:pt x="1" y="95"/>
                  <a:pt x="2" y="96"/>
                </a:cubicBezTo>
                <a:cubicBezTo>
                  <a:pt x="2" y="98"/>
                  <a:pt x="3" y="99"/>
                  <a:pt x="4" y="99"/>
                </a:cubicBezTo>
                <a:cubicBezTo>
                  <a:pt x="4" y="99"/>
                  <a:pt x="5" y="99"/>
                  <a:pt x="5" y="98"/>
                </a:cubicBezTo>
                <a:close/>
                <a:moveTo>
                  <a:pt x="12" y="110"/>
                </a:moveTo>
                <a:cubicBezTo>
                  <a:pt x="11" y="109"/>
                  <a:pt x="9" y="108"/>
                  <a:pt x="8" y="109"/>
                </a:cubicBezTo>
                <a:cubicBezTo>
                  <a:pt x="7" y="109"/>
                  <a:pt x="6" y="111"/>
                  <a:pt x="7" y="112"/>
                </a:cubicBezTo>
                <a:cubicBezTo>
                  <a:pt x="7" y="113"/>
                  <a:pt x="8" y="114"/>
                  <a:pt x="9" y="114"/>
                </a:cubicBezTo>
                <a:cubicBezTo>
                  <a:pt x="10" y="114"/>
                  <a:pt x="10" y="114"/>
                  <a:pt x="10" y="114"/>
                </a:cubicBezTo>
                <a:cubicBezTo>
                  <a:pt x="12" y="113"/>
                  <a:pt x="12" y="111"/>
                  <a:pt x="12" y="110"/>
                </a:cubicBezTo>
                <a:close/>
                <a:moveTo>
                  <a:pt x="9" y="103"/>
                </a:moveTo>
                <a:cubicBezTo>
                  <a:pt x="8" y="101"/>
                  <a:pt x="7" y="101"/>
                  <a:pt x="6" y="101"/>
                </a:cubicBezTo>
                <a:cubicBezTo>
                  <a:pt x="4" y="102"/>
                  <a:pt x="3" y="103"/>
                  <a:pt x="4" y="104"/>
                </a:cubicBezTo>
                <a:cubicBezTo>
                  <a:pt x="4" y="106"/>
                  <a:pt x="5" y="106"/>
                  <a:pt x="6" y="106"/>
                </a:cubicBezTo>
                <a:cubicBezTo>
                  <a:pt x="7" y="106"/>
                  <a:pt x="7" y="106"/>
                  <a:pt x="7" y="106"/>
                </a:cubicBezTo>
                <a:cubicBezTo>
                  <a:pt x="9" y="106"/>
                  <a:pt x="9" y="104"/>
                  <a:pt x="9" y="103"/>
                </a:cubicBezTo>
                <a:close/>
                <a:moveTo>
                  <a:pt x="79" y="155"/>
                </a:moveTo>
                <a:cubicBezTo>
                  <a:pt x="77" y="155"/>
                  <a:pt x="76" y="156"/>
                  <a:pt x="76" y="157"/>
                </a:cubicBezTo>
                <a:cubicBezTo>
                  <a:pt x="76" y="159"/>
                  <a:pt x="77" y="160"/>
                  <a:pt x="78" y="160"/>
                </a:cubicBezTo>
                <a:cubicBezTo>
                  <a:pt x="78" y="160"/>
                  <a:pt x="79" y="160"/>
                  <a:pt x="79" y="160"/>
                </a:cubicBezTo>
                <a:cubicBezTo>
                  <a:pt x="80" y="160"/>
                  <a:pt x="81" y="159"/>
                  <a:pt x="81" y="157"/>
                </a:cubicBezTo>
                <a:cubicBezTo>
                  <a:pt x="81" y="156"/>
                  <a:pt x="80" y="155"/>
                  <a:pt x="79" y="155"/>
                </a:cubicBezTo>
                <a:close/>
                <a:moveTo>
                  <a:pt x="139" y="126"/>
                </a:moveTo>
                <a:cubicBezTo>
                  <a:pt x="138" y="127"/>
                  <a:pt x="138" y="129"/>
                  <a:pt x="139" y="129"/>
                </a:cubicBezTo>
                <a:cubicBezTo>
                  <a:pt x="140" y="130"/>
                  <a:pt x="141" y="130"/>
                  <a:pt x="141" y="130"/>
                </a:cubicBezTo>
                <a:cubicBezTo>
                  <a:pt x="142" y="130"/>
                  <a:pt x="143" y="130"/>
                  <a:pt x="143" y="129"/>
                </a:cubicBezTo>
                <a:cubicBezTo>
                  <a:pt x="144" y="128"/>
                  <a:pt x="144" y="126"/>
                  <a:pt x="143" y="125"/>
                </a:cubicBezTo>
                <a:cubicBezTo>
                  <a:pt x="142" y="124"/>
                  <a:pt x="140" y="125"/>
                  <a:pt x="139" y="126"/>
                </a:cubicBezTo>
                <a:close/>
                <a:moveTo>
                  <a:pt x="122" y="142"/>
                </a:moveTo>
                <a:cubicBezTo>
                  <a:pt x="121" y="142"/>
                  <a:pt x="121" y="144"/>
                  <a:pt x="122" y="145"/>
                </a:cubicBezTo>
                <a:cubicBezTo>
                  <a:pt x="122" y="146"/>
                  <a:pt x="123" y="146"/>
                  <a:pt x="124" y="146"/>
                </a:cubicBezTo>
                <a:cubicBezTo>
                  <a:pt x="124" y="146"/>
                  <a:pt x="125" y="146"/>
                  <a:pt x="125" y="146"/>
                </a:cubicBezTo>
                <a:cubicBezTo>
                  <a:pt x="126" y="145"/>
                  <a:pt x="127" y="143"/>
                  <a:pt x="126" y="142"/>
                </a:cubicBezTo>
                <a:cubicBezTo>
                  <a:pt x="125" y="141"/>
                  <a:pt x="123" y="141"/>
                  <a:pt x="122" y="142"/>
                </a:cubicBezTo>
                <a:close/>
                <a:moveTo>
                  <a:pt x="128" y="137"/>
                </a:moveTo>
                <a:cubicBezTo>
                  <a:pt x="127" y="138"/>
                  <a:pt x="127" y="140"/>
                  <a:pt x="128" y="141"/>
                </a:cubicBezTo>
                <a:cubicBezTo>
                  <a:pt x="129" y="141"/>
                  <a:pt x="129" y="142"/>
                  <a:pt x="130" y="142"/>
                </a:cubicBezTo>
                <a:cubicBezTo>
                  <a:pt x="131" y="142"/>
                  <a:pt x="131" y="141"/>
                  <a:pt x="132" y="141"/>
                </a:cubicBezTo>
                <a:cubicBezTo>
                  <a:pt x="133" y="140"/>
                  <a:pt x="133" y="138"/>
                  <a:pt x="132" y="137"/>
                </a:cubicBezTo>
                <a:cubicBezTo>
                  <a:pt x="131" y="136"/>
                  <a:pt x="129" y="136"/>
                  <a:pt x="128" y="137"/>
                </a:cubicBezTo>
                <a:close/>
                <a:moveTo>
                  <a:pt x="147" y="119"/>
                </a:moveTo>
                <a:cubicBezTo>
                  <a:pt x="146" y="118"/>
                  <a:pt x="144" y="118"/>
                  <a:pt x="143" y="119"/>
                </a:cubicBezTo>
                <a:cubicBezTo>
                  <a:pt x="143" y="121"/>
                  <a:pt x="143" y="122"/>
                  <a:pt x="144" y="123"/>
                </a:cubicBezTo>
                <a:cubicBezTo>
                  <a:pt x="145" y="123"/>
                  <a:pt x="145" y="123"/>
                  <a:pt x="146" y="123"/>
                </a:cubicBezTo>
                <a:cubicBezTo>
                  <a:pt x="147" y="123"/>
                  <a:pt x="147" y="123"/>
                  <a:pt x="148" y="122"/>
                </a:cubicBezTo>
                <a:cubicBezTo>
                  <a:pt x="149" y="121"/>
                  <a:pt x="148" y="119"/>
                  <a:pt x="147" y="119"/>
                </a:cubicBezTo>
                <a:close/>
                <a:moveTo>
                  <a:pt x="134" y="132"/>
                </a:moveTo>
                <a:cubicBezTo>
                  <a:pt x="133" y="133"/>
                  <a:pt x="133" y="134"/>
                  <a:pt x="134" y="135"/>
                </a:cubicBezTo>
                <a:cubicBezTo>
                  <a:pt x="135" y="136"/>
                  <a:pt x="135" y="136"/>
                  <a:pt x="136" y="136"/>
                </a:cubicBezTo>
                <a:cubicBezTo>
                  <a:pt x="137" y="136"/>
                  <a:pt x="137" y="136"/>
                  <a:pt x="138" y="135"/>
                </a:cubicBezTo>
                <a:cubicBezTo>
                  <a:pt x="139" y="134"/>
                  <a:pt x="139" y="133"/>
                  <a:pt x="138" y="131"/>
                </a:cubicBezTo>
                <a:cubicBezTo>
                  <a:pt x="137" y="130"/>
                  <a:pt x="135" y="131"/>
                  <a:pt x="134" y="132"/>
                </a:cubicBezTo>
                <a:close/>
                <a:moveTo>
                  <a:pt x="157" y="88"/>
                </a:moveTo>
                <a:cubicBezTo>
                  <a:pt x="156" y="88"/>
                  <a:pt x="154" y="89"/>
                  <a:pt x="154" y="91"/>
                </a:cubicBezTo>
                <a:cubicBezTo>
                  <a:pt x="154" y="92"/>
                  <a:pt x="155" y="93"/>
                  <a:pt x="156" y="94"/>
                </a:cubicBezTo>
                <a:cubicBezTo>
                  <a:pt x="156" y="94"/>
                  <a:pt x="156" y="94"/>
                  <a:pt x="157" y="94"/>
                </a:cubicBezTo>
                <a:cubicBezTo>
                  <a:pt x="158" y="94"/>
                  <a:pt x="159" y="93"/>
                  <a:pt x="159" y="91"/>
                </a:cubicBezTo>
                <a:cubicBezTo>
                  <a:pt x="159" y="90"/>
                  <a:pt x="158" y="89"/>
                  <a:pt x="157" y="88"/>
                </a:cubicBezTo>
                <a:close/>
                <a:moveTo>
                  <a:pt x="156" y="96"/>
                </a:moveTo>
                <a:cubicBezTo>
                  <a:pt x="154" y="96"/>
                  <a:pt x="153" y="97"/>
                  <a:pt x="152" y="98"/>
                </a:cubicBezTo>
                <a:cubicBezTo>
                  <a:pt x="152" y="100"/>
                  <a:pt x="153" y="101"/>
                  <a:pt x="154" y="101"/>
                </a:cubicBezTo>
                <a:cubicBezTo>
                  <a:pt x="155" y="101"/>
                  <a:pt x="155" y="101"/>
                  <a:pt x="155" y="101"/>
                </a:cubicBezTo>
                <a:cubicBezTo>
                  <a:pt x="156" y="101"/>
                  <a:pt x="157" y="101"/>
                  <a:pt x="158" y="99"/>
                </a:cubicBezTo>
                <a:cubicBezTo>
                  <a:pt x="158" y="98"/>
                  <a:pt x="157" y="97"/>
                  <a:pt x="156" y="96"/>
                </a:cubicBezTo>
                <a:close/>
                <a:moveTo>
                  <a:pt x="42" y="144"/>
                </a:moveTo>
                <a:cubicBezTo>
                  <a:pt x="41" y="143"/>
                  <a:pt x="39" y="144"/>
                  <a:pt x="38" y="145"/>
                </a:cubicBezTo>
                <a:cubicBezTo>
                  <a:pt x="37" y="146"/>
                  <a:pt x="38" y="148"/>
                  <a:pt x="39" y="149"/>
                </a:cubicBezTo>
                <a:cubicBezTo>
                  <a:pt x="40" y="149"/>
                  <a:pt x="40" y="149"/>
                  <a:pt x="40" y="149"/>
                </a:cubicBezTo>
                <a:cubicBezTo>
                  <a:pt x="41" y="149"/>
                  <a:pt x="42" y="149"/>
                  <a:pt x="43" y="148"/>
                </a:cubicBezTo>
                <a:cubicBezTo>
                  <a:pt x="44" y="147"/>
                  <a:pt x="43" y="145"/>
                  <a:pt x="42" y="144"/>
                </a:cubicBezTo>
                <a:close/>
                <a:moveTo>
                  <a:pt x="154" y="104"/>
                </a:moveTo>
                <a:cubicBezTo>
                  <a:pt x="152" y="103"/>
                  <a:pt x="151" y="104"/>
                  <a:pt x="150" y="106"/>
                </a:cubicBezTo>
                <a:cubicBezTo>
                  <a:pt x="150" y="107"/>
                  <a:pt x="150" y="108"/>
                  <a:pt x="152" y="109"/>
                </a:cubicBezTo>
                <a:cubicBezTo>
                  <a:pt x="152" y="109"/>
                  <a:pt x="152" y="109"/>
                  <a:pt x="153" y="109"/>
                </a:cubicBezTo>
                <a:cubicBezTo>
                  <a:pt x="154" y="109"/>
                  <a:pt x="155" y="108"/>
                  <a:pt x="155" y="107"/>
                </a:cubicBezTo>
                <a:cubicBezTo>
                  <a:pt x="156" y="106"/>
                  <a:pt x="155" y="104"/>
                  <a:pt x="154" y="104"/>
                </a:cubicBezTo>
                <a:close/>
                <a:moveTo>
                  <a:pt x="151" y="111"/>
                </a:moveTo>
                <a:cubicBezTo>
                  <a:pt x="149" y="111"/>
                  <a:pt x="148" y="111"/>
                  <a:pt x="147" y="113"/>
                </a:cubicBezTo>
                <a:cubicBezTo>
                  <a:pt x="147" y="114"/>
                  <a:pt x="147" y="116"/>
                  <a:pt x="148" y="116"/>
                </a:cubicBezTo>
                <a:cubicBezTo>
                  <a:pt x="149" y="116"/>
                  <a:pt x="149" y="116"/>
                  <a:pt x="150" y="116"/>
                </a:cubicBezTo>
                <a:cubicBezTo>
                  <a:pt x="151" y="116"/>
                  <a:pt x="152" y="116"/>
                  <a:pt x="152" y="115"/>
                </a:cubicBezTo>
                <a:cubicBezTo>
                  <a:pt x="153" y="114"/>
                  <a:pt x="152" y="112"/>
                  <a:pt x="151" y="111"/>
                </a:cubicBezTo>
                <a:close/>
                <a:moveTo>
                  <a:pt x="71" y="154"/>
                </a:moveTo>
                <a:cubicBezTo>
                  <a:pt x="69" y="154"/>
                  <a:pt x="68" y="155"/>
                  <a:pt x="68" y="156"/>
                </a:cubicBezTo>
                <a:cubicBezTo>
                  <a:pt x="68" y="158"/>
                  <a:pt x="69" y="159"/>
                  <a:pt x="70" y="159"/>
                </a:cubicBezTo>
                <a:cubicBezTo>
                  <a:pt x="70" y="159"/>
                  <a:pt x="70" y="159"/>
                  <a:pt x="70" y="159"/>
                </a:cubicBezTo>
                <a:cubicBezTo>
                  <a:pt x="70" y="159"/>
                  <a:pt x="70" y="159"/>
                  <a:pt x="71" y="159"/>
                </a:cubicBezTo>
                <a:cubicBezTo>
                  <a:pt x="72" y="159"/>
                  <a:pt x="73" y="158"/>
                  <a:pt x="73" y="157"/>
                </a:cubicBezTo>
                <a:cubicBezTo>
                  <a:pt x="73" y="156"/>
                  <a:pt x="72" y="154"/>
                  <a:pt x="71" y="154"/>
                </a:cubicBezTo>
                <a:close/>
                <a:moveTo>
                  <a:pt x="56" y="151"/>
                </a:moveTo>
                <a:cubicBezTo>
                  <a:pt x="54" y="150"/>
                  <a:pt x="53" y="151"/>
                  <a:pt x="52" y="152"/>
                </a:cubicBezTo>
                <a:cubicBezTo>
                  <a:pt x="52" y="154"/>
                  <a:pt x="53" y="155"/>
                  <a:pt x="54" y="156"/>
                </a:cubicBezTo>
                <a:cubicBezTo>
                  <a:pt x="54" y="156"/>
                  <a:pt x="55" y="156"/>
                  <a:pt x="55" y="156"/>
                </a:cubicBezTo>
                <a:cubicBezTo>
                  <a:pt x="56" y="156"/>
                  <a:pt x="57" y="155"/>
                  <a:pt x="58" y="154"/>
                </a:cubicBezTo>
                <a:cubicBezTo>
                  <a:pt x="58" y="153"/>
                  <a:pt x="57" y="151"/>
                  <a:pt x="56" y="151"/>
                </a:cubicBezTo>
                <a:close/>
                <a:moveTo>
                  <a:pt x="63" y="153"/>
                </a:moveTo>
                <a:cubicBezTo>
                  <a:pt x="62" y="152"/>
                  <a:pt x="60" y="153"/>
                  <a:pt x="60" y="155"/>
                </a:cubicBezTo>
                <a:cubicBezTo>
                  <a:pt x="60" y="156"/>
                  <a:pt x="61" y="158"/>
                  <a:pt x="62" y="158"/>
                </a:cubicBezTo>
                <a:cubicBezTo>
                  <a:pt x="62" y="158"/>
                  <a:pt x="62" y="158"/>
                  <a:pt x="63" y="158"/>
                </a:cubicBezTo>
                <a:cubicBezTo>
                  <a:pt x="64" y="158"/>
                  <a:pt x="65" y="157"/>
                  <a:pt x="65" y="156"/>
                </a:cubicBezTo>
                <a:cubicBezTo>
                  <a:pt x="66" y="155"/>
                  <a:pt x="65" y="153"/>
                  <a:pt x="63" y="153"/>
                </a:cubicBezTo>
                <a:close/>
                <a:moveTo>
                  <a:pt x="49" y="148"/>
                </a:moveTo>
                <a:cubicBezTo>
                  <a:pt x="47" y="147"/>
                  <a:pt x="46" y="148"/>
                  <a:pt x="45" y="149"/>
                </a:cubicBezTo>
                <a:cubicBezTo>
                  <a:pt x="45" y="150"/>
                  <a:pt x="45" y="152"/>
                  <a:pt x="46" y="153"/>
                </a:cubicBezTo>
                <a:cubicBezTo>
                  <a:pt x="47" y="153"/>
                  <a:pt x="47" y="153"/>
                  <a:pt x="48" y="153"/>
                </a:cubicBezTo>
                <a:cubicBezTo>
                  <a:pt x="49" y="153"/>
                  <a:pt x="50" y="152"/>
                  <a:pt x="50" y="151"/>
                </a:cubicBezTo>
                <a:cubicBezTo>
                  <a:pt x="51" y="150"/>
                  <a:pt x="50" y="148"/>
                  <a:pt x="49" y="148"/>
                </a:cubicBezTo>
                <a:close/>
                <a:moveTo>
                  <a:pt x="94" y="153"/>
                </a:moveTo>
                <a:cubicBezTo>
                  <a:pt x="92" y="154"/>
                  <a:pt x="92" y="155"/>
                  <a:pt x="92" y="157"/>
                </a:cubicBezTo>
                <a:cubicBezTo>
                  <a:pt x="92" y="158"/>
                  <a:pt x="93" y="159"/>
                  <a:pt x="94" y="159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96" y="158"/>
                  <a:pt x="97" y="157"/>
                  <a:pt x="97" y="156"/>
                </a:cubicBezTo>
                <a:cubicBezTo>
                  <a:pt x="97" y="154"/>
                  <a:pt x="95" y="153"/>
                  <a:pt x="94" y="153"/>
                </a:cubicBezTo>
                <a:close/>
                <a:moveTo>
                  <a:pt x="101" y="152"/>
                </a:moveTo>
                <a:cubicBezTo>
                  <a:pt x="100" y="152"/>
                  <a:pt x="99" y="153"/>
                  <a:pt x="100" y="155"/>
                </a:cubicBezTo>
                <a:cubicBezTo>
                  <a:pt x="100" y="156"/>
                  <a:pt x="101" y="157"/>
                  <a:pt x="102" y="157"/>
                </a:cubicBezTo>
                <a:cubicBezTo>
                  <a:pt x="102" y="157"/>
                  <a:pt x="103" y="157"/>
                  <a:pt x="103" y="157"/>
                </a:cubicBezTo>
                <a:cubicBezTo>
                  <a:pt x="104" y="156"/>
                  <a:pt x="105" y="155"/>
                  <a:pt x="105" y="153"/>
                </a:cubicBezTo>
                <a:cubicBezTo>
                  <a:pt x="104" y="152"/>
                  <a:pt x="103" y="151"/>
                  <a:pt x="101" y="152"/>
                </a:cubicBezTo>
                <a:close/>
                <a:moveTo>
                  <a:pt x="109" y="149"/>
                </a:moveTo>
                <a:cubicBezTo>
                  <a:pt x="107" y="150"/>
                  <a:pt x="107" y="151"/>
                  <a:pt x="107" y="152"/>
                </a:cubicBezTo>
                <a:cubicBezTo>
                  <a:pt x="108" y="153"/>
                  <a:pt x="109" y="154"/>
                  <a:pt x="110" y="154"/>
                </a:cubicBezTo>
                <a:cubicBezTo>
                  <a:pt x="110" y="154"/>
                  <a:pt x="110" y="154"/>
                  <a:pt x="111" y="154"/>
                </a:cubicBezTo>
                <a:cubicBezTo>
                  <a:pt x="112" y="153"/>
                  <a:pt x="113" y="152"/>
                  <a:pt x="112" y="150"/>
                </a:cubicBezTo>
                <a:cubicBezTo>
                  <a:pt x="112" y="149"/>
                  <a:pt x="110" y="148"/>
                  <a:pt x="109" y="149"/>
                </a:cubicBezTo>
                <a:close/>
                <a:moveTo>
                  <a:pt x="86" y="154"/>
                </a:moveTo>
                <a:cubicBezTo>
                  <a:pt x="85" y="155"/>
                  <a:pt x="84" y="156"/>
                  <a:pt x="84" y="157"/>
                </a:cubicBezTo>
                <a:cubicBezTo>
                  <a:pt x="84" y="159"/>
                  <a:pt x="85" y="160"/>
                  <a:pt x="87" y="160"/>
                </a:cubicBezTo>
                <a:cubicBezTo>
                  <a:pt x="87" y="160"/>
                  <a:pt x="87" y="160"/>
                  <a:pt x="87" y="160"/>
                </a:cubicBezTo>
                <a:cubicBezTo>
                  <a:pt x="87" y="160"/>
                  <a:pt x="87" y="160"/>
                  <a:pt x="87" y="160"/>
                </a:cubicBezTo>
                <a:cubicBezTo>
                  <a:pt x="88" y="160"/>
                  <a:pt x="89" y="158"/>
                  <a:pt x="89" y="157"/>
                </a:cubicBezTo>
                <a:cubicBezTo>
                  <a:pt x="89" y="155"/>
                  <a:pt x="88" y="154"/>
                  <a:pt x="86" y="154"/>
                </a:cubicBezTo>
                <a:close/>
                <a:moveTo>
                  <a:pt x="116" y="146"/>
                </a:moveTo>
                <a:cubicBezTo>
                  <a:pt x="114" y="146"/>
                  <a:pt x="114" y="148"/>
                  <a:pt x="115" y="149"/>
                </a:cubicBezTo>
                <a:cubicBezTo>
                  <a:pt x="115" y="150"/>
                  <a:pt x="116" y="151"/>
                  <a:pt x="117" y="151"/>
                </a:cubicBezTo>
                <a:cubicBezTo>
                  <a:pt x="117" y="151"/>
                  <a:pt x="118" y="151"/>
                  <a:pt x="118" y="150"/>
                </a:cubicBezTo>
                <a:cubicBezTo>
                  <a:pt x="120" y="150"/>
                  <a:pt x="120" y="148"/>
                  <a:pt x="119" y="147"/>
                </a:cubicBezTo>
                <a:cubicBezTo>
                  <a:pt x="119" y="145"/>
                  <a:pt x="117" y="145"/>
                  <a:pt x="116" y="146"/>
                </a:cubicBezTo>
                <a:close/>
              </a:path>
            </a:pathLst>
          </a:custGeom>
          <a:solidFill>
            <a:srgbClr val="3A76BB"/>
          </a:solidFill>
          <a:ln>
            <a:noFill/>
          </a:ln>
        </p:spPr>
        <p:txBody>
          <a:bodyPr vert="horz" wrap="square" lIns="79178" tIns="39589" rIns="79178" bIns="39589" numCol="1" anchor="t" anchorCtr="0" compatLnSpc="1">
            <a:prstTxWarp prst="textNoShape">
              <a:avLst/>
            </a:prstTxWarp>
          </a:bodyPr>
          <a:lstStyle/>
          <a:p>
            <a:pPr defTabSz="791779">
              <a:defRPr/>
            </a:pPr>
            <a:endParaRPr lang="en-US" sz="1559" kern="0">
              <a:solidFill>
                <a:prstClr val="black"/>
              </a:solidFill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xmlns="" id="{3D3B8D7F-1B6E-46DC-96D1-F7DA5DD41EFB}"/>
              </a:ext>
            </a:extLst>
          </p:cNvPr>
          <p:cNvSpPr/>
          <p:nvPr/>
        </p:nvSpPr>
        <p:spPr>
          <a:xfrm>
            <a:off x="549323" y="2734748"/>
            <a:ext cx="3341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4102E"/>
                </a:solidFill>
                <a:ea typeface="Open Sans" pitchFamily="2" charset="0"/>
                <a:cs typeface="Open Sans" pitchFamily="2" charset="0"/>
              </a:rPr>
              <a:t>Параметры клиента</a:t>
            </a:r>
            <a:endParaRPr lang="ru-RU" sz="1000" b="1" dirty="0">
              <a:solidFill>
                <a:srgbClr val="14102E"/>
              </a:solidFill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xmlns="" id="{63027A7C-8D30-4898-906D-80AED9A7E42E}"/>
              </a:ext>
            </a:extLst>
          </p:cNvPr>
          <p:cNvGrpSpPr/>
          <p:nvPr/>
        </p:nvGrpSpPr>
        <p:grpSpPr>
          <a:xfrm>
            <a:off x="10244694" y="1876845"/>
            <a:ext cx="1023543" cy="646331"/>
            <a:chOff x="10103482" y="2389294"/>
            <a:chExt cx="664451" cy="646331"/>
          </a:xfrm>
        </p:grpSpPr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xmlns="" id="{4715DF6A-B086-4CD2-B8BA-53A8A0FF4B79}"/>
                </a:ext>
              </a:extLst>
            </p:cNvPr>
            <p:cNvSpPr/>
            <p:nvPr/>
          </p:nvSpPr>
          <p:spPr>
            <a:xfrm>
              <a:off x="10103482" y="2389294"/>
              <a:ext cx="602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395889">
                <a:spcAft>
                  <a:spcPts val="693"/>
                </a:spcAft>
                <a:defRPr/>
              </a:pPr>
              <a:r>
                <a:rPr lang="ru-RU" sz="3600" kern="0" dirty="0">
                  <a:solidFill>
                    <a:srgbClr val="3A76BB"/>
                  </a:solidFill>
                  <a:ea typeface="Open Sans" pitchFamily="2" charset="0"/>
                  <a:cs typeface="Golos Text" panose="020B0503020202020204" pitchFamily="34" charset="-52"/>
                </a:rPr>
                <a:t>10</a:t>
              </a:r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xmlns="" id="{1B02C4EC-E466-40B9-AA0F-68B3D2B3A1B5}"/>
                </a:ext>
              </a:extLst>
            </p:cNvPr>
            <p:cNvSpPr/>
            <p:nvPr/>
          </p:nvSpPr>
          <p:spPr>
            <a:xfrm>
              <a:off x="10377085" y="2556872"/>
              <a:ext cx="390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395889">
                <a:spcAft>
                  <a:spcPts val="693"/>
                </a:spcAft>
                <a:defRPr/>
              </a:pPr>
              <a:r>
                <a:rPr lang="ru-RU" kern="0" dirty="0">
                  <a:solidFill>
                    <a:srgbClr val="3A76BB"/>
                  </a:solidFill>
                  <a:ea typeface="Jost SemiBold" pitchFamily="2" charset="-52"/>
                  <a:cs typeface="Arial" panose="020B0604020202020204" pitchFamily="34" charset="0"/>
                </a:rPr>
                <a:t>  %</a:t>
              </a:r>
              <a:endParaRPr lang="ru-RU" sz="3600" kern="0" dirty="0">
                <a:solidFill>
                  <a:srgbClr val="3A76BB"/>
                </a:solidFill>
                <a:ea typeface="Jost SemiBold" pitchFamily="2" charset="-52"/>
                <a:cs typeface="Arial" panose="020B0604020202020204" pitchFamily="34" charset="0"/>
              </a:endParaRPr>
            </a:p>
          </p:txBody>
        </p:sp>
      </p:grpSp>
      <p:sp>
        <p:nvSpPr>
          <p:cNvPr id="58" name="TextBox 3">
            <a:extLst>
              <a:ext uri="{FF2B5EF4-FFF2-40B4-BE49-F238E27FC236}">
                <a16:creationId xmlns:a16="http://schemas.microsoft.com/office/drawing/2014/main" xmlns="" id="{05843374-49F7-5442-9D26-2A0EAE0FCA1A}"/>
              </a:ext>
            </a:extLst>
          </p:cNvPr>
          <p:cNvSpPr txBox="1"/>
          <p:nvPr/>
        </p:nvSpPr>
        <p:spPr>
          <a:xfrm>
            <a:off x="5206831" y="5865344"/>
            <a:ext cx="6440690" cy="639723"/>
          </a:xfrm>
          <a:prstGeom prst="roundRect">
            <a:avLst>
              <a:gd name="adj" fmla="val 24196"/>
            </a:avLst>
          </a:prstGeom>
          <a:solidFill>
            <a:schemeClr val="bg1"/>
          </a:solidFill>
          <a:ln w="12700">
            <a:solidFill>
              <a:srgbClr val="14102E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F2673A"/>
                </a:solidFill>
                <a:ea typeface="Open Sans" pitchFamily="2" charset="0"/>
                <a:cs typeface="Open Sans" pitchFamily="2" charset="0"/>
              </a:rPr>
              <a:t>Пожизненные выплаты 9,03 тыс. руб. — в 3 раз больше ежемесячного взноса</a:t>
            </a:r>
          </a:p>
        </p:txBody>
      </p:sp>
      <p:sp>
        <p:nvSpPr>
          <p:cNvPr id="3" name="Открывающая фигурная скобка 2">
            <a:extLst>
              <a:ext uri="{FF2B5EF4-FFF2-40B4-BE49-F238E27FC236}">
                <a16:creationId xmlns:a16="http://schemas.microsoft.com/office/drawing/2014/main" xmlns="" id="{95CEC446-60E3-8641-B550-3BAF36A79CE7}"/>
              </a:ext>
            </a:extLst>
          </p:cNvPr>
          <p:cNvSpPr/>
          <p:nvPr/>
        </p:nvSpPr>
        <p:spPr>
          <a:xfrm rot="16200000">
            <a:off x="8132547" y="3285192"/>
            <a:ext cx="242596" cy="2144141"/>
          </a:xfrm>
          <a:prstGeom prst="leftBrace">
            <a:avLst/>
          </a:prstGeom>
          <a:ln w="19050"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xmlns="" id="{9B789111-3E48-4758-AE2A-67F6EC61BB72}"/>
              </a:ext>
            </a:extLst>
          </p:cNvPr>
          <p:cNvSpPr/>
          <p:nvPr/>
        </p:nvSpPr>
        <p:spPr>
          <a:xfrm>
            <a:off x="8161723" y="4603950"/>
            <a:ext cx="184245" cy="1206541"/>
          </a:xfrm>
          <a:prstGeom prst="downArrow">
            <a:avLst>
              <a:gd name="adj1" fmla="val 50000"/>
              <a:gd name="adj2" fmla="val 57407"/>
            </a:avLst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72EA30A7-BB79-4542-A095-751E36D84F68}"/>
              </a:ext>
            </a:extLst>
          </p:cNvPr>
          <p:cNvCxnSpPr>
            <a:cxnSpLocks/>
          </p:cNvCxnSpPr>
          <p:nvPr/>
        </p:nvCxnSpPr>
        <p:spPr>
          <a:xfrm flipH="1">
            <a:off x="824744" y="3890025"/>
            <a:ext cx="2767231" cy="0"/>
          </a:xfrm>
          <a:prstGeom prst="line">
            <a:avLst/>
          </a:prstGeom>
          <a:ln w="12700" cap="rnd">
            <a:solidFill>
              <a:srgbClr val="099A85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FE91E47-A7B7-4FE3-A9EA-44BF7BB73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0" name="Объект 2">
            <a:extLst>
              <a:ext uri="{FF2B5EF4-FFF2-40B4-BE49-F238E27FC236}">
                <a16:creationId xmlns:a16="http://schemas.microsoft.com/office/drawing/2014/main" xmlns="" id="{166D6E86-828C-415F-A2D5-AAEE60D15B65}"/>
              </a:ext>
            </a:extLst>
          </p:cNvPr>
          <p:cNvSpPr txBox="1">
            <a:spLocks/>
          </p:cNvSpPr>
          <p:nvPr/>
        </p:nvSpPr>
        <p:spPr>
          <a:xfrm>
            <a:off x="29844" y="6530856"/>
            <a:ext cx="11656680" cy="328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1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000" b="1" kern="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*Расчет произведен при сроке софинансирования 10 лет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59364261-7F6F-1924-AF68-4EF47F705C26}"/>
              </a:ext>
            </a:extLst>
          </p:cNvPr>
          <p:cNvSpPr txBox="1">
            <a:spLocks/>
          </p:cNvSpPr>
          <p:nvPr/>
        </p:nvSpPr>
        <p:spPr>
          <a:xfrm>
            <a:off x="634367" y="-11085"/>
            <a:ext cx="10890693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ПРИМЕР РАСЧЕТА СБЕРЕЖЕНИЙ ПО ПДС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2A7D6830-2F7C-D767-A47C-366AF373AEB7}"/>
              </a:ext>
            </a:extLst>
          </p:cNvPr>
          <p:cNvGrpSpPr/>
          <p:nvPr/>
        </p:nvGrpSpPr>
        <p:grpSpPr>
          <a:xfrm>
            <a:off x="789097" y="3312779"/>
            <a:ext cx="416087" cy="405180"/>
            <a:chOff x="12502947" y="3796897"/>
            <a:chExt cx="374328" cy="364516"/>
          </a:xfrm>
          <a:solidFill>
            <a:srgbClr val="3A76BB"/>
          </a:solidFill>
        </p:grpSpPr>
        <p:grpSp>
          <p:nvGrpSpPr>
            <p:cNvPr id="14" name="Google Shape;1010;p33">
              <a:extLst>
                <a:ext uri="{FF2B5EF4-FFF2-40B4-BE49-F238E27FC236}">
                  <a16:creationId xmlns:a16="http://schemas.microsoft.com/office/drawing/2014/main" xmlns="" id="{C726EDE3-049B-D90F-9797-7A63F23BB145}"/>
                </a:ext>
              </a:extLst>
            </p:cNvPr>
            <p:cNvGrpSpPr/>
            <p:nvPr/>
          </p:nvGrpSpPr>
          <p:grpSpPr>
            <a:xfrm>
              <a:off x="12502947" y="3796897"/>
              <a:ext cx="159950" cy="364516"/>
              <a:chOff x="6410063" y="4135124"/>
              <a:chExt cx="159950" cy="364516"/>
            </a:xfrm>
            <a:grpFill/>
          </p:grpSpPr>
          <p:sp>
            <p:nvSpPr>
              <p:cNvPr id="20" name="Google Shape;1011;p33">
                <a:extLst>
                  <a:ext uri="{FF2B5EF4-FFF2-40B4-BE49-F238E27FC236}">
                    <a16:creationId xmlns:a16="http://schemas.microsoft.com/office/drawing/2014/main" xmlns="" id="{C0A4206F-F1A2-7122-BACE-3CB29A98C390}"/>
                  </a:ext>
                </a:extLst>
              </p:cNvPr>
              <p:cNvSpPr/>
              <p:nvPr/>
            </p:nvSpPr>
            <p:spPr>
              <a:xfrm>
                <a:off x="6493991" y="4299202"/>
                <a:ext cx="36328" cy="200438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6312" extrusionOk="0">
                    <a:moveTo>
                      <a:pt x="965" y="1"/>
                    </a:moveTo>
                    <a:cubicBezTo>
                      <a:pt x="882" y="1"/>
                      <a:pt x="810" y="72"/>
                      <a:pt x="810" y="168"/>
                    </a:cubicBezTo>
                    <a:lnTo>
                      <a:pt x="810" y="5716"/>
                    </a:lnTo>
                    <a:cubicBezTo>
                      <a:pt x="810" y="5847"/>
                      <a:pt x="703" y="5954"/>
                      <a:pt x="584" y="5966"/>
                    </a:cubicBezTo>
                    <a:cubicBezTo>
                      <a:pt x="453" y="5966"/>
                      <a:pt x="334" y="5859"/>
                      <a:pt x="334" y="5728"/>
                    </a:cubicBezTo>
                    <a:lnTo>
                      <a:pt x="334" y="4656"/>
                    </a:lnTo>
                    <a:cubicBezTo>
                      <a:pt x="334" y="4573"/>
                      <a:pt x="251" y="4490"/>
                      <a:pt x="167" y="4490"/>
                    </a:cubicBezTo>
                    <a:cubicBezTo>
                      <a:pt x="72" y="4490"/>
                      <a:pt x="1" y="4573"/>
                      <a:pt x="1" y="4656"/>
                    </a:cubicBezTo>
                    <a:lnTo>
                      <a:pt x="1" y="5728"/>
                    </a:lnTo>
                    <a:cubicBezTo>
                      <a:pt x="1" y="5966"/>
                      <a:pt x="167" y="6192"/>
                      <a:pt x="394" y="6276"/>
                    </a:cubicBezTo>
                    <a:cubicBezTo>
                      <a:pt x="453" y="6299"/>
                      <a:pt x="525" y="6311"/>
                      <a:pt x="596" y="6311"/>
                    </a:cubicBezTo>
                    <a:cubicBezTo>
                      <a:pt x="906" y="6299"/>
                      <a:pt x="1144" y="6037"/>
                      <a:pt x="1144" y="5728"/>
                    </a:cubicBezTo>
                    <a:lnTo>
                      <a:pt x="1144" y="180"/>
                    </a:lnTo>
                    <a:cubicBezTo>
                      <a:pt x="1144" y="72"/>
                      <a:pt x="1072" y="1"/>
                      <a:pt x="96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12;p33">
                <a:extLst>
                  <a:ext uri="{FF2B5EF4-FFF2-40B4-BE49-F238E27FC236}">
                    <a16:creationId xmlns:a16="http://schemas.microsoft.com/office/drawing/2014/main" xmlns="" id="{8D9C21C8-D577-1D6E-2A53-EB4BAEA20912}"/>
                  </a:ext>
                </a:extLst>
              </p:cNvPr>
              <p:cNvSpPr/>
              <p:nvPr/>
            </p:nvSpPr>
            <p:spPr>
              <a:xfrm>
                <a:off x="6454297" y="4135124"/>
                <a:ext cx="71099" cy="71131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240" extrusionOk="0">
                    <a:moveTo>
                      <a:pt x="1120" y="346"/>
                    </a:moveTo>
                    <a:cubicBezTo>
                      <a:pt x="1548" y="346"/>
                      <a:pt x="1894" y="679"/>
                      <a:pt x="1894" y="1120"/>
                    </a:cubicBezTo>
                    <a:cubicBezTo>
                      <a:pt x="1894" y="1548"/>
                      <a:pt x="1548" y="1894"/>
                      <a:pt x="1120" y="1894"/>
                    </a:cubicBezTo>
                    <a:cubicBezTo>
                      <a:pt x="691" y="1894"/>
                      <a:pt x="346" y="1548"/>
                      <a:pt x="346" y="1120"/>
                    </a:cubicBezTo>
                    <a:cubicBezTo>
                      <a:pt x="346" y="679"/>
                      <a:pt x="691" y="346"/>
                      <a:pt x="1120" y="346"/>
                    </a:cubicBezTo>
                    <a:close/>
                    <a:moveTo>
                      <a:pt x="1120" y="1"/>
                    </a:moveTo>
                    <a:cubicBezTo>
                      <a:pt x="513" y="1"/>
                      <a:pt x="1" y="513"/>
                      <a:pt x="1" y="1120"/>
                    </a:cubicBezTo>
                    <a:cubicBezTo>
                      <a:pt x="1" y="1727"/>
                      <a:pt x="513" y="2239"/>
                      <a:pt x="1120" y="2239"/>
                    </a:cubicBezTo>
                    <a:cubicBezTo>
                      <a:pt x="1727" y="2239"/>
                      <a:pt x="2239" y="1727"/>
                      <a:pt x="2239" y="1120"/>
                    </a:cubicBezTo>
                    <a:cubicBezTo>
                      <a:pt x="2239" y="513"/>
                      <a:pt x="1727" y="1"/>
                      <a:pt x="11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13;p33">
                <a:extLst>
                  <a:ext uri="{FF2B5EF4-FFF2-40B4-BE49-F238E27FC236}">
                    <a16:creationId xmlns:a16="http://schemas.microsoft.com/office/drawing/2014/main" xmlns="" id="{533F81D7-F728-380E-231F-3A5591C13A31}"/>
                  </a:ext>
                </a:extLst>
              </p:cNvPr>
              <p:cNvSpPr/>
              <p:nvPr/>
            </p:nvSpPr>
            <p:spPr>
              <a:xfrm>
                <a:off x="6410063" y="4252712"/>
                <a:ext cx="94566" cy="246927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7776" extrusionOk="0">
                    <a:moveTo>
                      <a:pt x="1191" y="0"/>
                    </a:moveTo>
                    <a:cubicBezTo>
                      <a:pt x="977" y="0"/>
                      <a:pt x="798" y="179"/>
                      <a:pt x="798" y="393"/>
                    </a:cubicBezTo>
                    <a:lnTo>
                      <a:pt x="798" y="2894"/>
                    </a:lnTo>
                    <a:cubicBezTo>
                      <a:pt x="798" y="3025"/>
                      <a:pt x="691" y="3132"/>
                      <a:pt x="560" y="3132"/>
                    </a:cubicBezTo>
                    <a:cubicBezTo>
                      <a:pt x="429" y="3132"/>
                      <a:pt x="322" y="3025"/>
                      <a:pt x="322" y="2894"/>
                    </a:cubicBezTo>
                    <a:lnTo>
                      <a:pt x="322" y="2275"/>
                    </a:lnTo>
                    <a:cubicBezTo>
                      <a:pt x="322" y="2191"/>
                      <a:pt x="251" y="2120"/>
                      <a:pt x="155" y="2120"/>
                    </a:cubicBezTo>
                    <a:cubicBezTo>
                      <a:pt x="72" y="2120"/>
                      <a:pt x="1" y="2191"/>
                      <a:pt x="1" y="2275"/>
                    </a:cubicBezTo>
                    <a:lnTo>
                      <a:pt x="1" y="2894"/>
                    </a:lnTo>
                    <a:cubicBezTo>
                      <a:pt x="1" y="3203"/>
                      <a:pt x="251" y="3465"/>
                      <a:pt x="572" y="3465"/>
                    </a:cubicBezTo>
                    <a:cubicBezTo>
                      <a:pt x="894" y="3465"/>
                      <a:pt x="1156" y="3215"/>
                      <a:pt x="1156" y="2894"/>
                    </a:cubicBezTo>
                    <a:lnTo>
                      <a:pt x="1156" y="393"/>
                    </a:lnTo>
                    <a:cubicBezTo>
                      <a:pt x="1156" y="358"/>
                      <a:pt x="1191" y="334"/>
                      <a:pt x="1215" y="334"/>
                    </a:cubicBezTo>
                    <a:cubicBezTo>
                      <a:pt x="1251" y="334"/>
                      <a:pt x="1275" y="358"/>
                      <a:pt x="1275" y="393"/>
                    </a:cubicBezTo>
                    <a:lnTo>
                      <a:pt x="1275" y="7192"/>
                    </a:lnTo>
                    <a:cubicBezTo>
                      <a:pt x="1275" y="7501"/>
                      <a:pt x="1525" y="7775"/>
                      <a:pt x="1858" y="7775"/>
                    </a:cubicBezTo>
                    <a:cubicBezTo>
                      <a:pt x="2168" y="7775"/>
                      <a:pt x="2441" y="7513"/>
                      <a:pt x="2441" y="7192"/>
                    </a:cubicBezTo>
                    <a:lnTo>
                      <a:pt x="2441" y="4251"/>
                    </a:lnTo>
                    <a:cubicBezTo>
                      <a:pt x="2441" y="4168"/>
                      <a:pt x="2501" y="4132"/>
                      <a:pt x="2560" y="4132"/>
                    </a:cubicBezTo>
                    <a:cubicBezTo>
                      <a:pt x="2632" y="4132"/>
                      <a:pt x="2680" y="4191"/>
                      <a:pt x="2680" y="4251"/>
                    </a:cubicBezTo>
                    <a:lnTo>
                      <a:pt x="2644" y="5442"/>
                    </a:lnTo>
                    <a:cubicBezTo>
                      <a:pt x="2644" y="5525"/>
                      <a:pt x="2715" y="5596"/>
                      <a:pt x="2810" y="5596"/>
                    </a:cubicBezTo>
                    <a:cubicBezTo>
                      <a:pt x="2894" y="5596"/>
                      <a:pt x="2977" y="5525"/>
                      <a:pt x="2977" y="5442"/>
                    </a:cubicBezTo>
                    <a:lnTo>
                      <a:pt x="2977" y="4251"/>
                    </a:lnTo>
                    <a:cubicBezTo>
                      <a:pt x="2977" y="3989"/>
                      <a:pt x="2763" y="3787"/>
                      <a:pt x="2513" y="3787"/>
                    </a:cubicBezTo>
                    <a:cubicBezTo>
                      <a:pt x="2263" y="3787"/>
                      <a:pt x="2048" y="3989"/>
                      <a:pt x="2048" y="4251"/>
                    </a:cubicBezTo>
                    <a:lnTo>
                      <a:pt x="2048" y="7192"/>
                    </a:lnTo>
                    <a:cubicBezTo>
                      <a:pt x="2048" y="7323"/>
                      <a:pt x="1941" y="7430"/>
                      <a:pt x="1810" y="7430"/>
                    </a:cubicBezTo>
                    <a:cubicBezTo>
                      <a:pt x="1679" y="7430"/>
                      <a:pt x="1572" y="7323"/>
                      <a:pt x="1572" y="7192"/>
                    </a:cubicBezTo>
                    <a:lnTo>
                      <a:pt x="1572" y="393"/>
                    </a:lnTo>
                    <a:cubicBezTo>
                      <a:pt x="1572" y="179"/>
                      <a:pt x="1394" y="0"/>
                      <a:pt x="11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14;p33">
                <a:extLst>
                  <a:ext uri="{FF2B5EF4-FFF2-40B4-BE49-F238E27FC236}">
                    <a16:creationId xmlns:a16="http://schemas.microsoft.com/office/drawing/2014/main" xmlns="" id="{70ED20E2-5D29-51AF-92E5-A34C7493A0A1}"/>
                  </a:ext>
                </a:extLst>
              </p:cNvPr>
              <p:cNvSpPr/>
              <p:nvPr/>
            </p:nvSpPr>
            <p:spPr>
              <a:xfrm>
                <a:off x="6410063" y="4212638"/>
                <a:ext cx="159950" cy="150519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740" extrusionOk="0">
                    <a:moveTo>
                      <a:pt x="1429" y="0"/>
                    </a:moveTo>
                    <a:cubicBezTo>
                      <a:pt x="632" y="0"/>
                      <a:pt x="1" y="643"/>
                      <a:pt x="1" y="1429"/>
                    </a:cubicBezTo>
                    <a:lnTo>
                      <a:pt x="1" y="2858"/>
                    </a:lnTo>
                    <a:cubicBezTo>
                      <a:pt x="1" y="2953"/>
                      <a:pt x="72" y="3025"/>
                      <a:pt x="155" y="3025"/>
                    </a:cubicBezTo>
                    <a:cubicBezTo>
                      <a:pt x="251" y="3025"/>
                      <a:pt x="322" y="2953"/>
                      <a:pt x="322" y="2858"/>
                    </a:cubicBezTo>
                    <a:lnTo>
                      <a:pt x="322" y="1429"/>
                    </a:lnTo>
                    <a:cubicBezTo>
                      <a:pt x="322" y="822"/>
                      <a:pt x="810" y="334"/>
                      <a:pt x="1429" y="334"/>
                    </a:cubicBezTo>
                    <a:lnTo>
                      <a:pt x="3608" y="334"/>
                    </a:lnTo>
                    <a:cubicBezTo>
                      <a:pt x="4227" y="334"/>
                      <a:pt x="4715" y="822"/>
                      <a:pt x="4715" y="1429"/>
                    </a:cubicBezTo>
                    <a:lnTo>
                      <a:pt x="4715" y="4144"/>
                    </a:lnTo>
                    <a:cubicBezTo>
                      <a:pt x="4715" y="4275"/>
                      <a:pt x="4608" y="4382"/>
                      <a:pt x="4489" y="4394"/>
                    </a:cubicBezTo>
                    <a:cubicBezTo>
                      <a:pt x="4358" y="4394"/>
                      <a:pt x="4239" y="4287"/>
                      <a:pt x="4239" y="4156"/>
                    </a:cubicBezTo>
                    <a:lnTo>
                      <a:pt x="4239" y="1655"/>
                    </a:lnTo>
                    <a:cubicBezTo>
                      <a:pt x="4239" y="1441"/>
                      <a:pt x="4061" y="1262"/>
                      <a:pt x="3846" y="1262"/>
                    </a:cubicBezTo>
                    <a:cubicBezTo>
                      <a:pt x="3644" y="1262"/>
                      <a:pt x="3465" y="1441"/>
                      <a:pt x="3465" y="1655"/>
                    </a:cubicBezTo>
                    <a:lnTo>
                      <a:pt x="3465" y="2239"/>
                    </a:lnTo>
                    <a:cubicBezTo>
                      <a:pt x="3465" y="2322"/>
                      <a:pt x="3537" y="2394"/>
                      <a:pt x="3632" y="2394"/>
                    </a:cubicBezTo>
                    <a:cubicBezTo>
                      <a:pt x="3715" y="2394"/>
                      <a:pt x="3787" y="2322"/>
                      <a:pt x="3787" y="2239"/>
                    </a:cubicBezTo>
                    <a:lnTo>
                      <a:pt x="3787" y="1655"/>
                    </a:lnTo>
                    <a:cubicBezTo>
                      <a:pt x="3787" y="1620"/>
                      <a:pt x="3814" y="1602"/>
                      <a:pt x="3840" y="1602"/>
                    </a:cubicBezTo>
                    <a:cubicBezTo>
                      <a:pt x="3867" y="1602"/>
                      <a:pt x="3894" y="1620"/>
                      <a:pt x="3894" y="1655"/>
                    </a:cubicBezTo>
                    <a:lnTo>
                      <a:pt x="3894" y="4156"/>
                    </a:lnTo>
                    <a:cubicBezTo>
                      <a:pt x="3894" y="4382"/>
                      <a:pt x="4049" y="4596"/>
                      <a:pt x="4251" y="4691"/>
                    </a:cubicBezTo>
                    <a:cubicBezTo>
                      <a:pt x="4323" y="4715"/>
                      <a:pt x="4406" y="4739"/>
                      <a:pt x="4489" y="4739"/>
                    </a:cubicBezTo>
                    <a:cubicBezTo>
                      <a:pt x="4799" y="4715"/>
                      <a:pt x="5037" y="4465"/>
                      <a:pt x="5037" y="4156"/>
                    </a:cubicBezTo>
                    <a:lnTo>
                      <a:pt x="5037" y="1429"/>
                    </a:lnTo>
                    <a:cubicBezTo>
                      <a:pt x="5037" y="643"/>
                      <a:pt x="4406" y="0"/>
                      <a:pt x="36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5;p33">
              <a:extLst>
                <a:ext uri="{FF2B5EF4-FFF2-40B4-BE49-F238E27FC236}">
                  <a16:creationId xmlns:a16="http://schemas.microsoft.com/office/drawing/2014/main" xmlns="" id="{47963982-1ADF-0C9A-121E-E0D21068A9AF}"/>
                </a:ext>
              </a:extLst>
            </p:cNvPr>
            <p:cNvGrpSpPr/>
            <p:nvPr/>
          </p:nvGrpSpPr>
          <p:grpSpPr>
            <a:xfrm>
              <a:off x="12662897" y="3797278"/>
              <a:ext cx="214378" cy="364135"/>
              <a:chOff x="6924652" y="4135505"/>
              <a:chExt cx="214378" cy="364135"/>
            </a:xfrm>
            <a:grpFill/>
          </p:grpSpPr>
          <p:sp>
            <p:nvSpPr>
              <p:cNvPr id="16" name="Google Shape;1016;p33">
                <a:extLst>
                  <a:ext uri="{FF2B5EF4-FFF2-40B4-BE49-F238E27FC236}">
                    <a16:creationId xmlns:a16="http://schemas.microsoft.com/office/drawing/2014/main" xmlns="" id="{21C95961-DE7F-A4C5-13FA-F7E9A1B47AE1}"/>
                  </a:ext>
                </a:extLst>
              </p:cNvPr>
              <p:cNvSpPr/>
              <p:nvPr/>
            </p:nvSpPr>
            <p:spPr>
              <a:xfrm>
                <a:off x="6996482" y="4135505"/>
                <a:ext cx="70718" cy="71099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239" extrusionOk="0">
                    <a:moveTo>
                      <a:pt x="1119" y="346"/>
                    </a:moveTo>
                    <a:cubicBezTo>
                      <a:pt x="1548" y="346"/>
                      <a:pt x="1893" y="691"/>
                      <a:pt x="1893" y="1120"/>
                    </a:cubicBezTo>
                    <a:cubicBezTo>
                      <a:pt x="1893" y="1548"/>
                      <a:pt x="1548" y="1894"/>
                      <a:pt x="1119" y="1894"/>
                    </a:cubicBezTo>
                    <a:cubicBezTo>
                      <a:pt x="679" y="1894"/>
                      <a:pt x="345" y="1548"/>
                      <a:pt x="345" y="1120"/>
                    </a:cubicBezTo>
                    <a:cubicBezTo>
                      <a:pt x="345" y="691"/>
                      <a:pt x="703" y="346"/>
                      <a:pt x="1119" y="346"/>
                    </a:cubicBezTo>
                    <a:close/>
                    <a:moveTo>
                      <a:pt x="1119" y="1"/>
                    </a:moveTo>
                    <a:cubicBezTo>
                      <a:pt x="500" y="1"/>
                      <a:pt x="0" y="513"/>
                      <a:pt x="0" y="1120"/>
                    </a:cubicBezTo>
                    <a:cubicBezTo>
                      <a:pt x="12" y="1727"/>
                      <a:pt x="500" y="2239"/>
                      <a:pt x="1119" y="2239"/>
                    </a:cubicBezTo>
                    <a:cubicBezTo>
                      <a:pt x="1727" y="2239"/>
                      <a:pt x="2227" y="1727"/>
                      <a:pt x="2227" y="1120"/>
                    </a:cubicBezTo>
                    <a:cubicBezTo>
                      <a:pt x="2227" y="513"/>
                      <a:pt x="1727" y="1"/>
                      <a:pt x="11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17;p33">
                <a:extLst>
                  <a:ext uri="{FF2B5EF4-FFF2-40B4-BE49-F238E27FC236}">
                    <a16:creationId xmlns:a16="http://schemas.microsoft.com/office/drawing/2014/main" xmlns="" id="{4A27216A-F679-7CE6-C2AA-AE97AFFF0ACA}"/>
                  </a:ext>
                </a:extLst>
              </p:cNvPr>
              <p:cNvSpPr/>
              <p:nvPr/>
            </p:nvSpPr>
            <p:spPr>
              <a:xfrm>
                <a:off x="7018012" y="4345183"/>
                <a:ext cx="88882" cy="154456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4864" extrusionOk="0">
                    <a:moveTo>
                      <a:pt x="2293" y="0"/>
                    </a:moveTo>
                    <a:cubicBezTo>
                      <a:pt x="2280" y="0"/>
                      <a:pt x="2266" y="2"/>
                      <a:pt x="2251" y="6"/>
                    </a:cubicBezTo>
                    <a:cubicBezTo>
                      <a:pt x="2168" y="41"/>
                      <a:pt x="2108" y="125"/>
                      <a:pt x="2132" y="220"/>
                    </a:cubicBezTo>
                    <a:lnTo>
                      <a:pt x="2358" y="1077"/>
                    </a:lnTo>
                    <a:lnTo>
                      <a:pt x="1549" y="1077"/>
                    </a:lnTo>
                    <a:cubicBezTo>
                      <a:pt x="1465" y="1077"/>
                      <a:pt x="1394" y="1160"/>
                      <a:pt x="1394" y="1244"/>
                    </a:cubicBezTo>
                    <a:lnTo>
                      <a:pt x="1394" y="4280"/>
                    </a:lnTo>
                    <a:cubicBezTo>
                      <a:pt x="1394" y="4411"/>
                      <a:pt x="1287" y="4518"/>
                      <a:pt x="1156" y="4518"/>
                    </a:cubicBezTo>
                    <a:cubicBezTo>
                      <a:pt x="1013" y="4518"/>
                      <a:pt x="918" y="4411"/>
                      <a:pt x="918" y="4280"/>
                    </a:cubicBezTo>
                    <a:lnTo>
                      <a:pt x="918" y="1244"/>
                    </a:lnTo>
                    <a:cubicBezTo>
                      <a:pt x="918" y="1160"/>
                      <a:pt x="834" y="1077"/>
                      <a:pt x="751" y="1077"/>
                    </a:cubicBezTo>
                    <a:lnTo>
                      <a:pt x="168" y="1077"/>
                    </a:lnTo>
                    <a:cubicBezTo>
                      <a:pt x="84" y="1077"/>
                      <a:pt x="1" y="1160"/>
                      <a:pt x="1" y="1244"/>
                    </a:cubicBezTo>
                    <a:lnTo>
                      <a:pt x="1" y="2482"/>
                    </a:lnTo>
                    <a:cubicBezTo>
                      <a:pt x="1" y="2565"/>
                      <a:pt x="84" y="2649"/>
                      <a:pt x="168" y="2649"/>
                    </a:cubicBezTo>
                    <a:cubicBezTo>
                      <a:pt x="263" y="2649"/>
                      <a:pt x="334" y="2565"/>
                      <a:pt x="334" y="2482"/>
                    </a:cubicBezTo>
                    <a:lnTo>
                      <a:pt x="334" y="1422"/>
                    </a:lnTo>
                    <a:lnTo>
                      <a:pt x="584" y="1422"/>
                    </a:lnTo>
                    <a:lnTo>
                      <a:pt x="584" y="4280"/>
                    </a:lnTo>
                    <a:cubicBezTo>
                      <a:pt x="584" y="4589"/>
                      <a:pt x="834" y="4863"/>
                      <a:pt x="1168" y="4863"/>
                    </a:cubicBezTo>
                    <a:cubicBezTo>
                      <a:pt x="1477" y="4863"/>
                      <a:pt x="1751" y="4601"/>
                      <a:pt x="1751" y="4280"/>
                    </a:cubicBezTo>
                    <a:lnTo>
                      <a:pt x="1751" y="1422"/>
                    </a:lnTo>
                    <a:lnTo>
                      <a:pt x="2608" y="1422"/>
                    </a:lnTo>
                    <a:cubicBezTo>
                      <a:pt x="2715" y="1422"/>
                      <a:pt x="2799" y="1315"/>
                      <a:pt x="2775" y="1208"/>
                    </a:cubicBezTo>
                    <a:lnTo>
                      <a:pt x="2465" y="125"/>
                    </a:lnTo>
                    <a:cubicBezTo>
                      <a:pt x="2435" y="54"/>
                      <a:pt x="2370" y="0"/>
                      <a:pt x="229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18;p33">
                <a:extLst>
                  <a:ext uri="{FF2B5EF4-FFF2-40B4-BE49-F238E27FC236}">
                    <a16:creationId xmlns:a16="http://schemas.microsoft.com/office/drawing/2014/main" xmlns="" id="{93CF70C3-A2BC-A50C-48C8-79C1EEB82446}"/>
                  </a:ext>
                </a:extLst>
              </p:cNvPr>
              <p:cNvSpPr/>
              <p:nvPr/>
            </p:nvSpPr>
            <p:spPr>
              <a:xfrm>
                <a:off x="6948850" y="4212638"/>
                <a:ext cx="190181" cy="149884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4720" extrusionOk="0">
                    <a:moveTo>
                      <a:pt x="1548" y="0"/>
                    </a:moveTo>
                    <a:cubicBezTo>
                      <a:pt x="917" y="0"/>
                      <a:pt x="369" y="417"/>
                      <a:pt x="179" y="1012"/>
                    </a:cubicBezTo>
                    <a:lnTo>
                      <a:pt x="179" y="1024"/>
                    </a:lnTo>
                    <a:lnTo>
                      <a:pt x="24" y="1596"/>
                    </a:lnTo>
                    <a:cubicBezTo>
                      <a:pt x="0" y="1679"/>
                      <a:pt x="60" y="1774"/>
                      <a:pt x="143" y="1798"/>
                    </a:cubicBezTo>
                    <a:cubicBezTo>
                      <a:pt x="160" y="1805"/>
                      <a:pt x="177" y="1809"/>
                      <a:pt x="194" y="1809"/>
                    </a:cubicBezTo>
                    <a:cubicBezTo>
                      <a:pt x="262" y="1809"/>
                      <a:pt x="329" y="1755"/>
                      <a:pt x="357" y="1679"/>
                    </a:cubicBezTo>
                    <a:lnTo>
                      <a:pt x="500" y="1132"/>
                    </a:lnTo>
                    <a:lnTo>
                      <a:pt x="500" y="1120"/>
                    </a:lnTo>
                    <a:cubicBezTo>
                      <a:pt x="631" y="655"/>
                      <a:pt x="1072" y="334"/>
                      <a:pt x="1548" y="334"/>
                    </a:cubicBezTo>
                    <a:lnTo>
                      <a:pt x="3727" y="334"/>
                    </a:lnTo>
                    <a:cubicBezTo>
                      <a:pt x="4203" y="334"/>
                      <a:pt x="4643" y="655"/>
                      <a:pt x="4774" y="1120"/>
                    </a:cubicBezTo>
                    <a:lnTo>
                      <a:pt x="4774" y="1132"/>
                    </a:lnTo>
                    <a:lnTo>
                      <a:pt x="5596" y="4084"/>
                    </a:lnTo>
                    <a:cubicBezTo>
                      <a:pt x="5620" y="4191"/>
                      <a:pt x="5548" y="4334"/>
                      <a:pt x="5429" y="4382"/>
                    </a:cubicBezTo>
                    <a:cubicBezTo>
                      <a:pt x="5414" y="4385"/>
                      <a:pt x="5398" y="4386"/>
                      <a:pt x="5383" y="4386"/>
                    </a:cubicBezTo>
                    <a:cubicBezTo>
                      <a:pt x="5278" y="4386"/>
                      <a:pt x="5173" y="4319"/>
                      <a:pt x="5132" y="4215"/>
                    </a:cubicBezTo>
                    <a:lnTo>
                      <a:pt x="4382" y="1560"/>
                    </a:lnTo>
                    <a:cubicBezTo>
                      <a:pt x="4346" y="1405"/>
                      <a:pt x="4179" y="1286"/>
                      <a:pt x="4012" y="1286"/>
                    </a:cubicBezTo>
                    <a:cubicBezTo>
                      <a:pt x="3762" y="1286"/>
                      <a:pt x="3572" y="1524"/>
                      <a:pt x="3631" y="1774"/>
                    </a:cubicBezTo>
                    <a:lnTo>
                      <a:pt x="4131" y="3751"/>
                    </a:lnTo>
                    <a:cubicBezTo>
                      <a:pt x="4161" y="3830"/>
                      <a:pt x="4223" y="3876"/>
                      <a:pt x="4298" y="3876"/>
                    </a:cubicBezTo>
                    <a:cubicBezTo>
                      <a:pt x="4313" y="3876"/>
                      <a:pt x="4329" y="3874"/>
                      <a:pt x="4346" y="3870"/>
                    </a:cubicBezTo>
                    <a:cubicBezTo>
                      <a:pt x="4429" y="3834"/>
                      <a:pt x="4489" y="3751"/>
                      <a:pt x="4465" y="3656"/>
                    </a:cubicBezTo>
                    <a:lnTo>
                      <a:pt x="3953" y="1679"/>
                    </a:lnTo>
                    <a:cubicBezTo>
                      <a:pt x="3946" y="1637"/>
                      <a:pt x="3980" y="1607"/>
                      <a:pt x="4012" y="1607"/>
                    </a:cubicBezTo>
                    <a:cubicBezTo>
                      <a:pt x="4034" y="1607"/>
                      <a:pt x="4055" y="1621"/>
                      <a:pt x="4060" y="1655"/>
                    </a:cubicBezTo>
                    <a:lnTo>
                      <a:pt x="4798" y="4299"/>
                    </a:lnTo>
                    <a:cubicBezTo>
                      <a:pt x="4879" y="4552"/>
                      <a:pt x="5116" y="4719"/>
                      <a:pt x="5368" y="4719"/>
                    </a:cubicBezTo>
                    <a:cubicBezTo>
                      <a:pt x="5412" y="4719"/>
                      <a:pt x="5456" y="4714"/>
                      <a:pt x="5501" y="4703"/>
                    </a:cubicBezTo>
                    <a:cubicBezTo>
                      <a:pt x="5810" y="4620"/>
                      <a:pt x="5989" y="4287"/>
                      <a:pt x="5917" y="3989"/>
                    </a:cubicBezTo>
                    <a:lnTo>
                      <a:pt x="5096" y="1024"/>
                    </a:lnTo>
                    <a:lnTo>
                      <a:pt x="5096" y="1012"/>
                    </a:lnTo>
                    <a:cubicBezTo>
                      <a:pt x="4917" y="417"/>
                      <a:pt x="4358" y="0"/>
                      <a:pt x="37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9;p33">
                <a:extLst>
                  <a:ext uri="{FF2B5EF4-FFF2-40B4-BE49-F238E27FC236}">
                    <a16:creationId xmlns:a16="http://schemas.microsoft.com/office/drawing/2014/main" xmlns="" id="{EEE655FB-51CF-E8FE-16EB-59719732C8E1}"/>
                  </a:ext>
                </a:extLst>
              </p:cNvPr>
              <p:cNvSpPr/>
              <p:nvPr/>
            </p:nvSpPr>
            <p:spPr>
              <a:xfrm>
                <a:off x="6924652" y="4252331"/>
                <a:ext cx="103617" cy="24581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7741" extrusionOk="0">
                    <a:moveTo>
                      <a:pt x="1988" y="1"/>
                    </a:moveTo>
                    <a:cubicBezTo>
                      <a:pt x="1810" y="1"/>
                      <a:pt x="1667" y="120"/>
                      <a:pt x="1619" y="286"/>
                    </a:cubicBezTo>
                    <a:lnTo>
                      <a:pt x="881" y="2930"/>
                    </a:lnTo>
                    <a:cubicBezTo>
                      <a:pt x="851" y="3030"/>
                      <a:pt x="754" y="3105"/>
                      <a:pt x="645" y="3105"/>
                    </a:cubicBezTo>
                    <a:cubicBezTo>
                      <a:pt x="625" y="3105"/>
                      <a:pt x="604" y="3102"/>
                      <a:pt x="583" y="3096"/>
                    </a:cubicBezTo>
                    <a:cubicBezTo>
                      <a:pt x="464" y="3072"/>
                      <a:pt x="381" y="2930"/>
                      <a:pt x="417" y="2799"/>
                    </a:cubicBezTo>
                    <a:lnTo>
                      <a:pt x="905" y="1048"/>
                    </a:lnTo>
                    <a:cubicBezTo>
                      <a:pt x="941" y="953"/>
                      <a:pt x="881" y="870"/>
                      <a:pt x="786" y="834"/>
                    </a:cubicBezTo>
                    <a:cubicBezTo>
                      <a:pt x="773" y="830"/>
                      <a:pt x="760" y="829"/>
                      <a:pt x="748" y="829"/>
                    </a:cubicBezTo>
                    <a:cubicBezTo>
                      <a:pt x="675" y="829"/>
                      <a:pt x="604" y="882"/>
                      <a:pt x="583" y="953"/>
                    </a:cubicBezTo>
                    <a:lnTo>
                      <a:pt x="83" y="2715"/>
                    </a:lnTo>
                    <a:cubicBezTo>
                      <a:pt x="0" y="3013"/>
                      <a:pt x="191" y="3334"/>
                      <a:pt x="488" y="3406"/>
                    </a:cubicBezTo>
                    <a:cubicBezTo>
                      <a:pt x="541" y="3423"/>
                      <a:pt x="594" y="3430"/>
                      <a:pt x="647" y="3430"/>
                    </a:cubicBezTo>
                    <a:cubicBezTo>
                      <a:pt x="895" y="3430"/>
                      <a:pt x="1132" y="3258"/>
                      <a:pt x="1191" y="3013"/>
                    </a:cubicBezTo>
                    <a:lnTo>
                      <a:pt x="1929" y="358"/>
                    </a:lnTo>
                    <a:cubicBezTo>
                      <a:pt x="1938" y="329"/>
                      <a:pt x="1964" y="315"/>
                      <a:pt x="1988" y="315"/>
                    </a:cubicBezTo>
                    <a:cubicBezTo>
                      <a:pt x="2024" y="315"/>
                      <a:pt x="2057" y="344"/>
                      <a:pt x="2036" y="393"/>
                    </a:cubicBezTo>
                    <a:lnTo>
                      <a:pt x="1083" y="4096"/>
                    </a:lnTo>
                    <a:cubicBezTo>
                      <a:pt x="1060" y="4203"/>
                      <a:pt x="1143" y="4299"/>
                      <a:pt x="1250" y="4299"/>
                    </a:cubicBezTo>
                    <a:lnTo>
                      <a:pt x="2107" y="4299"/>
                    </a:lnTo>
                    <a:lnTo>
                      <a:pt x="2107" y="7156"/>
                    </a:lnTo>
                    <a:cubicBezTo>
                      <a:pt x="2107" y="7478"/>
                      <a:pt x="2346" y="7728"/>
                      <a:pt x="2667" y="7740"/>
                    </a:cubicBezTo>
                    <a:cubicBezTo>
                      <a:pt x="2676" y="7740"/>
                      <a:pt x="2684" y="7740"/>
                      <a:pt x="2693" y="7740"/>
                    </a:cubicBezTo>
                    <a:cubicBezTo>
                      <a:pt x="2922" y="7740"/>
                      <a:pt x="3146" y="7589"/>
                      <a:pt x="3227" y="7371"/>
                    </a:cubicBezTo>
                    <a:cubicBezTo>
                      <a:pt x="3262" y="7311"/>
                      <a:pt x="3262" y="7240"/>
                      <a:pt x="3262" y="7156"/>
                    </a:cubicBezTo>
                    <a:lnTo>
                      <a:pt x="3262" y="6025"/>
                    </a:lnTo>
                    <a:cubicBezTo>
                      <a:pt x="3262" y="5966"/>
                      <a:pt x="3179" y="5894"/>
                      <a:pt x="3096" y="5894"/>
                    </a:cubicBezTo>
                    <a:cubicBezTo>
                      <a:pt x="3000" y="5894"/>
                      <a:pt x="2929" y="5966"/>
                      <a:pt x="2929" y="6061"/>
                    </a:cubicBezTo>
                    <a:lnTo>
                      <a:pt x="2929" y="7192"/>
                    </a:lnTo>
                    <a:cubicBezTo>
                      <a:pt x="2929" y="7323"/>
                      <a:pt x="2810" y="7430"/>
                      <a:pt x="2679" y="7430"/>
                    </a:cubicBezTo>
                    <a:cubicBezTo>
                      <a:pt x="2560" y="7430"/>
                      <a:pt x="2453" y="7311"/>
                      <a:pt x="2453" y="7180"/>
                    </a:cubicBezTo>
                    <a:lnTo>
                      <a:pt x="2453" y="4156"/>
                    </a:lnTo>
                    <a:cubicBezTo>
                      <a:pt x="2453" y="4061"/>
                      <a:pt x="2381" y="3989"/>
                      <a:pt x="2286" y="3989"/>
                    </a:cubicBezTo>
                    <a:lnTo>
                      <a:pt x="1488" y="3989"/>
                    </a:lnTo>
                    <a:lnTo>
                      <a:pt x="2381" y="489"/>
                    </a:lnTo>
                    <a:cubicBezTo>
                      <a:pt x="2441" y="251"/>
                      <a:pt x="2250" y="1"/>
                      <a:pt x="198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5918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B5405D0-4E60-C906-EF8E-FAD7514EB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08011" y="184663"/>
            <a:ext cx="1870220" cy="1283484"/>
          </a:xfrm>
          <a:prstGeom prst="rect">
            <a:avLst/>
          </a:prstGeom>
        </p:spPr>
      </p:pic>
      <p:sp>
        <p:nvSpPr>
          <p:cNvPr id="48" name="Rectangle 21">
            <a:extLst>
              <a:ext uri="{FF2B5EF4-FFF2-40B4-BE49-F238E27FC236}">
                <a16:creationId xmlns:a16="http://schemas.microsoft.com/office/drawing/2014/main" xmlns="" id="{43317D20-E1BC-5669-2E6E-FE0FFA8213EE}"/>
              </a:ext>
            </a:extLst>
          </p:cNvPr>
          <p:cNvSpPr/>
          <p:nvPr/>
        </p:nvSpPr>
        <p:spPr>
          <a:xfrm>
            <a:off x="8056668" y="1496349"/>
            <a:ext cx="3897738" cy="4924457"/>
          </a:xfrm>
          <a:prstGeom prst="roundRect">
            <a:avLst>
              <a:gd name="adj" fmla="val 6449"/>
            </a:avLst>
          </a:prstGeom>
          <a:noFill/>
          <a:ln w="19050">
            <a:solidFill>
              <a:srgbClr val="3A76BB"/>
            </a:solidFill>
            <a:prstDash val="dash"/>
            <a:headEnd type="oval"/>
            <a:tailEnd type="triangle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FF52ABF5-69E9-679E-6C77-A0AF0935B458}"/>
              </a:ext>
            </a:extLst>
          </p:cNvPr>
          <p:cNvSpPr/>
          <p:nvPr/>
        </p:nvSpPr>
        <p:spPr>
          <a:xfrm>
            <a:off x="8253031" y="1705183"/>
            <a:ext cx="4208843" cy="481157"/>
          </a:xfrm>
          <a:prstGeom prst="roundRect">
            <a:avLst>
              <a:gd name="adj" fmla="val 50000"/>
            </a:avLst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EB00E88A-F1A8-42E7-715D-E1C114C64D98}"/>
              </a:ext>
            </a:extLst>
          </p:cNvPr>
          <p:cNvSpPr/>
          <p:nvPr/>
        </p:nvSpPr>
        <p:spPr>
          <a:xfrm>
            <a:off x="8253031" y="4512090"/>
            <a:ext cx="4208843" cy="481157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6" name="Group 46">
            <a:extLst>
              <a:ext uri="{FF2B5EF4-FFF2-40B4-BE49-F238E27FC236}">
                <a16:creationId xmlns:a16="http://schemas.microsoft.com/office/drawing/2014/main" xmlns="" id="{680CA656-1616-CB36-BB45-FE1C318CA865}"/>
              </a:ext>
            </a:extLst>
          </p:cNvPr>
          <p:cNvGrpSpPr/>
          <p:nvPr/>
        </p:nvGrpSpPr>
        <p:grpSpPr>
          <a:xfrm>
            <a:off x="4176108" y="3912880"/>
            <a:ext cx="403154" cy="441789"/>
            <a:chOff x="4841876" y="3978275"/>
            <a:chExt cx="344488" cy="346075"/>
          </a:xfrm>
        </p:grpSpPr>
        <p:sp>
          <p:nvSpPr>
            <p:cNvPr id="147" name="Line 228">
              <a:extLst>
                <a:ext uri="{FF2B5EF4-FFF2-40B4-BE49-F238E27FC236}">
                  <a16:creationId xmlns:a16="http://schemas.microsoft.com/office/drawing/2014/main" xmlns="" id="{F11092E8-FF04-B7F3-7031-EA99F296FF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6326" y="4068763"/>
              <a:ext cx="68263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Line 229">
              <a:extLst>
                <a:ext uri="{FF2B5EF4-FFF2-40B4-BE49-F238E27FC236}">
                  <a16:creationId xmlns:a16="http://schemas.microsoft.com/office/drawing/2014/main" xmlns="" id="{700D7F52-660B-BADA-5030-3D031CE0E1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6326" y="4113213"/>
              <a:ext cx="120650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Line 230">
              <a:extLst>
                <a:ext uri="{FF2B5EF4-FFF2-40B4-BE49-F238E27FC236}">
                  <a16:creationId xmlns:a16="http://schemas.microsoft.com/office/drawing/2014/main" xmlns="" id="{22FBDDEE-EAD9-1DF4-940F-959DD58AA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6326" y="4159250"/>
              <a:ext cx="90488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Line 231">
              <a:extLst>
                <a:ext uri="{FF2B5EF4-FFF2-40B4-BE49-F238E27FC236}">
                  <a16:creationId xmlns:a16="http://schemas.microsoft.com/office/drawing/2014/main" xmlns="" id="{4018E4CF-E0B5-2049-55C0-85C5360F9F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6326" y="4203700"/>
              <a:ext cx="74613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Oval 232">
              <a:extLst>
                <a:ext uri="{FF2B5EF4-FFF2-40B4-BE49-F238E27FC236}">
                  <a16:creationId xmlns:a16="http://schemas.microsoft.com/office/drawing/2014/main" xmlns="" id="{CA72C673-0727-430B-D373-B2DDBD3C6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976" y="4143375"/>
              <a:ext cx="179388" cy="180975"/>
            </a:xfrm>
            <a:prstGeom prst="ellipse">
              <a:avLst/>
            </a:pr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233">
              <a:extLst>
                <a:ext uri="{FF2B5EF4-FFF2-40B4-BE49-F238E27FC236}">
                  <a16:creationId xmlns:a16="http://schemas.microsoft.com/office/drawing/2014/main" xmlns="" id="{37071DAA-1DBD-A199-E2D1-33D55FC05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251" y="4206875"/>
              <a:ext cx="96838" cy="65088"/>
            </a:xfrm>
            <a:custGeom>
              <a:avLst/>
              <a:gdLst>
                <a:gd name="T0" fmla="*/ 61 w 61"/>
                <a:gd name="T1" fmla="*/ 0 h 41"/>
                <a:gd name="T2" fmla="*/ 26 w 61"/>
                <a:gd name="T3" fmla="*/ 41 h 41"/>
                <a:gd name="T4" fmla="*/ 0 w 61"/>
                <a:gd name="T5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41">
                  <a:moveTo>
                    <a:pt x="61" y="0"/>
                  </a:moveTo>
                  <a:lnTo>
                    <a:pt x="26" y="41"/>
                  </a:lnTo>
                  <a:lnTo>
                    <a:pt x="0" y="1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234">
              <a:extLst>
                <a:ext uri="{FF2B5EF4-FFF2-40B4-BE49-F238E27FC236}">
                  <a16:creationId xmlns:a16="http://schemas.microsoft.com/office/drawing/2014/main" xmlns="" id="{888E81B5-E12F-92B2-55B0-185AA3922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76" y="3978275"/>
              <a:ext cx="239713" cy="315913"/>
            </a:xfrm>
            <a:custGeom>
              <a:avLst/>
              <a:gdLst>
                <a:gd name="T0" fmla="*/ 99 w 151"/>
                <a:gd name="T1" fmla="*/ 199 h 199"/>
                <a:gd name="T2" fmla="*/ 0 w 151"/>
                <a:gd name="T3" fmla="*/ 199 h 199"/>
                <a:gd name="T4" fmla="*/ 0 w 151"/>
                <a:gd name="T5" fmla="*/ 0 h 199"/>
                <a:gd name="T6" fmla="*/ 104 w 151"/>
                <a:gd name="T7" fmla="*/ 0 h 199"/>
                <a:gd name="T8" fmla="*/ 151 w 151"/>
                <a:gd name="T9" fmla="*/ 47 h 199"/>
                <a:gd name="T10" fmla="*/ 151 w 151"/>
                <a:gd name="T11" fmla="*/ 9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99">
                  <a:moveTo>
                    <a:pt x="9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51" y="47"/>
                  </a:lnTo>
                  <a:lnTo>
                    <a:pt x="151" y="90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235">
              <a:extLst>
                <a:ext uri="{FF2B5EF4-FFF2-40B4-BE49-F238E27FC236}">
                  <a16:creationId xmlns:a16="http://schemas.microsoft.com/office/drawing/2014/main" xmlns="" id="{12B372DE-2EFD-8410-B10C-FF86099CD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6976" y="3978275"/>
              <a:ext cx="74613" cy="74613"/>
            </a:xfrm>
            <a:custGeom>
              <a:avLst/>
              <a:gdLst>
                <a:gd name="T0" fmla="*/ 0 w 47"/>
                <a:gd name="T1" fmla="*/ 0 h 47"/>
                <a:gd name="T2" fmla="*/ 0 w 47"/>
                <a:gd name="T3" fmla="*/ 47 h 47"/>
                <a:gd name="T4" fmla="*/ 47 w 47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47">
                  <a:moveTo>
                    <a:pt x="0" y="0"/>
                  </a:moveTo>
                  <a:lnTo>
                    <a:pt x="0" y="47"/>
                  </a:lnTo>
                  <a:lnTo>
                    <a:pt x="47" y="47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48" y="4993247"/>
            <a:ext cx="455955" cy="455955"/>
          </a:xfrm>
          <a:prstGeom prst="rect">
            <a:avLst/>
          </a:prstGeom>
        </p:spPr>
      </p:pic>
      <p:sp>
        <p:nvSpPr>
          <p:cNvPr id="60" name="Номер слайда 3">
            <a:extLst>
              <a:ext uri="{FF2B5EF4-FFF2-40B4-BE49-F238E27FC236}">
                <a16:creationId xmlns:a16="http://schemas.microsoft.com/office/drawing/2014/main" xmlns="" id="{B332CAA3-8CA8-4458-BF8A-9B10CE63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3C4363"/>
                </a:solidFill>
                <a:latin typeface="Open Sans" pitchFamily="2" charset="0"/>
                <a:cs typeface="Open Sans" pitchFamily="2" charset="0"/>
              </a:rPr>
              <a:t>11</a:t>
            </a:r>
            <a:endParaRPr lang="ru-RU" dirty="0">
              <a:solidFill>
                <a:srgbClr val="3C4363"/>
              </a:solidFill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5284" y="1809986"/>
            <a:ext cx="232738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b="1" dirty="0" err="1">
                <a:solidFill>
                  <a:srgbClr val="099A85"/>
                </a:solidFill>
              </a:rPr>
              <a:t>Ежемесячные</a:t>
            </a:r>
            <a:r>
              <a:rPr lang="ru-RU" sz="1400" b="1" dirty="0">
                <a:solidFill>
                  <a:srgbClr val="099A85"/>
                </a:solidFill>
              </a:rPr>
              <a:t> взносы:  </a:t>
            </a:r>
            <a:r>
              <a:rPr lang="ru-RU" sz="1400" b="1" dirty="0">
                <a:solidFill>
                  <a:srgbClr val="3A76BB"/>
                </a:solidFill>
              </a:rPr>
              <a:t/>
            </a:r>
            <a:br>
              <a:rPr lang="ru-RU" sz="1400" b="1" dirty="0">
                <a:solidFill>
                  <a:srgbClr val="3A76BB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3 </a:t>
            </a:r>
            <a:r>
              <a:rPr lang="ru-RU" sz="1400" dirty="0">
                <a:solidFill>
                  <a:srgbClr val="000000"/>
                </a:solidFill>
              </a:rPr>
              <a:t>тыс. руб. в месяц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85479" y="1809979"/>
            <a:ext cx="209863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99A85"/>
                </a:solidFill>
              </a:rPr>
              <a:t>Ставка доходности: </a:t>
            </a:r>
            <a:br>
              <a:rPr lang="ru-RU" sz="1400" b="1" dirty="0">
                <a:solidFill>
                  <a:srgbClr val="099A85"/>
                </a:solidFill>
              </a:rPr>
            </a:br>
            <a:r>
              <a:rPr lang="ru-RU" sz="1400" dirty="0">
                <a:solidFill>
                  <a:srgbClr val="000000"/>
                </a:solidFill>
              </a:rPr>
              <a:t>10% годовых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27939" y="1816789"/>
            <a:ext cx="229046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99A85"/>
                </a:solidFill>
              </a:rPr>
              <a:t>Период накопления: </a:t>
            </a:r>
          </a:p>
          <a:p>
            <a:pPr>
              <a:lnSpc>
                <a:spcPts val="1600"/>
              </a:lnSpc>
            </a:pPr>
            <a:r>
              <a:rPr lang="ru-RU" sz="1400" dirty="0">
                <a:solidFill>
                  <a:srgbClr val="000000"/>
                </a:solidFill>
              </a:rPr>
              <a:t>15 лет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xmlns="" id="{E39AF0FD-73C8-5686-291F-D83DB68ACA76}"/>
              </a:ext>
            </a:extLst>
          </p:cNvPr>
          <p:cNvSpPr txBox="1">
            <a:spLocks/>
          </p:cNvSpPr>
          <p:nvPr/>
        </p:nvSpPr>
        <p:spPr>
          <a:xfrm>
            <a:off x="8479129" y="1631114"/>
            <a:ext cx="3127985" cy="6468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bg1"/>
                </a:solidFill>
                <a:cs typeface="Arial" panose="020B0604020202020204" pitchFamily="34" charset="0"/>
              </a:rPr>
              <a:t>Накопления в ПДС: </a:t>
            </a:r>
            <a:endParaRPr lang="en-US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xmlns="" id="{E39AF0FD-73C8-5686-291F-D83DB68ACA76}"/>
              </a:ext>
            </a:extLst>
          </p:cNvPr>
          <p:cNvSpPr txBox="1">
            <a:spLocks/>
          </p:cNvSpPr>
          <p:nvPr/>
        </p:nvSpPr>
        <p:spPr>
          <a:xfrm>
            <a:off x="8287303" y="1890441"/>
            <a:ext cx="3775150" cy="124549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3A76BB"/>
                </a:solidFill>
                <a:cs typeface="Arial" panose="020B0604020202020204" pitchFamily="34" charset="0"/>
              </a:rPr>
              <a:t>2 279 </a:t>
            </a:r>
            <a:r>
              <a:rPr lang="ru-RU" sz="2400" b="1" dirty="0">
                <a:solidFill>
                  <a:srgbClr val="3A76BB"/>
                </a:solidFill>
                <a:cs typeface="Arial" panose="020B0604020202020204" pitchFamily="34" charset="0"/>
              </a:rPr>
              <a:t>тыс. руб.</a:t>
            </a:r>
            <a:endParaRPr lang="en-US" sz="2400" b="1" dirty="0">
              <a:solidFill>
                <a:srgbClr val="3A76BB"/>
              </a:solidFill>
              <a:cs typeface="Arial" panose="020B0604020202020204" pitchFamily="34" charset="0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xmlns="" id="{E39AF0FD-73C8-5686-291F-D83DB68ACA76}"/>
              </a:ext>
            </a:extLst>
          </p:cNvPr>
          <p:cNvSpPr txBox="1">
            <a:spLocks/>
          </p:cNvSpPr>
          <p:nvPr/>
        </p:nvSpPr>
        <p:spPr>
          <a:xfrm>
            <a:off x="8283830" y="5082997"/>
            <a:ext cx="4183595" cy="6468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2400" b="1" dirty="0">
                <a:solidFill>
                  <a:srgbClr val="434343"/>
                </a:solidFill>
                <a:cs typeface="Arial" panose="020B0604020202020204" pitchFamily="34" charset="0"/>
              </a:rPr>
              <a:t>1 254 </a:t>
            </a:r>
            <a:r>
              <a:rPr lang="ru-RU" sz="2400" b="1" dirty="0">
                <a:solidFill>
                  <a:srgbClr val="434343"/>
                </a:solidFill>
                <a:cs typeface="Arial" panose="020B0604020202020204" pitchFamily="34" charset="0"/>
              </a:rPr>
              <a:t>тыс. руб.</a:t>
            </a:r>
            <a:r>
              <a:rPr lang="en-US" sz="2400" b="1" dirty="0">
                <a:solidFill>
                  <a:srgbClr val="434343"/>
                </a:solidFill>
                <a:cs typeface="Arial" panose="020B0604020202020204" pitchFamily="34" charset="0"/>
              </a:rPr>
              <a:t> </a:t>
            </a:r>
            <a:endParaRPr lang="en-US" sz="1800" b="1" dirty="0">
              <a:solidFill>
                <a:srgbClr val="434343"/>
              </a:solidFill>
              <a:cs typeface="Arial" panose="020B0604020202020204" pitchFamily="34" charset="0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xmlns="" id="{E39AF0FD-73C8-5686-291F-D83DB68ACA76}"/>
              </a:ext>
            </a:extLst>
          </p:cNvPr>
          <p:cNvSpPr txBox="1">
            <a:spLocks/>
          </p:cNvSpPr>
          <p:nvPr/>
        </p:nvSpPr>
        <p:spPr>
          <a:xfrm>
            <a:off x="8479129" y="4430020"/>
            <a:ext cx="3342270" cy="6440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bg1"/>
                </a:solidFill>
                <a:cs typeface="Arial" panose="020B0604020202020204" pitchFamily="34" charset="0"/>
              </a:rPr>
              <a:t>Депозит в банке: </a:t>
            </a:r>
            <a:endParaRPr lang="en-US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122" y="2679577"/>
            <a:ext cx="7360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4102E"/>
                </a:solidFill>
              </a:rPr>
              <a:t>Сравнение накоплений в ПДС и на депозите, в тыс. рублей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FB21B82-F75D-F9E8-0520-C03317050A96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СРАВНЕНИЕ НАКОПЛЕНИЙ </a:t>
            </a:r>
            <a:br>
              <a:rPr lang="ru-RU" sz="4000" b="1" dirty="0">
                <a:solidFill>
                  <a:srgbClr val="3A76BB"/>
                </a:solidFill>
              </a:rPr>
            </a:br>
            <a:r>
              <a:rPr lang="ru-RU" sz="4000" b="1" dirty="0">
                <a:solidFill>
                  <a:srgbClr val="3A76BB"/>
                </a:solidFill>
              </a:rPr>
              <a:t>В ПДС И ДЕПОЗИТЕ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CDD11C18-40C5-F108-CFF8-DFE6F745C099}"/>
              </a:ext>
            </a:extLst>
          </p:cNvPr>
          <p:cNvCxnSpPr>
            <a:cxnSpLocks/>
          </p:cNvCxnSpPr>
          <p:nvPr/>
        </p:nvCxnSpPr>
        <p:spPr bwMode="auto">
          <a:xfrm>
            <a:off x="3103041" y="1829120"/>
            <a:ext cx="0" cy="674129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6278753-CBD1-5E1B-5586-B50BABED997C}"/>
              </a:ext>
            </a:extLst>
          </p:cNvPr>
          <p:cNvCxnSpPr>
            <a:cxnSpLocks/>
          </p:cNvCxnSpPr>
          <p:nvPr/>
        </p:nvCxnSpPr>
        <p:spPr bwMode="auto">
          <a:xfrm>
            <a:off x="5403248" y="1803170"/>
            <a:ext cx="0" cy="674129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331;g277b4458855_0_0">
            <a:extLst>
              <a:ext uri="{FF2B5EF4-FFF2-40B4-BE49-F238E27FC236}">
                <a16:creationId xmlns:a16="http://schemas.microsoft.com/office/drawing/2014/main" xmlns="" id="{39361057-1621-190D-A151-5CB7DB64DD99}"/>
              </a:ext>
            </a:extLst>
          </p:cNvPr>
          <p:cNvSpPr/>
          <p:nvPr/>
        </p:nvSpPr>
        <p:spPr bwMode="auto">
          <a:xfrm>
            <a:off x="8291134" y="2726711"/>
            <a:ext cx="4475761" cy="1243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Личные взносы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Софинансирование (1:1)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Инвестиционный доход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Налоговый вычет</a:t>
            </a:r>
            <a:b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</a:b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(реинвестирование в ПДС)</a:t>
            </a:r>
          </a:p>
        </p:txBody>
      </p:sp>
      <p:sp>
        <p:nvSpPr>
          <p:cNvPr id="19" name="Google Shape;331;g277b4458855_0_0">
            <a:extLst>
              <a:ext uri="{FF2B5EF4-FFF2-40B4-BE49-F238E27FC236}">
                <a16:creationId xmlns:a16="http://schemas.microsoft.com/office/drawing/2014/main" xmlns="" id="{F4127729-3575-A298-1E29-CE4B361057BD}"/>
              </a:ext>
            </a:extLst>
          </p:cNvPr>
          <p:cNvSpPr/>
          <p:nvPr/>
        </p:nvSpPr>
        <p:spPr bwMode="auto">
          <a:xfrm>
            <a:off x="8291135" y="5555433"/>
            <a:ext cx="3109810" cy="931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Личные взносы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Инвестиционный доход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0B49DE3D-5B52-7B25-87EB-673E9349C3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60379"/>
              </p:ext>
            </p:extLst>
          </p:nvPr>
        </p:nvGraphicFramePr>
        <p:xfrm>
          <a:off x="791055" y="3071202"/>
          <a:ext cx="6939314" cy="3361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2447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Заголовок 1">
            <a:extLst>
              <a:ext uri="{FF2B5EF4-FFF2-40B4-BE49-F238E27FC236}">
                <a16:creationId xmlns:a16="http://schemas.microsoft.com/office/drawing/2014/main" xmlns="" id="{9FF26C1B-EE7B-4972-9A28-DA7130F785B6}"/>
              </a:ext>
            </a:extLst>
          </p:cNvPr>
          <p:cNvSpPr txBox="1">
            <a:spLocks/>
          </p:cNvSpPr>
          <p:nvPr/>
        </p:nvSpPr>
        <p:spPr bwMode="auto">
          <a:xfrm>
            <a:off x="120816" y="2149971"/>
            <a:ext cx="1957279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lang="ru-RU" sz="1400" kern="0" dirty="0">
                <a:solidFill>
                  <a:srgbClr val="251A30"/>
                </a:solidFill>
                <a:latin typeface="+mn-lt"/>
                <a:ea typeface="Open Sans Medium" pitchFamily="2" charset="0"/>
                <a:cs typeface="Open Sans Medium" pitchFamily="2" charset="0"/>
              </a:rPr>
              <a:t>Доход участника, </a:t>
            </a:r>
            <a:br>
              <a:rPr lang="ru-RU" sz="1400" kern="0" dirty="0">
                <a:solidFill>
                  <a:srgbClr val="251A30"/>
                </a:solidFill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lang="ru-RU" sz="1400" kern="0" dirty="0">
                <a:solidFill>
                  <a:srgbClr val="251A30"/>
                </a:solidFill>
                <a:latin typeface="+mn-lt"/>
                <a:ea typeface="Open Sans Medium" pitchFamily="2" charset="0"/>
                <a:cs typeface="Open Sans Medium" pitchFamily="2" charset="0"/>
              </a:rPr>
              <a:t>р</a:t>
            </a:r>
            <a:r>
              <a:rPr kumimoji="0" lang="ru-RU" sz="1400" i="0" u="none" strike="noStrike" kern="0" cap="none" spc="0" normalizeH="0" baseline="0" noProof="0" dirty="0" err="1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уб</a:t>
            </a: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./мес.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xmlns="" id="{5F27DBB6-0C05-4FE1-B0BD-6F398CBC8957}"/>
              </a:ext>
            </a:extLst>
          </p:cNvPr>
          <p:cNvSpPr txBox="1">
            <a:spLocks/>
          </p:cNvSpPr>
          <p:nvPr/>
        </p:nvSpPr>
        <p:spPr bwMode="auto">
          <a:xfrm>
            <a:off x="7361873" y="2149971"/>
            <a:ext cx="2055455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Инвестиционный 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доход</a:t>
            </a: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xmlns="" id="{123018E0-512B-44A6-8F64-77BB4DB11505}"/>
              </a:ext>
            </a:extLst>
          </p:cNvPr>
          <p:cNvSpPr txBox="1">
            <a:spLocks/>
          </p:cNvSpPr>
          <p:nvPr/>
        </p:nvSpPr>
        <p:spPr bwMode="auto">
          <a:xfrm>
            <a:off x="5681620" y="2149971"/>
            <a:ext cx="1874933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Налоговый 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вычет</a:t>
            </a:r>
            <a:r>
              <a:rPr kumimoji="0" lang="ru-RU" sz="1400" i="0" u="none" strike="noStrike" kern="0" cap="none" spc="0" normalizeH="0" baseline="3000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62" name="Заголовок 1">
            <a:extLst>
              <a:ext uri="{FF2B5EF4-FFF2-40B4-BE49-F238E27FC236}">
                <a16:creationId xmlns:a16="http://schemas.microsoft.com/office/drawing/2014/main" xmlns="" id="{C17384FE-0A6E-465E-A42A-AA61B5D49EA2}"/>
              </a:ext>
            </a:extLst>
          </p:cNvPr>
          <p:cNvSpPr txBox="1">
            <a:spLocks/>
          </p:cNvSpPr>
          <p:nvPr/>
        </p:nvSpPr>
        <p:spPr bwMode="auto">
          <a:xfrm>
            <a:off x="3519326" y="2149971"/>
            <a:ext cx="2767930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Софинансирование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государства 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63" name="Заголовок 1">
            <a:extLst>
              <a:ext uri="{FF2B5EF4-FFF2-40B4-BE49-F238E27FC236}">
                <a16:creationId xmlns:a16="http://schemas.microsoft.com/office/drawing/2014/main" xmlns="" id="{64FC46AC-C7DD-4CAA-8372-7B4ED7A1E68F}"/>
              </a:ext>
            </a:extLst>
          </p:cNvPr>
          <p:cNvSpPr txBox="1">
            <a:spLocks/>
          </p:cNvSpPr>
          <p:nvPr/>
        </p:nvSpPr>
        <p:spPr bwMode="auto">
          <a:xfrm>
            <a:off x="9326432" y="2149971"/>
            <a:ext cx="2240479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Доходность 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по программе за год</a:t>
            </a: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grpSp>
        <p:nvGrpSpPr>
          <p:cNvPr id="330" name="Группа 329">
            <a:extLst>
              <a:ext uri="{FF2B5EF4-FFF2-40B4-BE49-F238E27FC236}">
                <a16:creationId xmlns:a16="http://schemas.microsoft.com/office/drawing/2014/main" xmlns="" id="{C1B10654-C0FC-611B-ED99-4210869D2848}"/>
              </a:ext>
            </a:extLst>
          </p:cNvPr>
          <p:cNvGrpSpPr/>
          <p:nvPr/>
        </p:nvGrpSpPr>
        <p:grpSpPr>
          <a:xfrm>
            <a:off x="786038" y="1593433"/>
            <a:ext cx="548900" cy="525265"/>
            <a:chOff x="786037" y="1548997"/>
            <a:chExt cx="626837" cy="599846"/>
          </a:xfrm>
        </p:grpSpPr>
        <p:grpSp>
          <p:nvGrpSpPr>
            <p:cNvPr id="106" name="Google Shape;943;p33">
              <a:extLst>
                <a:ext uri="{FF2B5EF4-FFF2-40B4-BE49-F238E27FC236}">
                  <a16:creationId xmlns:a16="http://schemas.microsoft.com/office/drawing/2014/main" xmlns="" id="{DE6C575A-5309-443C-A79D-25EC442094BC}"/>
                </a:ext>
              </a:extLst>
            </p:cNvPr>
            <p:cNvGrpSpPr/>
            <p:nvPr/>
          </p:nvGrpSpPr>
          <p:grpSpPr>
            <a:xfrm>
              <a:off x="786037" y="1548997"/>
              <a:ext cx="626837" cy="599846"/>
              <a:chOff x="7390435" y="3680868"/>
              <a:chExt cx="372073" cy="355244"/>
            </a:xfrm>
            <a:solidFill>
              <a:srgbClr val="099A85"/>
            </a:solidFill>
          </p:grpSpPr>
          <p:sp>
            <p:nvSpPr>
              <p:cNvPr id="121" name="Google Shape;944;p33">
                <a:extLst>
                  <a:ext uri="{FF2B5EF4-FFF2-40B4-BE49-F238E27FC236}">
                    <a16:creationId xmlns:a16="http://schemas.microsoft.com/office/drawing/2014/main" xmlns="" id="{C4018132-0CC1-4A9A-B6E3-75093F9678A7}"/>
                  </a:ext>
                </a:extLst>
              </p:cNvPr>
              <p:cNvSpPr/>
              <p:nvPr/>
            </p:nvSpPr>
            <p:spPr>
              <a:xfrm>
                <a:off x="7390435" y="3744950"/>
                <a:ext cx="294178" cy="291162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9169" extrusionOk="0">
                    <a:moveTo>
                      <a:pt x="4668" y="0"/>
                    </a:moveTo>
                    <a:cubicBezTo>
                      <a:pt x="3441" y="0"/>
                      <a:pt x="2287" y="477"/>
                      <a:pt x="1417" y="1334"/>
                    </a:cubicBezTo>
                    <a:cubicBezTo>
                      <a:pt x="1358" y="1393"/>
                      <a:pt x="1358" y="1501"/>
                      <a:pt x="1417" y="1572"/>
                    </a:cubicBezTo>
                    <a:cubicBezTo>
                      <a:pt x="1447" y="1602"/>
                      <a:pt x="1489" y="1617"/>
                      <a:pt x="1532" y="1617"/>
                    </a:cubicBezTo>
                    <a:cubicBezTo>
                      <a:pt x="1575" y="1617"/>
                      <a:pt x="1620" y="1602"/>
                      <a:pt x="1655" y="1572"/>
                    </a:cubicBezTo>
                    <a:cubicBezTo>
                      <a:pt x="2465" y="774"/>
                      <a:pt x="3537" y="322"/>
                      <a:pt x="4668" y="322"/>
                    </a:cubicBezTo>
                    <a:cubicBezTo>
                      <a:pt x="5799" y="322"/>
                      <a:pt x="6870" y="774"/>
                      <a:pt x="7668" y="1572"/>
                    </a:cubicBezTo>
                    <a:cubicBezTo>
                      <a:pt x="8478" y="2382"/>
                      <a:pt x="8918" y="3453"/>
                      <a:pt x="8918" y="4584"/>
                    </a:cubicBezTo>
                    <a:cubicBezTo>
                      <a:pt x="8918" y="5715"/>
                      <a:pt x="8478" y="6787"/>
                      <a:pt x="7668" y="7585"/>
                    </a:cubicBezTo>
                    <a:cubicBezTo>
                      <a:pt x="6841" y="8412"/>
                      <a:pt x="5751" y="8826"/>
                      <a:pt x="4662" y="8826"/>
                    </a:cubicBezTo>
                    <a:cubicBezTo>
                      <a:pt x="3572" y="8826"/>
                      <a:pt x="2483" y="8412"/>
                      <a:pt x="1655" y="7585"/>
                    </a:cubicBezTo>
                    <a:cubicBezTo>
                      <a:pt x="953" y="6882"/>
                      <a:pt x="524" y="5965"/>
                      <a:pt x="441" y="4977"/>
                    </a:cubicBezTo>
                    <a:cubicBezTo>
                      <a:pt x="346" y="4013"/>
                      <a:pt x="596" y="3037"/>
                      <a:pt x="1132" y="2227"/>
                    </a:cubicBezTo>
                    <a:cubicBezTo>
                      <a:pt x="1179" y="2155"/>
                      <a:pt x="1167" y="2048"/>
                      <a:pt x="1096" y="1989"/>
                    </a:cubicBezTo>
                    <a:cubicBezTo>
                      <a:pt x="1066" y="1972"/>
                      <a:pt x="1035" y="1964"/>
                      <a:pt x="1005" y="1964"/>
                    </a:cubicBezTo>
                    <a:cubicBezTo>
                      <a:pt x="950" y="1964"/>
                      <a:pt x="896" y="1990"/>
                      <a:pt x="858" y="2036"/>
                    </a:cubicBezTo>
                    <a:cubicBezTo>
                      <a:pt x="274" y="2894"/>
                      <a:pt x="1" y="3953"/>
                      <a:pt x="108" y="5013"/>
                    </a:cubicBezTo>
                    <a:cubicBezTo>
                      <a:pt x="215" y="6073"/>
                      <a:pt x="679" y="7085"/>
                      <a:pt x="1429" y="7823"/>
                    </a:cubicBezTo>
                    <a:cubicBezTo>
                      <a:pt x="2322" y="8716"/>
                      <a:pt x="3501" y="9168"/>
                      <a:pt x="4680" y="9168"/>
                    </a:cubicBezTo>
                    <a:cubicBezTo>
                      <a:pt x="5858" y="9168"/>
                      <a:pt x="7025" y="8716"/>
                      <a:pt x="7918" y="7823"/>
                    </a:cubicBezTo>
                    <a:cubicBezTo>
                      <a:pt x="8787" y="6966"/>
                      <a:pt x="9264" y="5799"/>
                      <a:pt x="9264" y="4584"/>
                    </a:cubicBezTo>
                    <a:cubicBezTo>
                      <a:pt x="9264" y="3358"/>
                      <a:pt x="8787" y="2203"/>
                      <a:pt x="7906" y="1334"/>
                    </a:cubicBezTo>
                    <a:cubicBezTo>
                      <a:pt x="7049" y="477"/>
                      <a:pt x="5882" y="0"/>
                      <a:pt x="4668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22" name="Google Shape;945;p33">
                <a:extLst>
                  <a:ext uri="{FF2B5EF4-FFF2-40B4-BE49-F238E27FC236}">
                    <a16:creationId xmlns:a16="http://schemas.microsoft.com/office/drawing/2014/main" xmlns="" id="{7214CFAA-6BA8-4654-B685-CF8BD76B29F1}"/>
                  </a:ext>
                </a:extLst>
              </p:cNvPr>
              <p:cNvSpPr/>
              <p:nvPr/>
            </p:nvSpPr>
            <p:spPr>
              <a:xfrm>
                <a:off x="7408948" y="3772259"/>
                <a:ext cx="259407" cy="236257"/>
              </a:xfrm>
              <a:custGeom>
                <a:avLst/>
                <a:gdLst/>
                <a:ahLst/>
                <a:cxnLst/>
                <a:rect l="l" t="t" r="r" b="b"/>
                <a:pathLst>
                  <a:path w="8169" h="7440" extrusionOk="0">
                    <a:moveTo>
                      <a:pt x="4085" y="319"/>
                    </a:moveTo>
                    <a:cubicBezTo>
                      <a:pt x="4942" y="319"/>
                      <a:pt x="5823" y="653"/>
                      <a:pt x="6478" y="1319"/>
                    </a:cubicBezTo>
                    <a:cubicBezTo>
                      <a:pt x="7800" y="2653"/>
                      <a:pt x="7800" y="4796"/>
                      <a:pt x="6478" y="6117"/>
                    </a:cubicBezTo>
                    <a:cubicBezTo>
                      <a:pt x="5817" y="6778"/>
                      <a:pt x="4951" y="7109"/>
                      <a:pt x="4083" y="7109"/>
                    </a:cubicBezTo>
                    <a:cubicBezTo>
                      <a:pt x="3216" y="7109"/>
                      <a:pt x="2346" y="6778"/>
                      <a:pt x="1680" y="6117"/>
                    </a:cubicBezTo>
                    <a:cubicBezTo>
                      <a:pt x="358" y="4796"/>
                      <a:pt x="358" y="2653"/>
                      <a:pt x="1680" y="1319"/>
                    </a:cubicBezTo>
                    <a:cubicBezTo>
                      <a:pt x="2335" y="664"/>
                      <a:pt x="3216" y="319"/>
                      <a:pt x="4085" y="319"/>
                    </a:cubicBezTo>
                    <a:close/>
                    <a:moveTo>
                      <a:pt x="4088" y="1"/>
                    </a:moveTo>
                    <a:cubicBezTo>
                      <a:pt x="3132" y="1"/>
                      <a:pt x="2174" y="361"/>
                      <a:pt x="1442" y="1081"/>
                    </a:cubicBezTo>
                    <a:cubicBezTo>
                      <a:pt x="1" y="2534"/>
                      <a:pt x="1" y="4891"/>
                      <a:pt x="1442" y="6356"/>
                    </a:cubicBezTo>
                    <a:cubicBezTo>
                      <a:pt x="2180" y="7082"/>
                      <a:pt x="3120" y="7439"/>
                      <a:pt x="4085" y="7439"/>
                    </a:cubicBezTo>
                    <a:cubicBezTo>
                      <a:pt x="5037" y="7439"/>
                      <a:pt x="5978" y="7082"/>
                      <a:pt x="6716" y="6356"/>
                    </a:cubicBezTo>
                    <a:cubicBezTo>
                      <a:pt x="8169" y="4891"/>
                      <a:pt x="8169" y="2546"/>
                      <a:pt x="6716" y="1081"/>
                    </a:cubicBezTo>
                    <a:cubicBezTo>
                      <a:pt x="5996" y="361"/>
                      <a:pt x="5043" y="1"/>
                      <a:pt x="4088" y="1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23" name="Google Shape;946;p33">
                <a:extLst>
                  <a:ext uri="{FF2B5EF4-FFF2-40B4-BE49-F238E27FC236}">
                    <a16:creationId xmlns:a16="http://schemas.microsoft.com/office/drawing/2014/main" xmlns="" id="{A8200647-1B04-401F-9B5B-19B39A37E1D8}"/>
                  </a:ext>
                </a:extLst>
              </p:cNvPr>
              <p:cNvSpPr/>
              <p:nvPr/>
            </p:nvSpPr>
            <p:spPr>
              <a:xfrm>
                <a:off x="7487986" y="3680868"/>
                <a:ext cx="274522" cy="259565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8174" extrusionOk="0">
                    <a:moveTo>
                      <a:pt x="3614" y="0"/>
                    </a:moveTo>
                    <a:cubicBezTo>
                      <a:pt x="2438" y="0"/>
                      <a:pt x="1262" y="447"/>
                      <a:pt x="369" y="1340"/>
                    </a:cubicBezTo>
                    <a:cubicBezTo>
                      <a:pt x="262" y="1447"/>
                      <a:pt x="167" y="1566"/>
                      <a:pt x="60" y="1685"/>
                    </a:cubicBezTo>
                    <a:cubicBezTo>
                      <a:pt x="0" y="1756"/>
                      <a:pt x="12" y="1864"/>
                      <a:pt x="84" y="1923"/>
                    </a:cubicBezTo>
                    <a:cubicBezTo>
                      <a:pt x="118" y="1948"/>
                      <a:pt x="155" y="1960"/>
                      <a:pt x="191" y="1960"/>
                    </a:cubicBezTo>
                    <a:cubicBezTo>
                      <a:pt x="240" y="1960"/>
                      <a:pt x="287" y="1936"/>
                      <a:pt x="322" y="1887"/>
                    </a:cubicBezTo>
                    <a:cubicBezTo>
                      <a:pt x="417" y="1792"/>
                      <a:pt x="500" y="1685"/>
                      <a:pt x="608" y="1578"/>
                    </a:cubicBezTo>
                    <a:cubicBezTo>
                      <a:pt x="1435" y="750"/>
                      <a:pt x="2524" y="337"/>
                      <a:pt x="3614" y="337"/>
                    </a:cubicBezTo>
                    <a:cubicBezTo>
                      <a:pt x="4703" y="337"/>
                      <a:pt x="5793" y="750"/>
                      <a:pt x="6620" y="1578"/>
                    </a:cubicBezTo>
                    <a:cubicBezTo>
                      <a:pt x="8275" y="3233"/>
                      <a:pt x="8275" y="5936"/>
                      <a:pt x="6620" y="7591"/>
                    </a:cubicBezTo>
                    <a:cubicBezTo>
                      <a:pt x="6513" y="7698"/>
                      <a:pt x="6418" y="7781"/>
                      <a:pt x="6311" y="7876"/>
                    </a:cubicBezTo>
                    <a:cubicBezTo>
                      <a:pt x="6239" y="7936"/>
                      <a:pt x="6215" y="8043"/>
                      <a:pt x="6275" y="8114"/>
                    </a:cubicBezTo>
                    <a:cubicBezTo>
                      <a:pt x="6311" y="8162"/>
                      <a:pt x="6358" y="8174"/>
                      <a:pt x="6418" y="8174"/>
                    </a:cubicBezTo>
                    <a:cubicBezTo>
                      <a:pt x="6454" y="8174"/>
                      <a:pt x="6489" y="8162"/>
                      <a:pt x="6513" y="8126"/>
                    </a:cubicBezTo>
                    <a:cubicBezTo>
                      <a:pt x="6632" y="8043"/>
                      <a:pt x="6751" y="7936"/>
                      <a:pt x="6858" y="7817"/>
                    </a:cubicBezTo>
                    <a:cubicBezTo>
                      <a:pt x="8644" y="6031"/>
                      <a:pt x="8644" y="3126"/>
                      <a:pt x="6858" y="1340"/>
                    </a:cubicBezTo>
                    <a:cubicBezTo>
                      <a:pt x="5965" y="447"/>
                      <a:pt x="4790" y="0"/>
                      <a:pt x="3614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28" name="Google Shape;947;p33">
                <a:extLst>
                  <a:ext uri="{FF2B5EF4-FFF2-40B4-BE49-F238E27FC236}">
                    <a16:creationId xmlns:a16="http://schemas.microsoft.com/office/drawing/2014/main" xmlns="" id="{E390B183-925C-4E5E-8FD0-30EAD3256ED1}"/>
                  </a:ext>
                </a:extLst>
              </p:cNvPr>
              <p:cNvSpPr/>
              <p:nvPr/>
            </p:nvSpPr>
            <p:spPr>
              <a:xfrm>
                <a:off x="7691758" y="3789502"/>
                <a:ext cx="34073" cy="102918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3241" extrusionOk="0">
                    <a:moveTo>
                      <a:pt x="589" y="1"/>
                    </a:moveTo>
                    <a:cubicBezTo>
                      <a:pt x="580" y="1"/>
                      <a:pt x="570" y="1"/>
                      <a:pt x="560" y="2"/>
                    </a:cubicBezTo>
                    <a:cubicBezTo>
                      <a:pt x="477" y="38"/>
                      <a:pt x="429" y="121"/>
                      <a:pt x="441" y="217"/>
                    </a:cubicBezTo>
                    <a:cubicBezTo>
                      <a:pt x="715" y="1157"/>
                      <a:pt x="560" y="2145"/>
                      <a:pt x="37" y="2967"/>
                    </a:cubicBezTo>
                    <a:cubicBezTo>
                      <a:pt x="1" y="3038"/>
                      <a:pt x="13" y="3146"/>
                      <a:pt x="84" y="3205"/>
                    </a:cubicBezTo>
                    <a:cubicBezTo>
                      <a:pt x="120" y="3217"/>
                      <a:pt x="144" y="3241"/>
                      <a:pt x="167" y="3241"/>
                    </a:cubicBezTo>
                    <a:cubicBezTo>
                      <a:pt x="239" y="3241"/>
                      <a:pt x="275" y="3205"/>
                      <a:pt x="310" y="3158"/>
                    </a:cubicBezTo>
                    <a:cubicBezTo>
                      <a:pt x="906" y="2265"/>
                      <a:pt x="1072" y="1169"/>
                      <a:pt x="775" y="121"/>
                    </a:cubicBezTo>
                    <a:cubicBezTo>
                      <a:pt x="743" y="47"/>
                      <a:pt x="672" y="1"/>
                      <a:pt x="589" y="1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29" name="Google Shape;948;p33">
                <a:extLst>
                  <a:ext uri="{FF2B5EF4-FFF2-40B4-BE49-F238E27FC236}">
                    <a16:creationId xmlns:a16="http://schemas.microsoft.com/office/drawing/2014/main" xmlns="" id="{AF3E4704-31CA-4E67-81FD-33C732DCDFCE}"/>
                  </a:ext>
                </a:extLst>
              </p:cNvPr>
              <p:cNvSpPr/>
              <p:nvPr/>
            </p:nvSpPr>
            <p:spPr>
              <a:xfrm>
                <a:off x="7536000" y="3708082"/>
                <a:ext cx="173192" cy="72052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269" extrusionOk="0">
                    <a:moveTo>
                      <a:pt x="2121" y="0"/>
                    </a:moveTo>
                    <a:cubicBezTo>
                      <a:pt x="1410" y="0"/>
                      <a:pt x="707" y="204"/>
                      <a:pt x="108" y="590"/>
                    </a:cubicBezTo>
                    <a:cubicBezTo>
                      <a:pt x="36" y="638"/>
                      <a:pt x="0" y="733"/>
                      <a:pt x="60" y="828"/>
                    </a:cubicBezTo>
                    <a:cubicBezTo>
                      <a:pt x="91" y="874"/>
                      <a:pt x="147" y="906"/>
                      <a:pt x="205" y="906"/>
                    </a:cubicBezTo>
                    <a:cubicBezTo>
                      <a:pt x="237" y="906"/>
                      <a:pt x="269" y="897"/>
                      <a:pt x="298" y="876"/>
                    </a:cubicBezTo>
                    <a:cubicBezTo>
                      <a:pt x="841" y="534"/>
                      <a:pt x="1478" y="344"/>
                      <a:pt x="2123" y="344"/>
                    </a:cubicBezTo>
                    <a:cubicBezTo>
                      <a:pt x="2241" y="344"/>
                      <a:pt x="2359" y="351"/>
                      <a:pt x="2477" y="364"/>
                    </a:cubicBezTo>
                    <a:cubicBezTo>
                      <a:pt x="3251" y="435"/>
                      <a:pt x="3977" y="792"/>
                      <a:pt x="4513" y="1328"/>
                    </a:cubicBezTo>
                    <a:cubicBezTo>
                      <a:pt x="4763" y="1590"/>
                      <a:pt x="4977" y="1864"/>
                      <a:pt x="5120" y="2185"/>
                    </a:cubicBezTo>
                    <a:cubicBezTo>
                      <a:pt x="5156" y="2245"/>
                      <a:pt x="5215" y="2269"/>
                      <a:pt x="5275" y="2269"/>
                    </a:cubicBezTo>
                    <a:cubicBezTo>
                      <a:pt x="5299" y="2269"/>
                      <a:pt x="5323" y="2269"/>
                      <a:pt x="5346" y="2257"/>
                    </a:cubicBezTo>
                    <a:cubicBezTo>
                      <a:pt x="5418" y="2197"/>
                      <a:pt x="5453" y="2102"/>
                      <a:pt x="5406" y="2019"/>
                    </a:cubicBezTo>
                    <a:cubicBezTo>
                      <a:pt x="5227" y="1673"/>
                      <a:pt x="5001" y="1364"/>
                      <a:pt x="4739" y="1102"/>
                    </a:cubicBezTo>
                    <a:cubicBezTo>
                      <a:pt x="4144" y="507"/>
                      <a:pt x="3334" y="114"/>
                      <a:pt x="2489" y="18"/>
                    </a:cubicBezTo>
                    <a:cubicBezTo>
                      <a:pt x="2366" y="6"/>
                      <a:pt x="2243" y="0"/>
                      <a:pt x="2121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</p:grpSp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xmlns="" id="{152410A9-C21E-460E-8C36-36A4E1C79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53503" y="1802539"/>
              <a:ext cx="165349" cy="225988"/>
            </a:xfrm>
            <a:prstGeom prst="rect">
              <a:avLst/>
            </a:prstGeom>
          </p:spPr>
        </p:pic>
      </p:grpSp>
      <p:grpSp>
        <p:nvGrpSpPr>
          <p:cNvPr id="329" name="Группа 328">
            <a:extLst>
              <a:ext uri="{FF2B5EF4-FFF2-40B4-BE49-F238E27FC236}">
                <a16:creationId xmlns:a16="http://schemas.microsoft.com/office/drawing/2014/main" xmlns="" id="{7ACDC48C-040E-B5EA-97CD-8B843AF10FBC}"/>
              </a:ext>
            </a:extLst>
          </p:cNvPr>
          <p:cNvGrpSpPr/>
          <p:nvPr/>
        </p:nvGrpSpPr>
        <p:grpSpPr>
          <a:xfrm>
            <a:off x="4615402" y="1604496"/>
            <a:ext cx="504191" cy="503139"/>
            <a:chOff x="4522988" y="1574265"/>
            <a:chExt cx="575779" cy="574578"/>
          </a:xfrm>
        </p:grpSpPr>
        <p:grpSp>
          <p:nvGrpSpPr>
            <p:cNvPr id="130" name="Google Shape;2040;p35">
              <a:extLst>
                <a:ext uri="{FF2B5EF4-FFF2-40B4-BE49-F238E27FC236}">
                  <a16:creationId xmlns:a16="http://schemas.microsoft.com/office/drawing/2014/main" xmlns="" id="{911E5930-BBE7-4F54-99F1-901920B6B251}"/>
                </a:ext>
              </a:extLst>
            </p:cNvPr>
            <p:cNvGrpSpPr/>
            <p:nvPr/>
          </p:nvGrpSpPr>
          <p:grpSpPr>
            <a:xfrm>
              <a:off x="4522988" y="1574265"/>
              <a:ext cx="575779" cy="574578"/>
              <a:chOff x="3996113" y="4291176"/>
              <a:chExt cx="336512" cy="335048"/>
            </a:xfrm>
            <a:solidFill>
              <a:srgbClr val="099A85"/>
            </a:solidFill>
          </p:grpSpPr>
          <p:sp>
            <p:nvSpPr>
              <p:cNvPr id="132" name="Google Shape;2042;p35">
                <a:extLst>
                  <a:ext uri="{FF2B5EF4-FFF2-40B4-BE49-F238E27FC236}">
                    <a16:creationId xmlns:a16="http://schemas.microsoft.com/office/drawing/2014/main" xmlns="" id="{4556E86E-048A-462E-A1F4-B9F019311C09}"/>
                  </a:ext>
                </a:extLst>
              </p:cNvPr>
              <p:cNvSpPr/>
              <p:nvPr/>
            </p:nvSpPr>
            <p:spPr>
              <a:xfrm>
                <a:off x="4226894" y="4523485"/>
                <a:ext cx="52324" cy="51942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632" extrusionOk="0">
                    <a:moveTo>
                      <a:pt x="822" y="310"/>
                    </a:moveTo>
                    <a:cubicBezTo>
                      <a:pt x="1108" y="310"/>
                      <a:pt x="1322" y="536"/>
                      <a:pt x="1322" y="822"/>
                    </a:cubicBezTo>
                    <a:cubicBezTo>
                      <a:pt x="1322" y="1096"/>
                      <a:pt x="1108" y="1322"/>
                      <a:pt x="822" y="1322"/>
                    </a:cubicBezTo>
                    <a:cubicBezTo>
                      <a:pt x="536" y="1322"/>
                      <a:pt x="310" y="1096"/>
                      <a:pt x="310" y="822"/>
                    </a:cubicBezTo>
                    <a:cubicBezTo>
                      <a:pt x="310" y="536"/>
                      <a:pt x="536" y="310"/>
                      <a:pt x="822" y="310"/>
                    </a:cubicBezTo>
                    <a:close/>
                    <a:moveTo>
                      <a:pt x="822" y="0"/>
                    </a:moveTo>
                    <a:cubicBezTo>
                      <a:pt x="370" y="0"/>
                      <a:pt x="0" y="370"/>
                      <a:pt x="0" y="822"/>
                    </a:cubicBezTo>
                    <a:cubicBezTo>
                      <a:pt x="0" y="1263"/>
                      <a:pt x="370" y="1632"/>
                      <a:pt x="822" y="1632"/>
                    </a:cubicBezTo>
                    <a:cubicBezTo>
                      <a:pt x="1263" y="1632"/>
                      <a:pt x="1644" y="1263"/>
                      <a:pt x="1644" y="822"/>
                    </a:cubicBezTo>
                    <a:cubicBezTo>
                      <a:pt x="1644" y="370"/>
                      <a:pt x="1263" y="0"/>
                      <a:pt x="822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33" name="Google Shape;2043;p35">
                <a:extLst>
                  <a:ext uri="{FF2B5EF4-FFF2-40B4-BE49-F238E27FC236}">
                    <a16:creationId xmlns:a16="http://schemas.microsoft.com/office/drawing/2014/main" xmlns="" id="{C9274172-947A-4A68-A401-0FD239EEDE9F}"/>
                  </a:ext>
                </a:extLst>
              </p:cNvPr>
              <p:cNvSpPr/>
              <p:nvPr/>
            </p:nvSpPr>
            <p:spPr>
              <a:xfrm>
                <a:off x="3996113" y="4291176"/>
                <a:ext cx="336512" cy="335048"/>
              </a:xfrm>
              <a:custGeom>
                <a:avLst/>
                <a:gdLst/>
                <a:ahLst/>
                <a:cxnLst/>
                <a:rect l="l" t="t" r="r" b="b"/>
                <a:pathLst>
                  <a:path w="10573" h="10527" extrusionOk="0">
                    <a:moveTo>
                      <a:pt x="8216" y="5930"/>
                    </a:moveTo>
                    <a:lnTo>
                      <a:pt x="8335" y="6537"/>
                    </a:lnTo>
                    <a:cubicBezTo>
                      <a:pt x="8359" y="6597"/>
                      <a:pt x="8394" y="6645"/>
                      <a:pt x="8442" y="6657"/>
                    </a:cubicBezTo>
                    <a:cubicBezTo>
                      <a:pt x="8502" y="6668"/>
                      <a:pt x="8549" y="6692"/>
                      <a:pt x="8609" y="6716"/>
                    </a:cubicBezTo>
                    <a:cubicBezTo>
                      <a:pt x="8631" y="6729"/>
                      <a:pt x="8653" y="6734"/>
                      <a:pt x="8674" y="6734"/>
                    </a:cubicBezTo>
                    <a:cubicBezTo>
                      <a:pt x="8710" y="6734"/>
                      <a:pt x="8745" y="6719"/>
                      <a:pt x="8775" y="6704"/>
                    </a:cubicBezTo>
                    <a:lnTo>
                      <a:pt x="9252" y="6311"/>
                    </a:lnTo>
                    <a:lnTo>
                      <a:pt x="9561" y="6585"/>
                    </a:lnTo>
                    <a:lnTo>
                      <a:pt x="9264" y="7121"/>
                    </a:lnTo>
                    <a:cubicBezTo>
                      <a:pt x="9228" y="7157"/>
                      <a:pt x="9228" y="7216"/>
                      <a:pt x="9264" y="7276"/>
                    </a:cubicBezTo>
                    <a:cubicBezTo>
                      <a:pt x="9287" y="7323"/>
                      <a:pt x="9323" y="7371"/>
                      <a:pt x="9347" y="7430"/>
                    </a:cubicBezTo>
                    <a:cubicBezTo>
                      <a:pt x="9383" y="7478"/>
                      <a:pt x="9430" y="7514"/>
                      <a:pt x="9490" y="7514"/>
                    </a:cubicBezTo>
                    <a:lnTo>
                      <a:pt x="10109" y="7538"/>
                    </a:lnTo>
                    <a:lnTo>
                      <a:pt x="10180" y="7942"/>
                    </a:lnTo>
                    <a:lnTo>
                      <a:pt x="9645" y="8157"/>
                    </a:lnTo>
                    <a:cubicBezTo>
                      <a:pt x="9585" y="8181"/>
                      <a:pt x="9561" y="8240"/>
                      <a:pt x="9549" y="8276"/>
                    </a:cubicBezTo>
                    <a:cubicBezTo>
                      <a:pt x="9549" y="8335"/>
                      <a:pt x="9526" y="8383"/>
                      <a:pt x="9514" y="8442"/>
                    </a:cubicBezTo>
                    <a:cubicBezTo>
                      <a:pt x="9502" y="8502"/>
                      <a:pt x="9514" y="8562"/>
                      <a:pt x="9561" y="8597"/>
                    </a:cubicBezTo>
                    <a:lnTo>
                      <a:pt x="10014" y="8990"/>
                    </a:lnTo>
                    <a:lnTo>
                      <a:pt x="9811" y="9347"/>
                    </a:lnTo>
                    <a:lnTo>
                      <a:pt x="9228" y="9157"/>
                    </a:lnTo>
                    <a:cubicBezTo>
                      <a:pt x="9213" y="9154"/>
                      <a:pt x="9198" y="9152"/>
                      <a:pt x="9184" y="9152"/>
                    </a:cubicBezTo>
                    <a:cubicBezTo>
                      <a:pt x="9141" y="9152"/>
                      <a:pt x="9103" y="9166"/>
                      <a:pt x="9085" y="9193"/>
                    </a:cubicBezTo>
                    <a:cubicBezTo>
                      <a:pt x="9037" y="9228"/>
                      <a:pt x="8990" y="9264"/>
                      <a:pt x="8954" y="9288"/>
                    </a:cubicBezTo>
                    <a:cubicBezTo>
                      <a:pt x="8906" y="9324"/>
                      <a:pt x="8871" y="9383"/>
                      <a:pt x="8895" y="9443"/>
                    </a:cubicBezTo>
                    <a:lnTo>
                      <a:pt x="8978" y="10050"/>
                    </a:lnTo>
                    <a:lnTo>
                      <a:pt x="8597" y="10181"/>
                    </a:lnTo>
                    <a:lnTo>
                      <a:pt x="8264" y="9669"/>
                    </a:lnTo>
                    <a:cubicBezTo>
                      <a:pt x="8228" y="9621"/>
                      <a:pt x="8192" y="9585"/>
                      <a:pt x="8133" y="9585"/>
                    </a:cubicBezTo>
                    <a:lnTo>
                      <a:pt x="7954" y="9585"/>
                    </a:lnTo>
                    <a:cubicBezTo>
                      <a:pt x="7894" y="9585"/>
                      <a:pt x="7847" y="9621"/>
                      <a:pt x="7811" y="9669"/>
                    </a:cubicBezTo>
                    <a:lnTo>
                      <a:pt x="7490" y="10181"/>
                    </a:lnTo>
                    <a:lnTo>
                      <a:pt x="7097" y="10050"/>
                    </a:lnTo>
                    <a:lnTo>
                      <a:pt x="7192" y="9443"/>
                    </a:lnTo>
                    <a:cubicBezTo>
                      <a:pt x="7204" y="9383"/>
                      <a:pt x="7180" y="9324"/>
                      <a:pt x="7132" y="9288"/>
                    </a:cubicBezTo>
                    <a:cubicBezTo>
                      <a:pt x="7085" y="9264"/>
                      <a:pt x="7037" y="9216"/>
                      <a:pt x="7001" y="9193"/>
                    </a:cubicBezTo>
                    <a:cubicBezTo>
                      <a:pt x="6970" y="9161"/>
                      <a:pt x="6933" y="9145"/>
                      <a:pt x="6897" y="9145"/>
                    </a:cubicBezTo>
                    <a:cubicBezTo>
                      <a:pt x="6880" y="9145"/>
                      <a:pt x="6863" y="9149"/>
                      <a:pt x="6847" y="9157"/>
                    </a:cubicBezTo>
                    <a:lnTo>
                      <a:pt x="6275" y="9347"/>
                    </a:lnTo>
                    <a:lnTo>
                      <a:pt x="6061" y="8990"/>
                    </a:lnTo>
                    <a:lnTo>
                      <a:pt x="6525" y="8597"/>
                    </a:lnTo>
                    <a:cubicBezTo>
                      <a:pt x="6573" y="8550"/>
                      <a:pt x="6585" y="8502"/>
                      <a:pt x="6573" y="8442"/>
                    </a:cubicBezTo>
                    <a:cubicBezTo>
                      <a:pt x="6549" y="8383"/>
                      <a:pt x="6537" y="8335"/>
                      <a:pt x="6537" y="8276"/>
                    </a:cubicBezTo>
                    <a:cubicBezTo>
                      <a:pt x="6537" y="8216"/>
                      <a:pt x="6489" y="8169"/>
                      <a:pt x="6430" y="8157"/>
                    </a:cubicBezTo>
                    <a:lnTo>
                      <a:pt x="5847" y="7942"/>
                    </a:lnTo>
                    <a:lnTo>
                      <a:pt x="5930" y="7538"/>
                    </a:lnTo>
                    <a:lnTo>
                      <a:pt x="6549" y="7514"/>
                    </a:lnTo>
                    <a:cubicBezTo>
                      <a:pt x="6609" y="7514"/>
                      <a:pt x="6656" y="7490"/>
                      <a:pt x="6680" y="7430"/>
                    </a:cubicBezTo>
                    <a:cubicBezTo>
                      <a:pt x="6716" y="7383"/>
                      <a:pt x="6740" y="7323"/>
                      <a:pt x="6775" y="7276"/>
                    </a:cubicBezTo>
                    <a:cubicBezTo>
                      <a:pt x="6811" y="7240"/>
                      <a:pt x="6811" y="7180"/>
                      <a:pt x="6775" y="7121"/>
                    </a:cubicBezTo>
                    <a:lnTo>
                      <a:pt x="6478" y="6585"/>
                    </a:lnTo>
                    <a:lnTo>
                      <a:pt x="6787" y="6311"/>
                    </a:lnTo>
                    <a:lnTo>
                      <a:pt x="7263" y="6704"/>
                    </a:lnTo>
                    <a:cubicBezTo>
                      <a:pt x="7293" y="6719"/>
                      <a:pt x="7327" y="6729"/>
                      <a:pt x="7363" y="6729"/>
                    </a:cubicBezTo>
                    <a:cubicBezTo>
                      <a:pt x="7385" y="6729"/>
                      <a:pt x="7407" y="6725"/>
                      <a:pt x="7430" y="6716"/>
                    </a:cubicBezTo>
                    <a:cubicBezTo>
                      <a:pt x="7478" y="6704"/>
                      <a:pt x="7537" y="6668"/>
                      <a:pt x="7597" y="6657"/>
                    </a:cubicBezTo>
                    <a:cubicBezTo>
                      <a:pt x="7656" y="6645"/>
                      <a:pt x="7680" y="6597"/>
                      <a:pt x="7704" y="6537"/>
                    </a:cubicBezTo>
                    <a:lnTo>
                      <a:pt x="7823" y="5930"/>
                    </a:lnTo>
                    <a:close/>
                    <a:moveTo>
                      <a:pt x="4454" y="1"/>
                    </a:moveTo>
                    <a:cubicBezTo>
                      <a:pt x="3739" y="1"/>
                      <a:pt x="3025" y="180"/>
                      <a:pt x="2382" y="513"/>
                    </a:cubicBezTo>
                    <a:cubicBezTo>
                      <a:pt x="2310" y="561"/>
                      <a:pt x="2287" y="644"/>
                      <a:pt x="2322" y="715"/>
                    </a:cubicBezTo>
                    <a:cubicBezTo>
                      <a:pt x="2354" y="770"/>
                      <a:pt x="2405" y="799"/>
                      <a:pt x="2458" y="799"/>
                    </a:cubicBezTo>
                    <a:cubicBezTo>
                      <a:pt x="2485" y="799"/>
                      <a:pt x="2512" y="791"/>
                      <a:pt x="2537" y="775"/>
                    </a:cubicBezTo>
                    <a:cubicBezTo>
                      <a:pt x="3132" y="465"/>
                      <a:pt x="3787" y="299"/>
                      <a:pt x="4454" y="299"/>
                    </a:cubicBezTo>
                    <a:cubicBezTo>
                      <a:pt x="6728" y="299"/>
                      <a:pt x="8597" y="2168"/>
                      <a:pt x="8597" y="4442"/>
                    </a:cubicBezTo>
                    <a:cubicBezTo>
                      <a:pt x="8597" y="4847"/>
                      <a:pt x="8537" y="5228"/>
                      <a:pt x="8430" y="5621"/>
                    </a:cubicBezTo>
                    <a:lnTo>
                      <a:pt x="7740" y="5621"/>
                    </a:lnTo>
                    <a:cubicBezTo>
                      <a:pt x="7668" y="5621"/>
                      <a:pt x="7609" y="5656"/>
                      <a:pt x="7597" y="5728"/>
                    </a:cubicBezTo>
                    <a:lnTo>
                      <a:pt x="7466" y="6371"/>
                    </a:lnTo>
                    <a:lnTo>
                      <a:pt x="7442" y="6371"/>
                    </a:lnTo>
                    <a:lnTo>
                      <a:pt x="6942" y="5966"/>
                    </a:lnTo>
                    <a:cubicBezTo>
                      <a:pt x="6912" y="5948"/>
                      <a:pt x="6879" y="5939"/>
                      <a:pt x="6847" y="5939"/>
                    </a:cubicBezTo>
                    <a:cubicBezTo>
                      <a:pt x="6814" y="5939"/>
                      <a:pt x="6781" y="5948"/>
                      <a:pt x="6751" y="5966"/>
                    </a:cubicBezTo>
                    <a:lnTo>
                      <a:pt x="6239" y="6407"/>
                    </a:lnTo>
                    <a:cubicBezTo>
                      <a:pt x="6180" y="6442"/>
                      <a:pt x="6168" y="6537"/>
                      <a:pt x="6216" y="6597"/>
                    </a:cubicBezTo>
                    <a:lnTo>
                      <a:pt x="6525" y="7180"/>
                    </a:lnTo>
                    <a:cubicBezTo>
                      <a:pt x="6525" y="7180"/>
                      <a:pt x="6525" y="7192"/>
                      <a:pt x="6513" y="7192"/>
                    </a:cubicBezTo>
                    <a:lnTo>
                      <a:pt x="5858" y="7204"/>
                    </a:lnTo>
                    <a:cubicBezTo>
                      <a:pt x="5775" y="7204"/>
                      <a:pt x="5716" y="7264"/>
                      <a:pt x="5704" y="7335"/>
                    </a:cubicBezTo>
                    <a:lnTo>
                      <a:pt x="5585" y="7990"/>
                    </a:lnTo>
                    <a:cubicBezTo>
                      <a:pt x="5573" y="8073"/>
                      <a:pt x="5620" y="8145"/>
                      <a:pt x="5680" y="8157"/>
                    </a:cubicBezTo>
                    <a:lnTo>
                      <a:pt x="6013" y="8288"/>
                    </a:lnTo>
                    <a:cubicBezTo>
                      <a:pt x="5525" y="8502"/>
                      <a:pt x="5001" y="8585"/>
                      <a:pt x="4454" y="8585"/>
                    </a:cubicBezTo>
                    <a:cubicBezTo>
                      <a:pt x="2179" y="8585"/>
                      <a:pt x="322" y="6728"/>
                      <a:pt x="322" y="4454"/>
                    </a:cubicBezTo>
                    <a:cubicBezTo>
                      <a:pt x="322" y="3168"/>
                      <a:pt x="894" y="2001"/>
                      <a:pt x="1894" y="1203"/>
                    </a:cubicBezTo>
                    <a:cubicBezTo>
                      <a:pt x="1965" y="1144"/>
                      <a:pt x="1965" y="1061"/>
                      <a:pt x="1929" y="989"/>
                    </a:cubicBezTo>
                    <a:cubicBezTo>
                      <a:pt x="1895" y="942"/>
                      <a:pt x="1850" y="921"/>
                      <a:pt x="1804" y="921"/>
                    </a:cubicBezTo>
                    <a:cubicBezTo>
                      <a:pt x="1769" y="921"/>
                      <a:pt x="1734" y="933"/>
                      <a:pt x="1703" y="953"/>
                    </a:cubicBezTo>
                    <a:cubicBezTo>
                      <a:pt x="632" y="1799"/>
                      <a:pt x="1" y="3085"/>
                      <a:pt x="1" y="4454"/>
                    </a:cubicBezTo>
                    <a:cubicBezTo>
                      <a:pt x="1" y="5645"/>
                      <a:pt x="465" y="6764"/>
                      <a:pt x="1298" y="7597"/>
                    </a:cubicBezTo>
                    <a:cubicBezTo>
                      <a:pt x="2132" y="8431"/>
                      <a:pt x="3251" y="8883"/>
                      <a:pt x="4442" y="8883"/>
                    </a:cubicBezTo>
                    <a:cubicBezTo>
                      <a:pt x="5001" y="8883"/>
                      <a:pt x="5537" y="8788"/>
                      <a:pt x="6049" y="8585"/>
                    </a:cubicBezTo>
                    <a:lnTo>
                      <a:pt x="6049" y="8585"/>
                    </a:lnTo>
                    <a:lnTo>
                      <a:pt x="5775" y="8823"/>
                    </a:lnTo>
                    <a:cubicBezTo>
                      <a:pt x="5716" y="8871"/>
                      <a:pt x="5704" y="8966"/>
                      <a:pt x="5751" y="9026"/>
                    </a:cubicBezTo>
                    <a:lnTo>
                      <a:pt x="6073" y="9585"/>
                    </a:lnTo>
                    <a:cubicBezTo>
                      <a:pt x="6101" y="9632"/>
                      <a:pt x="6158" y="9664"/>
                      <a:pt x="6211" y="9664"/>
                    </a:cubicBezTo>
                    <a:cubicBezTo>
                      <a:pt x="6225" y="9664"/>
                      <a:pt x="6239" y="9662"/>
                      <a:pt x="6251" y="9657"/>
                    </a:cubicBezTo>
                    <a:lnTo>
                      <a:pt x="6882" y="9455"/>
                    </a:lnTo>
                    <a:cubicBezTo>
                      <a:pt x="6882" y="9455"/>
                      <a:pt x="6894" y="9455"/>
                      <a:pt x="6894" y="9466"/>
                    </a:cubicBezTo>
                    <a:lnTo>
                      <a:pt x="6787" y="10121"/>
                    </a:lnTo>
                    <a:cubicBezTo>
                      <a:pt x="6775" y="10193"/>
                      <a:pt x="6823" y="10276"/>
                      <a:pt x="6894" y="10288"/>
                    </a:cubicBezTo>
                    <a:lnTo>
                      <a:pt x="7525" y="10514"/>
                    </a:lnTo>
                    <a:cubicBezTo>
                      <a:pt x="7537" y="10514"/>
                      <a:pt x="7549" y="10526"/>
                      <a:pt x="7585" y="10526"/>
                    </a:cubicBezTo>
                    <a:cubicBezTo>
                      <a:pt x="7644" y="10526"/>
                      <a:pt x="7680" y="10490"/>
                      <a:pt x="7716" y="10455"/>
                    </a:cubicBezTo>
                    <a:lnTo>
                      <a:pt x="8061" y="9883"/>
                    </a:lnTo>
                    <a:lnTo>
                      <a:pt x="8073" y="9883"/>
                    </a:lnTo>
                    <a:lnTo>
                      <a:pt x="8418" y="10455"/>
                    </a:lnTo>
                    <a:cubicBezTo>
                      <a:pt x="8445" y="10499"/>
                      <a:pt x="8497" y="10523"/>
                      <a:pt x="8547" y="10523"/>
                    </a:cubicBezTo>
                    <a:cubicBezTo>
                      <a:pt x="8565" y="10523"/>
                      <a:pt x="8582" y="10520"/>
                      <a:pt x="8597" y="10514"/>
                    </a:cubicBezTo>
                    <a:lnTo>
                      <a:pt x="9216" y="10288"/>
                    </a:lnTo>
                    <a:cubicBezTo>
                      <a:pt x="9287" y="10252"/>
                      <a:pt x="9323" y="10193"/>
                      <a:pt x="9323" y="10121"/>
                    </a:cubicBezTo>
                    <a:lnTo>
                      <a:pt x="9216" y="9466"/>
                    </a:lnTo>
                    <a:cubicBezTo>
                      <a:pt x="9216" y="9466"/>
                      <a:pt x="9228" y="9466"/>
                      <a:pt x="9228" y="9455"/>
                    </a:cubicBezTo>
                    <a:lnTo>
                      <a:pt x="9859" y="9657"/>
                    </a:lnTo>
                    <a:cubicBezTo>
                      <a:pt x="9878" y="9666"/>
                      <a:pt x="9897" y="9671"/>
                      <a:pt x="9916" y="9671"/>
                    </a:cubicBezTo>
                    <a:cubicBezTo>
                      <a:pt x="9966" y="9671"/>
                      <a:pt x="10011" y="9638"/>
                      <a:pt x="10038" y="9585"/>
                    </a:cubicBezTo>
                    <a:lnTo>
                      <a:pt x="10359" y="9026"/>
                    </a:lnTo>
                    <a:cubicBezTo>
                      <a:pt x="10395" y="8966"/>
                      <a:pt x="10395" y="8871"/>
                      <a:pt x="10335" y="8823"/>
                    </a:cubicBezTo>
                    <a:lnTo>
                      <a:pt x="9847" y="8395"/>
                    </a:lnTo>
                    <a:lnTo>
                      <a:pt x="9847" y="8383"/>
                    </a:lnTo>
                    <a:lnTo>
                      <a:pt x="10454" y="8145"/>
                    </a:lnTo>
                    <a:cubicBezTo>
                      <a:pt x="10460" y="8146"/>
                      <a:pt x="10465" y="8146"/>
                      <a:pt x="10470" y="8146"/>
                    </a:cubicBezTo>
                    <a:cubicBezTo>
                      <a:pt x="10532" y="8146"/>
                      <a:pt x="10572" y="8080"/>
                      <a:pt x="10561" y="8014"/>
                    </a:cubicBezTo>
                    <a:lnTo>
                      <a:pt x="10442" y="7359"/>
                    </a:lnTo>
                    <a:cubicBezTo>
                      <a:pt x="10419" y="7288"/>
                      <a:pt x="10359" y="7240"/>
                      <a:pt x="10288" y="7228"/>
                    </a:cubicBezTo>
                    <a:lnTo>
                      <a:pt x="9633" y="7204"/>
                    </a:lnTo>
                    <a:cubicBezTo>
                      <a:pt x="9633" y="7204"/>
                      <a:pt x="9633" y="7192"/>
                      <a:pt x="9621" y="7192"/>
                    </a:cubicBezTo>
                    <a:lnTo>
                      <a:pt x="9930" y="6609"/>
                    </a:lnTo>
                    <a:cubicBezTo>
                      <a:pt x="9966" y="6549"/>
                      <a:pt x="9942" y="6466"/>
                      <a:pt x="9907" y="6418"/>
                    </a:cubicBezTo>
                    <a:lnTo>
                      <a:pt x="9395" y="5990"/>
                    </a:lnTo>
                    <a:cubicBezTo>
                      <a:pt x="9365" y="5966"/>
                      <a:pt x="9332" y="5954"/>
                      <a:pt x="9299" y="5954"/>
                    </a:cubicBezTo>
                    <a:cubicBezTo>
                      <a:pt x="9267" y="5954"/>
                      <a:pt x="9234" y="5966"/>
                      <a:pt x="9204" y="5990"/>
                    </a:cubicBezTo>
                    <a:lnTo>
                      <a:pt x="8692" y="6395"/>
                    </a:lnTo>
                    <a:lnTo>
                      <a:pt x="8680" y="6395"/>
                    </a:lnTo>
                    <a:lnTo>
                      <a:pt x="8609" y="6049"/>
                    </a:lnTo>
                    <a:lnTo>
                      <a:pt x="8609" y="6037"/>
                    </a:lnTo>
                    <a:cubicBezTo>
                      <a:pt x="8799" y="5525"/>
                      <a:pt x="8895" y="5002"/>
                      <a:pt x="8895" y="4454"/>
                    </a:cubicBezTo>
                    <a:cubicBezTo>
                      <a:pt x="8895" y="3263"/>
                      <a:pt x="8430" y="2144"/>
                      <a:pt x="7597" y="1311"/>
                    </a:cubicBezTo>
                    <a:cubicBezTo>
                      <a:pt x="6763" y="477"/>
                      <a:pt x="5644" y="1"/>
                      <a:pt x="4454" y="1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</p:grpSp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xmlns="" id="{5453AC55-CD31-456C-88B1-A558C2C26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682607" y="1690581"/>
              <a:ext cx="191118" cy="261209"/>
            </a:xfrm>
            <a:prstGeom prst="rect">
              <a:avLst/>
            </a:prstGeom>
          </p:spPr>
        </p:pic>
      </p:grpSp>
      <p:grpSp>
        <p:nvGrpSpPr>
          <p:cNvPr id="328" name="Группа 327">
            <a:extLst>
              <a:ext uri="{FF2B5EF4-FFF2-40B4-BE49-F238E27FC236}">
                <a16:creationId xmlns:a16="http://schemas.microsoft.com/office/drawing/2014/main" xmlns="" id="{B5290C23-5580-D3FF-7F94-A86FC27E67EB}"/>
              </a:ext>
            </a:extLst>
          </p:cNvPr>
          <p:cNvGrpSpPr/>
          <p:nvPr/>
        </p:nvGrpSpPr>
        <p:grpSpPr>
          <a:xfrm>
            <a:off x="6313617" y="1563287"/>
            <a:ext cx="510898" cy="585557"/>
            <a:chOff x="6286572" y="1480145"/>
            <a:chExt cx="583439" cy="668698"/>
          </a:xfrm>
        </p:grpSpPr>
        <p:grpSp>
          <p:nvGrpSpPr>
            <p:cNvPr id="135" name="Google Shape;2345;p36">
              <a:extLst>
                <a:ext uri="{FF2B5EF4-FFF2-40B4-BE49-F238E27FC236}">
                  <a16:creationId xmlns:a16="http://schemas.microsoft.com/office/drawing/2014/main" xmlns="" id="{84424050-2C20-40EE-B02B-F6C4AF9C6CDA}"/>
                </a:ext>
              </a:extLst>
            </p:cNvPr>
            <p:cNvGrpSpPr/>
            <p:nvPr/>
          </p:nvGrpSpPr>
          <p:grpSpPr>
            <a:xfrm>
              <a:off x="6286572" y="1501247"/>
              <a:ext cx="531367" cy="647596"/>
              <a:chOff x="1767069" y="3360146"/>
              <a:chExt cx="286327" cy="348164"/>
            </a:xfrm>
            <a:solidFill>
              <a:srgbClr val="099A85"/>
            </a:solidFill>
          </p:grpSpPr>
          <p:sp>
            <p:nvSpPr>
              <p:cNvPr id="136" name="Google Shape;2346;p36">
                <a:extLst>
                  <a:ext uri="{FF2B5EF4-FFF2-40B4-BE49-F238E27FC236}">
                    <a16:creationId xmlns:a16="http://schemas.microsoft.com/office/drawing/2014/main" xmlns="" id="{805A3C8C-56A9-47E4-AA6C-38036E4FEC66}"/>
                  </a:ext>
                </a:extLst>
              </p:cNvPr>
              <p:cNvSpPr/>
              <p:nvPr/>
            </p:nvSpPr>
            <p:spPr>
              <a:xfrm>
                <a:off x="1767069" y="3404277"/>
                <a:ext cx="228223" cy="304033"/>
              </a:xfrm>
              <a:custGeom>
                <a:avLst/>
                <a:gdLst/>
                <a:ahLst/>
                <a:cxnLst/>
                <a:rect l="l" t="t" r="r" b="b"/>
                <a:pathLst>
                  <a:path w="7204" h="9597" extrusionOk="0">
                    <a:moveTo>
                      <a:pt x="2072" y="7537"/>
                    </a:moveTo>
                    <a:lnTo>
                      <a:pt x="2072" y="9049"/>
                    </a:lnTo>
                    <a:lnTo>
                      <a:pt x="572" y="7537"/>
                    </a:lnTo>
                    <a:close/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lnTo>
                      <a:pt x="0" y="7382"/>
                    </a:lnTo>
                    <a:cubicBezTo>
                      <a:pt x="0" y="7418"/>
                      <a:pt x="12" y="7465"/>
                      <a:pt x="48" y="7501"/>
                    </a:cubicBezTo>
                    <a:lnTo>
                      <a:pt x="2096" y="9549"/>
                    </a:lnTo>
                    <a:cubicBezTo>
                      <a:pt x="2132" y="9585"/>
                      <a:pt x="2179" y="9597"/>
                      <a:pt x="2215" y="9597"/>
                    </a:cubicBezTo>
                    <a:lnTo>
                      <a:pt x="7025" y="9597"/>
                    </a:lnTo>
                    <a:cubicBezTo>
                      <a:pt x="7120" y="9597"/>
                      <a:pt x="7192" y="9513"/>
                      <a:pt x="7192" y="9430"/>
                    </a:cubicBezTo>
                    <a:lnTo>
                      <a:pt x="7192" y="7811"/>
                    </a:lnTo>
                    <a:cubicBezTo>
                      <a:pt x="7204" y="7715"/>
                      <a:pt x="7132" y="7644"/>
                      <a:pt x="7037" y="7644"/>
                    </a:cubicBezTo>
                    <a:cubicBezTo>
                      <a:pt x="6954" y="7644"/>
                      <a:pt x="6882" y="7715"/>
                      <a:pt x="6882" y="7811"/>
                    </a:cubicBezTo>
                    <a:lnTo>
                      <a:pt x="6882" y="9263"/>
                    </a:lnTo>
                    <a:lnTo>
                      <a:pt x="2382" y="9263"/>
                    </a:lnTo>
                    <a:lnTo>
                      <a:pt x="2382" y="7382"/>
                    </a:lnTo>
                    <a:cubicBezTo>
                      <a:pt x="2382" y="7287"/>
                      <a:pt x="2310" y="7215"/>
                      <a:pt x="2215" y="7215"/>
                    </a:cubicBezTo>
                    <a:lnTo>
                      <a:pt x="334" y="7215"/>
                    </a:lnTo>
                    <a:lnTo>
                      <a:pt x="334" y="322"/>
                    </a:lnTo>
                    <a:lnTo>
                      <a:pt x="1858" y="322"/>
                    </a:lnTo>
                    <a:cubicBezTo>
                      <a:pt x="1953" y="322"/>
                      <a:pt x="2024" y="250"/>
                      <a:pt x="2024" y="155"/>
                    </a:cubicBezTo>
                    <a:cubicBezTo>
                      <a:pt x="2024" y="72"/>
                      <a:pt x="1953" y="0"/>
                      <a:pt x="1858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37" name="Google Shape;2347;p36">
                <a:extLst>
                  <a:ext uri="{FF2B5EF4-FFF2-40B4-BE49-F238E27FC236}">
                    <a16:creationId xmlns:a16="http://schemas.microsoft.com/office/drawing/2014/main" xmlns="" id="{0FEC1790-F6BA-450C-AEE9-1F167F82E0A7}"/>
                  </a:ext>
                </a:extLst>
              </p:cNvPr>
              <p:cNvSpPr/>
              <p:nvPr/>
            </p:nvSpPr>
            <p:spPr>
              <a:xfrm>
                <a:off x="1799512" y="3360146"/>
                <a:ext cx="253884" cy="276883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8740" extrusionOk="0">
                    <a:moveTo>
                      <a:pt x="4406" y="3751"/>
                    </a:moveTo>
                    <a:cubicBezTo>
                      <a:pt x="4525" y="3870"/>
                      <a:pt x="4680" y="3965"/>
                      <a:pt x="4822" y="4048"/>
                    </a:cubicBezTo>
                    <a:lnTo>
                      <a:pt x="4822" y="4132"/>
                    </a:lnTo>
                    <a:lnTo>
                      <a:pt x="334" y="4132"/>
                    </a:lnTo>
                    <a:lnTo>
                      <a:pt x="334" y="3751"/>
                    </a:lnTo>
                    <a:close/>
                    <a:moveTo>
                      <a:pt x="5870" y="0"/>
                    </a:moveTo>
                    <a:cubicBezTo>
                      <a:pt x="4941" y="0"/>
                      <a:pt x="4156" y="583"/>
                      <a:pt x="3846" y="1405"/>
                    </a:cubicBezTo>
                    <a:lnTo>
                      <a:pt x="1477" y="1405"/>
                    </a:lnTo>
                    <a:cubicBezTo>
                      <a:pt x="1393" y="1405"/>
                      <a:pt x="1310" y="1476"/>
                      <a:pt x="1310" y="1572"/>
                    </a:cubicBezTo>
                    <a:cubicBezTo>
                      <a:pt x="1310" y="1655"/>
                      <a:pt x="1393" y="1726"/>
                      <a:pt x="1477" y="1726"/>
                    </a:cubicBezTo>
                    <a:lnTo>
                      <a:pt x="3739" y="1726"/>
                    </a:lnTo>
                    <a:cubicBezTo>
                      <a:pt x="3715" y="1869"/>
                      <a:pt x="3691" y="2012"/>
                      <a:pt x="3691" y="2167"/>
                    </a:cubicBezTo>
                    <a:cubicBezTo>
                      <a:pt x="3691" y="2643"/>
                      <a:pt x="3858" y="3084"/>
                      <a:pt x="4108" y="3441"/>
                    </a:cubicBezTo>
                    <a:lnTo>
                      <a:pt x="167" y="3441"/>
                    </a:lnTo>
                    <a:cubicBezTo>
                      <a:pt x="84" y="3441"/>
                      <a:pt x="0" y="3512"/>
                      <a:pt x="0" y="3608"/>
                    </a:cubicBezTo>
                    <a:lnTo>
                      <a:pt x="0" y="4310"/>
                    </a:lnTo>
                    <a:cubicBezTo>
                      <a:pt x="0" y="4393"/>
                      <a:pt x="84" y="4465"/>
                      <a:pt x="167" y="4465"/>
                    </a:cubicBezTo>
                    <a:lnTo>
                      <a:pt x="4977" y="4465"/>
                    </a:lnTo>
                    <a:cubicBezTo>
                      <a:pt x="5061" y="4465"/>
                      <a:pt x="5144" y="4393"/>
                      <a:pt x="5144" y="4310"/>
                    </a:cubicBezTo>
                    <a:lnTo>
                      <a:pt x="5144" y="4203"/>
                    </a:lnTo>
                    <a:cubicBezTo>
                      <a:pt x="5358" y="4274"/>
                      <a:pt x="5596" y="4322"/>
                      <a:pt x="5834" y="4322"/>
                    </a:cubicBezTo>
                    <a:lnTo>
                      <a:pt x="5834" y="8573"/>
                    </a:lnTo>
                    <a:cubicBezTo>
                      <a:pt x="5834" y="8668"/>
                      <a:pt x="5918" y="8739"/>
                      <a:pt x="6001" y="8739"/>
                    </a:cubicBezTo>
                    <a:cubicBezTo>
                      <a:pt x="6096" y="8739"/>
                      <a:pt x="6168" y="8668"/>
                      <a:pt x="6168" y="8573"/>
                    </a:cubicBezTo>
                    <a:lnTo>
                      <a:pt x="6168" y="4286"/>
                    </a:lnTo>
                    <a:cubicBezTo>
                      <a:pt x="6549" y="4227"/>
                      <a:pt x="6906" y="4084"/>
                      <a:pt x="7204" y="3834"/>
                    </a:cubicBezTo>
                    <a:cubicBezTo>
                      <a:pt x="7585" y="3512"/>
                      <a:pt x="7847" y="3096"/>
                      <a:pt x="7954" y="2619"/>
                    </a:cubicBezTo>
                    <a:cubicBezTo>
                      <a:pt x="7978" y="2536"/>
                      <a:pt x="7918" y="2441"/>
                      <a:pt x="7835" y="2429"/>
                    </a:cubicBezTo>
                    <a:cubicBezTo>
                      <a:pt x="7825" y="2428"/>
                      <a:pt x="7815" y="2427"/>
                      <a:pt x="7806" y="2427"/>
                    </a:cubicBezTo>
                    <a:cubicBezTo>
                      <a:pt x="7723" y="2427"/>
                      <a:pt x="7655" y="2473"/>
                      <a:pt x="7644" y="2548"/>
                    </a:cubicBezTo>
                    <a:cubicBezTo>
                      <a:pt x="7466" y="3381"/>
                      <a:pt x="6704" y="3989"/>
                      <a:pt x="5858" y="3989"/>
                    </a:cubicBezTo>
                    <a:cubicBezTo>
                      <a:pt x="4846" y="3989"/>
                      <a:pt x="4025" y="3179"/>
                      <a:pt x="4025" y="2167"/>
                    </a:cubicBezTo>
                    <a:cubicBezTo>
                      <a:pt x="4025" y="1155"/>
                      <a:pt x="4846" y="333"/>
                      <a:pt x="5858" y="333"/>
                    </a:cubicBezTo>
                    <a:cubicBezTo>
                      <a:pt x="6787" y="333"/>
                      <a:pt x="7585" y="1048"/>
                      <a:pt x="7680" y="1965"/>
                    </a:cubicBezTo>
                    <a:cubicBezTo>
                      <a:pt x="7704" y="2060"/>
                      <a:pt x="7775" y="2119"/>
                      <a:pt x="7858" y="2119"/>
                    </a:cubicBezTo>
                    <a:cubicBezTo>
                      <a:pt x="7954" y="2107"/>
                      <a:pt x="8013" y="2024"/>
                      <a:pt x="8013" y="1941"/>
                    </a:cubicBezTo>
                    <a:cubicBezTo>
                      <a:pt x="7954" y="1417"/>
                      <a:pt x="7716" y="929"/>
                      <a:pt x="7311" y="572"/>
                    </a:cubicBezTo>
                    <a:cubicBezTo>
                      <a:pt x="6906" y="214"/>
                      <a:pt x="6406" y="0"/>
                      <a:pt x="5870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39" name="Google Shape;2349;p36">
                <a:extLst>
                  <a:ext uri="{FF2B5EF4-FFF2-40B4-BE49-F238E27FC236}">
                    <a16:creationId xmlns:a16="http://schemas.microsoft.com/office/drawing/2014/main" xmlns="" id="{82BF6D3E-3767-4E7D-8B35-2FA8C6E4C77C}"/>
                  </a:ext>
                </a:extLst>
              </p:cNvPr>
              <p:cNvSpPr/>
              <p:nvPr/>
            </p:nvSpPr>
            <p:spPr>
              <a:xfrm>
                <a:off x="1800270" y="3513636"/>
                <a:ext cx="162582" cy="10233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23" extrusionOk="0">
                    <a:moveTo>
                      <a:pt x="155" y="1"/>
                    </a:moveTo>
                    <a:cubicBezTo>
                      <a:pt x="72" y="1"/>
                      <a:pt x="0" y="72"/>
                      <a:pt x="0" y="156"/>
                    </a:cubicBezTo>
                    <a:cubicBezTo>
                      <a:pt x="0" y="251"/>
                      <a:pt x="72" y="322"/>
                      <a:pt x="155" y="322"/>
                    </a:cubicBezTo>
                    <a:lnTo>
                      <a:pt x="4965" y="322"/>
                    </a:lnTo>
                    <a:cubicBezTo>
                      <a:pt x="5060" y="322"/>
                      <a:pt x="5132" y="251"/>
                      <a:pt x="5132" y="156"/>
                    </a:cubicBezTo>
                    <a:cubicBezTo>
                      <a:pt x="5132" y="72"/>
                      <a:pt x="5060" y="1"/>
                      <a:pt x="4965" y="1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40" name="Google Shape;2350;p36">
                <a:extLst>
                  <a:ext uri="{FF2B5EF4-FFF2-40B4-BE49-F238E27FC236}">
                    <a16:creationId xmlns:a16="http://schemas.microsoft.com/office/drawing/2014/main" xmlns="" id="{58FCE51C-96D2-43F2-B5B7-1C6B12318EB6}"/>
                  </a:ext>
                </a:extLst>
              </p:cNvPr>
              <p:cNvSpPr/>
              <p:nvPr/>
            </p:nvSpPr>
            <p:spPr>
              <a:xfrm>
                <a:off x="1800270" y="3536287"/>
                <a:ext cx="162582" cy="10201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22" extrusionOk="0">
                    <a:moveTo>
                      <a:pt x="155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55" y="322"/>
                    </a:cubicBezTo>
                    <a:lnTo>
                      <a:pt x="4965" y="322"/>
                    </a:lnTo>
                    <a:cubicBezTo>
                      <a:pt x="5060" y="322"/>
                      <a:pt x="5132" y="250"/>
                      <a:pt x="5132" y="155"/>
                    </a:cubicBezTo>
                    <a:cubicBezTo>
                      <a:pt x="5132" y="72"/>
                      <a:pt x="5060" y="0"/>
                      <a:pt x="4965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41" name="Google Shape;2351;p36">
                <a:extLst>
                  <a:ext uri="{FF2B5EF4-FFF2-40B4-BE49-F238E27FC236}">
                    <a16:creationId xmlns:a16="http://schemas.microsoft.com/office/drawing/2014/main" xmlns="" id="{EE804BB7-40AB-4F21-AD8C-2C419BB0F661}"/>
                  </a:ext>
                </a:extLst>
              </p:cNvPr>
              <p:cNvSpPr/>
              <p:nvPr/>
            </p:nvSpPr>
            <p:spPr>
              <a:xfrm>
                <a:off x="1800270" y="3558146"/>
                <a:ext cx="162582" cy="10613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35" extrusionOk="0">
                    <a:moveTo>
                      <a:pt x="155" y="1"/>
                    </a:moveTo>
                    <a:cubicBezTo>
                      <a:pt x="72" y="1"/>
                      <a:pt x="0" y="84"/>
                      <a:pt x="0" y="168"/>
                    </a:cubicBezTo>
                    <a:cubicBezTo>
                      <a:pt x="0" y="263"/>
                      <a:pt x="72" y="334"/>
                      <a:pt x="155" y="334"/>
                    </a:cubicBezTo>
                    <a:lnTo>
                      <a:pt x="4965" y="334"/>
                    </a:lnTo>
                    <a:cubicBezTo>
                      <a:pt x="5060" y="334"/>
                      <a:pt x="5132" y="263"/>
                      <a:pt x="5132" y="168"/>
                    </a:cubicBezTo>
                    <a:cubicBezTo>
                      <a:pt x="5132" y="84"/>
                      <a:pt x="5060" y="1"/>
                      <a:pt x="4965" y="1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42" name="Google Shape;2352;p36">
                <a:extLst>
                  <a:ext uri="{FF2B5EF4-FFF2-40B4-BE49-F238E27FC236}">
                    <a16:creationId xmlns:a16="http://schemas.microsoft.com/office/drawing/2014/main" xmlns="" id="{621ABC50-0082-4B4F-A457-91D700580727}"/>
                  </a:ext>
                </a:extLst>
              </p:cNvPr>
              <p:cNvSpPr/>
              <p:nvPr/>
            </p:nvSpPr>
            <p:spPr>
              <a:xfrm>
                <a:off x="1800270" y="3580798"/>
                <a:ext cx="162582" cy="10581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34" extrusionOk="0">
                    <a:moveTo>
                      <a:pt x="155" y="0"/>
                    </a:moveTo>
                    <a:cubicBezTo>
                      <a:pt x="72" y="0"/>
                      <a:pt x="0" y="84"/>
                      <a:pt x="0" y="167"/>
                    </a:cubicBezTo>
                    <a:cubicBezTo>
                      <a:pt x="0" y="262"/>
                      <a:pt x="72" y="334"/>
                      <a:pt x="155" y="334"/>
                    </a:cubicBezTo>
                    <a:lnTo>
                      <a:pt x="4965" y="334"/>
                    </a:lnTo>
                    <a:cubicBezTo>
                      <a:pt x="5060" y="334"/>
                      <a:pt x="5132" y="262"/>
                      <a:pt x="5132" y="167"/>
                    </a:cubicBezTo>
                    <a:cubicBezTo>
                      <a:pt x="5132" y="84"/>
                      <a:pt x="5060" y="0"/>
                      <a:pt x="4965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904CA99-3993-49BD-876C-D16718D88F1F}"/>
                </a:ext>
              </a:extLst>
            </p:cNvPr>
            <p:cNvSpPr txBox="1"/>
            <p:nvPr/>
          </p:nvSpPr>
          <p:spPr>
            <a:xfrm>
              <a:off x="6514506" y="1480145"/>
              <a:ext cx="355505" cy="2987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099A85"/>
                  </a:solidFill>
                  <a:ea typeface="Open Sans Medium" pitchFamily="2" charset="0"/>
                  <a:cs typeface="Open Sans Medium" pitchFamily="2" charset="0"/>
                </a:rPr>
                <a:t>%</a:t>
              </a:r>
            </a:p>
          </p:txBody>
        </p:sp>
      </p:grpSp>
      <p:grpSp>
        <p:nvGrpSpPr>
          <p:cNvPr id="143" name="Google Shape;950;p33">
            <a:extLst>
              <a:ext uri="{FF2B5EF4-FFF2-40B4-BE49-F238E27FC236}">
                <a16:creationId xmlns:a16="http://schemas.microsoft.com/office/drawing/2014/main" xmlns="" id="{74599426-823C-42EA-AD87-087BCFD9ADAD}"/>
              </a:ext>
            </a:extLst>
          </p:cNvPr>
          <p:cNvGrpSpPr/>
          <p:nvPr/>
        </p:nvGrpSpPr>
        <p:grpSpPr>
          <a:xfrm>
            <a:off x="10130453" y="1598488"/>
            <a:ext cx="553806" cy="515155"/>
            <a:chOff x="1421638" y="4125629"/>
            <a:chExt cx="374709" cy="374010"/>
          </a:xfrm>
          <a:solidFill>
            <a:srgbClr val="099A85"/>
          </a:solidFill>
        </p:grpSpPr>
        <p:sp>
          <p:nvSpPr>
            <p:cNvPr id="144" name="Google Shape;951;p33">
              <a:extLst>
                <a:ext uri="{FF2B5EF4-FFF2-40B4-BE49-F238E27FC236}">
                  <a16:creationId xmlns:a16="http://schemas.microsoft.com/office/drawing/2014/main" xmlns="" id="{51A32EDB-0E22-4BEA-9F84-191BC622CC9E}"/>
                </a:ext>
              </a:extLst>
            </p:cNvPr>
            <p:cNvSpPr/>
            <p:nvPr/>
          </p:nvSpPr>
          <p:spPr>
            <a:xfrm>
              <a:off x="1421638" y="4265954"/>
              <a:ext cx="374709" cy="233685"/>
            </a:xfrm>
            <a:custGeom>
              <a:avLst/>
              <a:gdLst/>
              <a:ahLst/>
              <a:cxnLst/>
              <a:rect l="l" t="t" r="r" b="b"/>
              <a:pathLst>
                <a:path w="11800" h="7359" extrusionOk="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  <p:sp>
          <p:nvSpPr>
            <p:cNvPr id="145" name="Google Shape;952;p33">
              <a:extLst>
                <a:ext uri="{FF2B5EF4-FFF2-40B4-BE49-F238E27FC236}">
                  <a16:creationId xmlns:a16="http://schemas.microsoft.com/office/drawing/2014/main" xmlns="" id="{29D9F78B-9EE6-4C26-B518-D95071AAFB36}"/>
                </a:ext>
              </a:extLst>
            </p:cNvPr>
            <p:cNvSpPr/>
            <p:nvPr/>
          </p:nvSpPr>
          <p:spPr>
            <a:xfrm>
              <a:off x="1428052" y="4125629"/>
              <a:ext cx="356958" cy="215585"/>
            </a:xfrm>
            <a:custGeom>
              <a:avLst/>
              <a:gdLst/>
              <a:ahLst/>
              <a:cxnLst/>
              <a:rect l="l" t="t" r="r" b="b"/>
              <a:pathLst>
                <a:path w="11241" h="6789" extrusionOk="0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</p:grpSp>
      <p:grpSp>
        <p:nvGrpSpPr>
          <p:cNvPr id="146" name="Google Shape;1947;p35">
            <a:extLst>
              <a:ext uri="{FF2B5EF4-FFF2-40B4-BE49-F238E27FC236}">
                <a16:creationId xmlns:a16="http://schemas.microsoft.com/office/drawing/2014/main" xmlns="" id="{E1FB4C3D-9023-4752-9192-20CFE9BE4D63}"/>
              </a:ext>
            </a:extLst>
          </p:cNvPr>
          <p:cNvGrpSpPr/>
          <p:nvPr/>
        </p:nvGrpSpPr>
        <p:grpSpPr>
          <a:xfrm>
            <a:off x="8048483" y="1586347"/>
            <a:ext cx="597410" cy="539437"/>
            <a:chOff x="3988156" y="3380210"/>
            <a:chExt cx="353954" cy="318880"/>
          </a:xfrm>
          <a:solidFill>
            <a:srgbClr val="099A85"/>
          </a:solidFill>
        </p:grpSpPr>
        <p:sp>
          <p:nvSpPr>
            <p:cNvPr id="147" name="Google Shape;1949;p35">
              <a:extLst>
                <a:ext uri="{FF2B5EF4-FFF2-40B4-BE49-F238E27FC236}">
                  <a16:creationId xmlns:a16="http://schemas.microsoft.com/office/drawing/2014/main" xmlns="" id="{D9E01537-D664-4FDF-8E5F-EBB28B71CE9F}"/>
                </a:ext>
              </a:extLst>
            </p:cNvPr>
            <p:cNvSpPr/>
            <p:nvPr/>
          </p:nvSpPr>
          <p:spPr>
            <a:xfrm>
              <a:off x="4188988" y="3398001"/>
              <a:ext cx="81510" cy="81510"/>
            </a:xfrm>
            <a:custGeom>
              <a:avLst/>
              <a:gdLst/>
              <a:ahLst/>
              <a:cxnLst/>
              <a:rect l="l" t="t" r="r" b="b"/>
              <a:pathLst>
                <a:path w="2561" h="2561" extrusionOk="0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  <p:sp>
          <p:nvSpPr>
            <p:cNvPr id="148" name="Google Shape;1950;p35">
              <a:extLst>
                <a:ext uri="{FF2B5EF4-FFF2-40B4-BE49-F238E27FC236}">
                  <a16:creationId xmlns:a16="http://schemas.microsoft.com/office/drawing/2014/main" xmlns="" id="{F54E0D69-0273-4B50-9E4D-078F0501D7C9}"/>
                </a:ext>
              </a:extLst>
            </p:cNvPr>
            <p:cNvSpPr/>
            <p:nvPr/>
          </p:nvSpPr>
          <p:spPr>
            <a:xfrm>
              <a:off x="4090863" y="3380210"/>
              <a:ext cx="195930" cy="146311"/>
            </a:xfrm>
            <a:custGeom>
              <a:avLst/>
              <a:gdLst/>
              <a:ahLst/>
              <a:cxnLst/>
              <a:rect l="l" t="t" r="r" b="b"/>
              <a:pathLst>
                <a:path w="6156" h="4597" extrusionOk="0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  <p:sp>
          <p:nvSpPr>
            <p:cNvPr id="149" name="Google Shape;1952;p35">
              <a:extLst>
                <a:ext uri="{FF2B5EF4-FFF2-40B4-BE49-F238E27FC236}">
                  <a16:creationId xmlns:a16="http://schemas.microsoft.com/office/drawing/2014/main" xmlns="" id="{A2618BC9-CD63-462F-A456-D609727A7611}"/>
                </a:ext>
              </a:extLst>
            </p:cNvPr>
            <p:cNvSpPr/>
            <p:nvPr/>
          </p:nvSpPr>
          <p:spPr>
            <a:xfrm>
              <a:off x="3988156" y="3495935"/>
              <a:ext cx="353954" cy="203155"/>
            </a:xfrm>
            <a:custGeom>
              <a:avLst/>
              <a:gdLst/>
              <a:ahLst/>
              <a:cxnLst/>
              <a:rect l="l" t="t" r="r" b="b"/>
              <a:pathLst>
                <a:path w="11121" h="6383" extrusionOk="0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</p:grpSp>
      <p:sp>
        <p:nvSpPr>
          <p:cNvPr id="185" name="Заголовок 1">
            <a:extLst>
              <a:ext uri="{FF2B5EF4-FFF2-40B4-BE49-F238E27FC236}">
                <a16:creationId xmlns:a16="http://schemas.microsoft.com/office/drawing/2014/main" xmlns="" id="{C17384FE-0A6E-465E-A42A-AA61B5D49EA2}"/>
              </a:ext>
            </a:extLst>
          </p:cNvPr>
          <p:cNvSpPr txBox="1">
            <a:spLocks/>
          </p:cNvSpPr>
          <p:nvPr/>
        </p:nvSpPr>
        <p:spPr bwMode="auto">
          <a:xfrm>
            <a:off x="1602347" y="2149971"/>
            <a:ext cx="2767930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Взносы участника,</a:t>
            </a:r>
          </a:p>
          <a:p>
            <a:pPr algn="ctr">
              <a:lnSpc>
                <a:spcPts val="1500"/>
              </a:lnSpc>
              <a:defRPr/>
            </a:pPr>
            <a:r>
              <a:rPr lang="ru-RU" sz="1400" kern="0" dirty="0">
                <a:solidFill>
                  <a:srgbClr val="251A30"/>
                </a:solidFill>
                <a:latin typeface="+mn-lt"/>
                <a:ea typeface="Open Sans Medium" pitchFamily="2" charset="0"/>
                <a:cs typeface="Open Sans Medium" pitchFamily="2" charset="0"/>
              </a:rPr>
              <a:t>руб./год</a:t>
            </a:r>
          </a:p>
          <a:p>
            <a:pPr algn="ctr">
              <a:lnSpc>
                <a:spcPts val="1500"/>
              </a:lnSpc>
              <a:defRPr/>
            </a:pP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249" name="Freeform 16">
            <a:extLst>
              <a:ext uri="{FF2B5EF4-FFF2-40B4-BE49-F238E27FC236}">
                <a16:creationId xmlns:a16="http://schemas.microsoft.com/office/drawing/2014/main" xmlns="" id="{62F29CB5-BA64-4AF9-8C54-ECF7C3217A22}"/>
              </a:ext>
            </a:extLst>
          </p:cNvPr>
          <p:cNvSpPr>
            <a:spLocks noEditPoints="1"/>
          </p:cNvSpPr>
          <p:nvPr/>
        </p:nvSpPr>
        <p:spPr bwMode="auto">
          <a:xfrm>
            <a:off x="2641579" y="1619000"/>
            <a:ext cx="603746" cy="474131"/>
          </a:xfrm>
          <a:custGeom>
            <a:avLst/>
            <a:gdLst>
              <a:gd name="T0" fmla="*/ 160 w 160"/>
              <a:gd name="T1" fmla="*/ 19 h 139"/>
              <a:gd name="T2" fmla="*/ 88 w 160"/>
              <a:gd name="T3" fmla="*/ 19 h 139"/>
              <a:gd name="T4" fmla="*/ 124 w 160"/>
              <a:gd name="T5" fmla="*/ 8 h 139"/>
              <a:gd name="T6" fmla="*/ 124 w 160"/>
              <a:gd name="T7" fmla="*/ 29 h 139"/>
              <a:gd name="T8" fmla="*/ 124 w 160"/>
              <a:gd name="T9" fmla="*/ 8 h 139"/>
              <a:gd name="T10" fmla="*/ 146 w 160"/>
              <a:gd name="T11" fmla="*/ 54 h 139"/>
              <a:gd name="T12" fmla="*/ 89 w 160"/>
              <a:gd name="T13" fmla="*/ 44 h 139"/>
              <a:gd name="T14" fmla="*/ 96 w 160"/>
              <a:gd name="T15" fmla="*/ 40 h 139"/>
              <a:gd name="T16" fmla="*/ 152 w 160"/>
              <a:gd name="T17" fmla="*/ 40 h 139"/>
              <a:gd name="T18" fmla="*/ 159 w 160"/>
              <a:gd name="T19" fmla="*/ 43 h 139"/>
              <a:gd name="T20" fmla="*/ 146 w 160"/>
              <a:gd name="T21" fmla="*/ 74 h 139"/>
              <a:gd name="T22" fmla="*/ 89 w 160"/>
              <a:gd name="T23" fmla="*/ 64 h 139"/>
              <a:gd name="T24" fmla="*/ 96 w 160"/>
              <a:gd name="T25" fmla="*/ 61 h 139"/>
              <a:gd name="T26" fmla="*/ 152 w 160"/>
              <a:gd name="T27" fmla="*/ 60 h 139"/>
              <a:gd name="T28" fmla="*/ 159 w 160"/>
              <a:gd name="T29" fmla="*/ 63 h 139"/>
              <a:gd name="T30" fmla="*/ 146 w 160"/>
              <a:gd name="T31" fmla="*/ 95 h 139"/>
              <a:gd name="T32" fmla="*/ 89 w 160"/>
              <a:gd name="T33" fmla="*/ 84 h 139"/>
              <a:gd name="T34" fmla="*/ 96 w 160"/>
              <a:gd name="T35" fmla="*/ 81 h 139"/>
              <a:gd name="T36" fmla="*/ 152 w 160"/>
              <a:gd name="T37" fmla="*/ 81 h 139"/>
              <a:gd name="T38" fmla="*/ 159 w 160"/>
              <a:gd name="T39" fmla="*/ 83 h 139"/>
              <a:gd name="T40" fmla="*/ 146 w 160"/>
              <a:gd name="T41" fmla="*/ 115 h 139"/>
              <a:gd name="T42" fmla="*/ 89 w 160"/>
              <a:gd name="T43" fmla="*/ 105 h 139"/>
              <a:gd name="T44" fmla="*/ 96 w 160"/>
              <a:gd name="T45" fmla="*/ 101 h 139"/>
              <a:gd name="T46" fmla="*/ 152 w 160"/>
              <a:gd name="T47" fmla="*/ 101 h 139"/>
              <a:gd name="T48" fmla="*/ 159 w 160"/>
              <a:gd name="T49" fmla="*/ 104 h 139"/>
              <a:gd name="T50" fmla="*/ 146 w 160"/>
              <a:gd name="T51" fmla="*/ 135 h 139"/>
              <a:gd name="T52" fmla="*/ 89 w 160"/>
              <a:gd name="T53" fmla="*/ 125 h 139"/>
              <a:gd name="T54" fmla="*/ 96 w 160"/>
              <a:gd name="T55" fmla="*/ 122 h 139"/>
              <a:gd name="T56" fmla="*/ 152 w 160"/>
              <a:gd name="T57" fmla="*/ 121 h 139"/>
              <a:gd name="T58" fmla="*/ 159 w 160"/>
              <a:gd name="T59" fmla="*/ 124 h 139"/>
              <a:gd name="T60" fmla="*/ 59 w 160"/>
              <a:gd name="T61" fmla="*/ 95 h 139"/>
              <a:gd name="T62" fmla="*/ 1 w 160"/>
              <a:gd name="T63" fmla="*/ 84 h 139"/>
              <a:gd name="T64" fmla="*/ 8 w 160"/>
              <a:gd name="T65" fmla="*/ 81 h 139"/>
              <a:gd name="T66" fmla="*/ 64 w 160"/>
              <a:gd name="T67" fmla="*/ 81 h 139"/>
              <a:gd name="T68" fmla="*/ 72 w 160"/>
              <a:gd name="T69" fmla="*/ 83 h 139"/>
              <a:gd name="T70" fmla="*/ 59 w 160"/>
              <a:gd name="T71" fmla="*/ 115 h 139"/>
              <a:gd name="T72" fmla="*/ 1 w 160"/>
              <a:gd name="T73" fmla="*/ 105 h 139"/>
              <a:gd name="T74" fmla="*/ 8 w 160"/>
              <a:gd name="T75" fmla="*/ 101 h 139"/>
              <a:gd name="T76" fmla="*/ 64 w 160"/>
              <a:gd name="T77" fmla="*/ 101 h 139"/>
              <a:gd name="T78" fmla="*/ 72 w 160"/>
              <a:gd name="T79" fmla="*/ 104 h 139"/>
              <a:gd name="T80" fmla="*/ 59 w 160"/>
              <a:gd name="T81" fmla="*/ 135 h 139"/>
              <a:gd name="T82" fmla="*/ 1 w 160"/>
              <a:gd name="T83" fmla="*/ 125 h 139"/>
              <a:gd name="T84" fmla="*/ 8 w 160"/>
              <a:gd name="T85" fmla="*/ 122 h 139"/>
              <a:gd name="T86" fmla="*/ 64 w 160"/>
              <a:gd name="T87" fmla="*/ 121 h 139"/>
              <a:gd name="T88" fmla="*/ 72 w 160"/>
              <a:gd name="T89" fmla="*/ 124 h 139"/>
              <a:gd name="T90" fmla="*/ 0 w 160"/>
              <a:gd name="T91" fmla="*/ 59 h 139"/>
              <a:gd name="T92" fmla="*/ 72 w 160"/>
              <a:gd name="T93" fmla="*/ 59 h 139"/>
              <a:gd name="T94" fmla="*/ 36 w 160"/>
              <a:gd name="T95" fmla="*/ 70 h 139"/>
              <a:gd name="T96" fmla="*/ 36 w 160"/>
              <a:gd name="T97" fmla="*/ 49 h 139"/>
              <a:gd name="T98" fmla="*/ 36 w 160"/>
              <a:gd name="T99" fmla="*/ 7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" h="139">
                <a:moveTo>
                  <a:pt x="124" y="37"/>
                </a:moveTo>
                <a:cubicBezTo>
                  <a:pt x="144" y="37"/>
                  <a:pt x="160" y="29"/>
                  <a:pt x="160" y="19"/>
                </a:cubicBezTo>
                <a:cubicBezTo>
                  <a:pt x="160" y="8"/>
                  <a:pt x="144" y="0"/>
                  <a:pt x="124" y="0"/>
                </a:cubicBezTo>
                <a:cubicBezTo>
                  <a:pt x="103" y="0"/>
                  <a:pt x="88" y="8"/>
                  <a:pt x="88" y="19"/>
                </a:cubicBezTo>
                <a:cubicBezTo>
                  <a:pt x="88" y="29"/>
                  <a:pt x="103" y="37"/>
                  <a:pt x="124" y="37"/>
                </a:cubicBezTo>
                <a:close/>
                <a:moveTo>
                  <a:pt x="124" y="8"/>
                </a:moveTo>
                <a:cubicBezTo>
                  <a:pt x="141" y="8"/>
                  <a:pt x="152" y="14"/>
                  <a:pt x="152" y="19"/>
                </a:cubicBezTo>
                <a:cubicBezTo>
                  <a:pt x="152" y="23"/>
                  <a:pt x="141" y="29"/>
                  <a:pt x="124" y="29"/>
                </a:cubicBezTo>
                <a:cubicBezTo>
                  <a:pt x="107" y="29"/>
                  <a:pt x="96" y="23"/>
                  <a:pt x="96" y="19"/>
                </a:cubicBezTo>
                <a:cubicBezTo>
                  <a:pt x="96" y="14"/>
                  <a:pt x="107" y="8"/>
                  <a:pt x="124" y="8"/>
                </a:cubicBezTo>
                <a:close/>
                <a:moveTo>
                  <a:pt x="159" y="43"/>
                </a:moveTo>
                <a:cubicBezTo>
                  <a:pt x="158" y="47"/>
                  <a:pt x="153" y="51"/>
                  <a:pt x="146" y="54"/>
                </a:cubicBezTo>
                <a:cubicBezTo>
                  <a:pt x="140" y="56"/>
                  <a:pt x="132" y="58"/>
                  <a:pt x="124" y="58"/>
                </a:cubicBezTo>
                <a:cubicBezTo>
                  <a:pt x="107" y="58"/>
                  <a:pt x="93" y="52"/>
                  <a:pt x="89" y="44"/>
                </a:cubicBezTo>
                <a:cubicBezTo>
                  <a:pt x="88" y="42"/>
                  <a:pt x="89" y="39"/>
                  <a:pt x="91" y="38"/>
                </a:cubicBezTo>
                <a:cubicBezTo>
                  <a:pt x="93" y="38"/>
                  <a:pt x="95" y="38"/>
                  <a:pt x="96" y="40"/>
                </a:cubicBezTo>
                <a:cubicBezTo>
                  <a:pt x="98" y="45"/>
                  <a:pt x="109" y="50"/>
                  <a:pt x="124" y="50"/>
                </a:cubicBezTo>
                <a:cubicBezTo>
                  <a:pt x="139" y="50"/>
                  <a:pt x="150" y="45"/>
                  <a:pt x="152" y="40"/>
                </a:cubicBezTo>
                <a:cubicBezTo>
                  <a:pt x="153" y="38"/>
                  <a:pt x="155" y="37"/>
                  <a:pt x="157" y="38"/>
                </a:cubicBezTo>
                <a:cubicBezTo>
                  <a:pt x="159" y="38"/>
                  <a:pt x="160" y="41"/>
                  <a:pt x="159" y="43"/>
                </a:cubicBezTo>
                <a:close/>
                <a:moveTo>
                  <a:pt x="159" y="63"/>
                </a:moveTo>
                <a:cubicBezTo>
                  <a:pt x="158" y="68"/>
                  <a:pt x="153" y="72"/>
                  <a:pt x="146" y="74"/>
                </a:cubicBezTo>
                <a:cubicBezTo>
                  <a:pt x="140" y="77"/>
                  <a:pt x="132" y="78"/>
                  <a:pt x="124" y="78"/>
                </a:cubicBezTo>
                <a:cubicBezTo>
                  <a:pt x="107" y="78"/>
                  <a:pt x="93" y="72"/>
                  <a:pt x="89" y="64"/>
                </a:cubicBezTo>
                <a:cubicBezTo>
                  <a:pt x="88" y="62"/>
                  <a:pt x="89" y="60"/>
                  <a:pt x="91" y="59"/>
                </a:cubicBezTo>
                <a:cubicBezTo>
                  <a:pt x="93" y="58"/>
                  <a:pt x="95" y="59"/>
                  <a:pt x="96" y="61"/>
                </a:cubicBezTo>
                <a:cubicBezTo>
                  <a:pt x="98" y="65"/>
                  <a:pt x="109" y="70"/>
                  <a:pt x="124" y="70"/>
                </a:cubicBezTo>
                <a:cubicBezTo>
                  <a:pt x="139" y="70"/>
                  <a:pt x="150" y="65"/>
                  <a:pt x="152" y="60"/>
                </a:cubicBezTo>
                <a:cubicBezTo>
                  <a:pt x="153" y="58"/>
                  <a:pt x="155" y="57"/>
                  <a:pt x="157" y="58"/>
                </a:cubicBezTo>
                <a:cubicBezTo>
                  <a:pt x="159" y="59"/>
                  <a:pt x="160" y="61"/>
                  <a:pt x="159" y="63"/>
                </a:cubicBezTo>
                <a:close/>
                <a:moveTo>
                  <a:pt x="159" y="83"/>
                </a:moveTo>
                <a:cubicBezTo>
                  <a:pt x="158" y="88"/>
                  <a:pt x="153" y="92"/>
                  <a:pt x="146" y="95"/>
                </a:cubicBezTo>
                <a:cubicBezTo>
                  <a:pt x="140" y="97"/>
                  <a:pt x="132" y="98"/>
                  <a:pt x="124" y="98"/>
                </a:cubicBezTo>
                <a:cubicBezTo>
                  <a:pt x="107" y="98"/>
                  <a:pt x="93" y="93"/>
                  <a:pt x="89" y="84"/>
                </a:cubicBezTo>
                <a:cubicBezTo>
                  <a:pt x="88" y="82"/>
                  <a:pt x="89" y="80"/>
                  <a:pt x="91" y="79"/>
                </a:cubicBezTo>
                <a:cubicBezTo>
                  <a:pt x="93" y="78"/>
                  <a:pt x="95" y="79"/>
                  <a:pt x="96" y="81"/>
                </a:cubicBezTo>
                <a:cubicBezTo>
                  <a:pt x="98" y="86"/>
                  <a:pt x="109" y="90"/>
                  <a:pt x="124" y="90"/>
                </a:cubicBezTo>
                <a:cubicBezTo>
                  <a:pt x="139" y="90"/>
                  <a:pt x="150" y="85"/>
                  <a:pt x="152" y="81"/>
                </a:cubicBezTo>
                <a:cubicBezTo>
                  <a:pt x="153" y="79"/>
                  <a:pt x="155" y="78"/>
                  <a:pt x="157" y="78"/>
                </a:cubicBezTo>
                <a:cubicBezTo>
                  <a:pt x="159" y="79"/>
                  <a:pt x="160" y="81"/>
                  <a:pt x="159" y="83"/>
                </a:cubicBezTo>
                <a:close/>
                <a:moveTo>
                  <a:pt x="159" y="104"/>
                </a:moveTo>
                <a:cubicBezTo>
                  <a:pt x="158" y="108"/>
                  <a:pt x="153" y="112"/>
                  <a:pt x="146" y="115"/>
                </a:cubicBezTo>
                <a:cubicBezTo>
                  <a:pt x="140" y="117"/>
                  <a:pt x="132" y="119"/>
                  <a:pt x="124" y="119"/>
                </a:cubicBezTo>
                <a:cubicBezTo>
                  <a:pt x="107" y="119"/>
                  <a:pt x="93" y="113"/>
                  <a:pt x="89" y="105"/>
                </a:cubicBezTo>
                <a:cubicBezTo>
                  <a:pt x="88" y="103"/>
                  <a:pt x="89" y="100"/>
                  <a:pt x="91" y="99"/>
                </a:cubicBezTo>
                <a:cubicBezTo>
                  <a:pt x="93" y="99"/>
                  <a:pt x="95" y="99"/>
                  <a:pt x="96" y="101"/>
                </a:cubicBezTo>
                <a:cubicBezTo>
                  <a:pt x="98" y="106"/>
                  <a:pt x="109" y="111"/>
                  <a:pt x="124" y="111"/>
                </a:cubicBezTo>
                <a:cubicBezTo>
                  <a:pt x="139" y="111"/>
                  <a:pt x="150" y="106"/>
                  <a:pt x="152" y="101"/>
                </a:cubicBezTo>
                <a:cubicBezTo>
                  <a:pt x="153" y="99"/>
                  <a:pt x="155" y="98"/>
                  <a:pt x="157" y="99"/>
                </a:cubicBezTo>
                <a:cubicBezTo>
                  <a:pt x="159" y="99"/>
                  <a:pt x="160" y="102"/>
                  <a:pt x="159" y="104"/>
                </a:cubicBezTo>
                <a:close/>
                <a:moveTo>
                  <a:pt x="159" y="124"/>
                </a:moveTo>
                <a:cubicBezTo>
                  <a:pt x="158" y="129"/>
                  <a:pt x="153" y="133"/>
                  <a:pt x="146" y="135"/>
                </a:cubicBezTo>
                <a:cubicBezTo>
                  <a:pt x="140" y="138"/>
                  <a:pt x="132" y="139"/>
                  <a:pt x="124" y="139"/>
                </a:cubicBezTo>
                <a:cubicBezTo>
                  <a:pt x="107" y="139"/>
                  <a:pt x="93" y="133"/>
                  <a:pt x="89" y="125"/>
                </a:cubicBezTo>
                <a:cubicBezTo>
                  <a:pt x="88" y="123"/>
                  <a:pt x="89" y="121"/>
                  <a:pt x="91" y="120"/>
                </a:cubicBezTo>
                <a:cubicBezTo>
                  <a:pt x="93" y="119"/>
                  <a:pt x="95" y="120"/>
                  <a:pt x="96" y="122"/>
                </a:cubicBezTo>
                <a:cubicBezTo>
                  <a:pt x="98" y="126"/>
                  <a:pt x="109" y="131"/>
                  <a:pt x="124" y="131"/>
                </a:cubicBezTo>
                <a:cubicBezTo>
                  <a:pt x="139" y="131"/>
                  <a:pt x="150" y="126"/>
                  <a:pt x="152" y="121"/>
                </a:cubicBezTo>
                <a:cubicBezTo>
                  <a:pt x="153" y="119"/>
                  <a:pt x="155" y="118"/>
                  <a:pt x="157" y="119"/>
                </a:cubicBezTo>
                <a:cubicBezTo>
                  <a:pt x="159" y="120"/>
                  <a:pt x="160" y="122"/>
                  <a:pt x="159" y="124"/>
                </a:cubicBezTo>
                <a:close/>
                <a:moveTo>
                  <a:pt x="72" y="83"/>
                </a:moveTo>
                <a:cubicBezTo>
                  <a:pt x="70" y="88"/>
                  <a:pt x="65" y="92"/>
                  <a:pt x="59" y="95"/>
                </a:cubicBezTo>
                <a:cubicBezTo>
                  <a:pt x="52" y="97"/>
                  <a:pt x="44" y="98"/>
                  <a:pt x="36" y="98"/>
                </a:cubicBezTo>
                <a:cubicBezTo>
                  <a:pt x="19" y="98"/>
                  <a:pt x="5" y="93"/>
                  <a:pt x="1" y="84"/>
                </a:cubicBezTo>
                <a:cubicBezTo>
                  <a:pt x="0" y="82"/>
                  <a:pt x="1" y="80"/>
                  <a:pt x="3" y="79"/>
                </a:cubicBezTo>
                <a:cubicBezTo>
                  <a:pt x="5" y="78"/>
                  <a:pt x="7" y="79"/>
                  <a:pt x="8" y="81"/>
                </a:cubicBezTo>
                <a:cubicBezTo>
                  <a:pt x="10" y="86"/>
                  <a:pt x="21" y="90"/>
                  <a:pt x="36" y="90"/>
                </a:cubicBezTo>
                <a:cubicBezTo>
                  <a:pt x="51" y="90"/>
                  <a:pt x="62" y="85"/>
                  <a:pt x="64" y="81"/>
                </a:cubicBezTo>
                <a:cubicBezTo>
                  <a:pt x="65" y="79"/>
                  <a:pt x="67" y="78"/>
                  <a:pt x="69" y="78"/>
                </a:cubicBezTo>
                <a:cubicBezTo>
                  <a:pt x="71" y="79"/>
                  <a:pt x="72" y="81"/>
                  <a:pt x="72" y="83"/>
                </a:cubicBezTo>
                <a:close/>
                <a:moveTo>
                  <a:pt x="72" y="104"/>
                </a:moveTo>
                <a:cubicBezTo>
                  <a:pt x="70" y="108"/>
                  <a:pt x="65" y="112"/>
                  <a:pt x="59" y="115"/>
                </a:cubicBezTo>
                <a:cubicBezTo>
                  <a:pt x="52" y="117"/>
                  <a:pt x="44" y="119"/>
                  <a:pt x="36" y="119"/>
                </a:cubicBezTo>
                <a:cubicBezTo>
                  <a:pt x="19" y="119"/>
                  <a:pt x="5" y="113"/>
                  <a:pt x="1" y="105"/>
                </a:cubicBezTo>
                <a:cubicBezTo>
                  <a:pt x="0" y="103"/>
                  <a:pt x="1" y="100"/>
                  <a:pt x="3" y="99"/>
                </a:cubicBezTo>
                <a:cubicBezTo>
                  <a:pt x="5" y="99"/>
                  <a:pt x="7" y="99"/>
                  <a:pt x="8" y="101"/>
                </a:cubicBezTo>
                <a:cubicBezTo>
                  <a:pt x="10" y="106"/>
                  <a:pt x="21" y="111"/>
                  <a:pt x="36" y="111"/>
                </a:cubicBezTo>
                <a:cubicBezTo>
                  <a:pt x="51" y="111"/>
                  <a:pt x="62" y="106"/>
                  <a:pt x="64" y="101"/>
                </a:cubicBezTo>
                <a:cubicBezTo>
                  <a:pt x="65" y="99"/>
                  <a:pt x="67" y="98"/>
                  <a:pt x="69" y="99"/>
                </a:cubicBezTo>
                <a:cubicBezTo>
                  <a:pt x="71" y="99"/>
                  <a:pt x="72" y="102"/>
                  <a:pt x="72" y="104"/>
                </a:cubicBezTo>
                <a:close/>
                <a:moveTo>
                  <a:pt x="72" y="124"/>
                </a:moveTo>
                <a:cubicBezTo>
                  <a:pt x="70" y="129"/>
                  <a:pt x="65" y="133"/>
                  <a:pt x="59" y="135"/>
                </a:cubicBezTo>
                <a:cubicBezTo>
                  <a:pt x="52" y="138"/>
                  <a:pt x="44" y="139"/>
                  <a:pt x="36" y="139"/>
                </a:cubicBezTo>
                <a:cubicBezTo>
                  <a:pt x="19" y="139"/>
                  <a:pt x="5" y="133"/>
                  <a:pt x="1" y="125"/>
                </a:cubicBezTo>
                <a:cubicBezTo>
                  <a:pt x="0" y="123"/>
                  <a:pt x="1" y="121"/>
                  <a:pt x="3" y="120"/>
                </a:cubicBezTo>
                <a:cubicBezTo>
                  <a:pt x="5" y="119"/>
                  <a:pt x="7" y="120"/>
                  <a:pt x="8" y="122"/>
                </a:cubicBezTo>
                <a:cubicBezTo>
                  <a:pt x="10" y="126"/>
                  <a:pt x="21" y="131"/>
                  <a:pt x="36" y="131"/>
                </a:cubicBezTo>
                <a:cubicBezTo>
                  <a:pt x="51" y="131"/>
                  <a:pt x="62" y="126"/>
                  <a:pt x="64" y="121"/>
                </a:cubicBezTo>
                <a:cubicBezTo>
                  <a:pt x="65" y="119"/>
                  <a:pt x="67" y="118"/>
                  <a:pt x="69" y="119"/>
                </a:cubicBezTo>
                <a:cubicBezTo>
                  <a:pt x="71" y="120"/>
                  <a:pt x="72" y="122"/>
                  <a:pt x="72" y="124"/>
                </a:cubicBezTo>
                <a:close/>
                <a:moveTo>
                  <a:pt x="36" y="41"/>
                </a:moveTo>
                <a:cubicBezTo>
                  <a:pt x="16" y="41"/>
                  <a:pt x="0" y="49"/>
                  <a:pt x="0" y="59"/>
                </a:cubicBezTo>
                <a:cubicBezTo>
                  <a:pt x="0" y="70"/>
                  <a:pt x="16" y="78"/>
                  <a:pt x="36" y="78"/>
                </a:cubicBezTo>
                <a:cubicBezTo>
                  <a:pt x="57" y="78"/>
                  <a:pt x="72" y="70"/>
                  <a:pt x="72" y="59"/>
                </a:cubicBezTo>
                <a:cubicBezTo>
                  <a:pt x="72" y="49"/>
                  <a:pt x="57" y="41"/>
                  <a:pt x="36" y="41"/>
                </a:cubicBezTo>
                <a:close/>
                <a:moveTo>
                  <a:pt x="36" y="70"/>
                </a:moveTo>
                <a:cubicBezTo>
                  <a:pt x="19" y="70"/>
                  <a:pt x="8" y="64"/>
                  <a:pt x="8" y="59"/>
                </a:cubicBezTo>
                <a:cubicBezTo>
                  <a:pt x="8" y="55"/>
                  <a:pt x="19" y="49"/>
                  <a:pt x="36" y="49"/>
                </a:cubicBezTo>
                <a:cubicBezTo>
                  <a:pt x="53" y="49"/>
                  <a:pt x="64" y="55"/>
                  <a:pt x="64" y="59"/>
                </a:cubicBezTo>
                <a:cubicBezTo>
                  <a:pt x="64" y="64"/>
                  <a:pt x="53" y="70"/>
                  <a:pt x="36" y="70"/>
                </a:cubicBezTo>
                <a:close/>
              </a:path>
            </a:pathLst>
          </a:custGeom>
          <a:solidFill>
            <a:srgbClr val="099A85"/>
          </a:solidFill>
          <a:ln>
            <a:noFill/>
          </a:ln>
        </p:spPr>
        <p:txBody>
          <a:bodyPr vert="horz" wrap="square" lIns="79178" tIns="39589" rIns="79178" bIns="39589" numCol="1" anchor="t" anchorCtr="0" compatLnSpc="1">
            <a:prstTxWarp prst="textNoShape">
              <a:avLst/>
            </a:prstTxWarp>
          </a:bodyPr>
          <a:lstStyle/>
          <a:p>
            <a:pPr defTabSz="791779">
              <a:defRPr/>
            </a:pPr>
            <a:endParaRPr lang="en-US" sz="1559" kern="0">
              <a:solidFill>
                <a:srgbClr val="0EB6B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36209D-E279-4972-8DB7-16EECC67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3E217BFE-0F6A-E3F3-4F3A-EE009A13CEB3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ПРИМЕР ЭФФЕКТИВНОЙ ДОХОДНОСТИ ПО ПДС</a:t>
            </a:r>
          </a:p>
        </p:txBody>
      </p:sp>
      <p:cxnSp>
        <p:nvCxnSpPr>
          <p:cNvPr id="170" name="Straight Connector 347">
            <a:extLst>
              <a:ext uri="{FF2B5EF4-FFF2-40B4-BE49-F238E27FC236}">
                <a16:creationId xmlns:a16="http://schemas.microsoft.com/office/drawing/2014/main" xmlns="" id="{34CF6A7F-5837-DC7A-3743-A6AC4521DF9B}"/>
              </a:ext>
            </a:extLst>
          </p:cNvPr>
          <p:cNvCxnSpPr>
            <a:cxnSpLocks/>
          </p:cNvCxnSpPr>
          <p:nvPr/>
        </p:nvCxnSpPr>
        <p:spPr>
          <a:xfrm>
            <a:off x="-77788" y="3232164"/>
            <a:ext cx="8928857" cy="0"/>
          </a:xfrm>
          <a:prstGeom prst="line">
            <a:avLst/>
          </a:prstGeom>
          <a:noFill/>
          <a:ln w="82550" cap="rnd" cmpd="sng" algn="ctr">
            <a:solidFill>
              <a:srgbClr val="F2673A"/>
            </a:solidFill>
            <a:prstDash val="solid"/>
            <a:miter lim="800000"/>
          </a:ln>
          <a:effectLst>
            <a:outerShdw blurRad="38100" dist="38100" dir="8100000" algn="tr" rotWithShape="0">
              <a:schemeClr val="bg2"/>
            </a:outerShdw>
          </a:effectLst>
        </p:spPr>
      </p:cxnSp>
      <p:cxnSp>
        <p:nvCxnSpPr>
          <p:cNvPr id="171" name="Straight Connector 347">
            <a:extLst>
              <a:ext uri="{FF2B5EF4-FFF2-40B4-BE49-F238E27FC236}">
                <a16:creationId xmlns:a16="http://schemas.microsoft.com/office/drawing/2014/main" xmlns="" id="{3066F975-166E-8796-F424-A55928A5283D}"/>
              </a:ext>
            </a:extLst>
          </p:cNvPr>
          <p:cNvCxnSpPr>
            <a:cxnSpLocks/>
          </p:cNvCxnSpPr>
          <p:nvPr/>
        </p:nvCxnSpPr>
        <p:spPr>
          <a:xfrm>
            <a:off x="-77788" y="4589186"/>
            <a:ext cx="8928857" cy="0"/>
          </a:xfrm>
          <a:prstGeom prst="line">
            <a:avLst/>
          </a:prstGeom>
          <a:noFill/>
          <a:ln w="82550" cap="rnd" cmpd="sng" algn="ctr">
            <a:solidFill>
              <a:srgbClr val="F2673A"/>
            </a:solidFill>
            <a:prstDash val="solid"/>
            <a:miter lim="800000"/>
          </a:ln>
          <a:effectLst>
            <a:outerShdw blurRad="38100" dist="38100" dir="8100000" algn="tr" rotWithShape="0">
              <a:schemeClr val="bg2"/>
            </a:outerShdw>
          </a:effectLst>
        </p:spPr>
      </p:cxnSp>
      <p:cxnSp>
        <p:nvCxnSpPr>
          <p:cNvPr id="172" name="Straight Connector 347">
            <a:extLst>
              <a:ext uri="{FF2B5EF4-FFF2-40B4-BE49-F238E27FC236}">
                <a16:creationId xmlns:a16="http://schemas.microsoft.com/office/drawing/2014/main" xmlns="" id="{A1CBF2C8-634A-5F70-0A2A-F6D0DF2960F8}"/>
              </a:ext>
            </a:extLst>
          </p:cNvPr>
          <p:cNvCxnSpPr>
            <a:cxnSpLocks/>
          </p:cNvCxnSpPr>
          <p:nvPr/>
        </p:nvCxnSpPr>
        <p:spPr>
          <a:xfrm>
            <a:off x="-77788" y="5946209"/>
            <a:ext cx="8928857" cy="0"/>
          </a:xfrm>
          <a:prstGeom prst="line">
            <a:avLst/>
          </a:prstGeom>
          <a:noFill/>
          <a:ln w="82550" cap="rnd" cmpd="sng" algn="ctr">
            <a:solidFill>
              <a:srgbClr val="F2673A"/>
            </a:solidFill>
            <a:prstDash val="solid"/>
            <a:miter lim="800000"/>
          </a:ln>
          <a:effectLst>
            <a:outerShdw blurRad="38100" dist="38100" dir="8100000" algn="tr" rotWithShape="0">
              <a:schemeClr val="bg2"/>
            </a:outerShdw>
          </a:effectLst>
        </p:spPr>
      </p:cxnSp>
      <p:sp>
        <p:nvSpPr>
          <p:cNvPr id="173" name="Rectangle 32">
            <a:extLst>
              <a:ext uri="{FF2B5EF4-FFF2-40B4-BE49-F238E27FC236}">
                <a16:creationId xmlns:a16="http://schemas.microsoft.com/office/drawing/2014/main" xmlns="" id="{AA0B69E4-EFA6-1A4E-87EE-ED2B610F91B0}"/>
              </a:ext>
            </a:extLst>
          </p:cNvPr>
          <p:cNvSpPr/>
          <p:nvPr/>
        </p:nvSpPr>
        <p:spPr bwMode="auto">
          <a:xfrm>
            <a:off x="8851069" y="2773044"/>
            <a:ext cx="7334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93834">
              <a:defRPr/>
            </a:pPr>
            <a:endParaRPr lang="en-US" sz="1200" dirty="0">
              <a:solidFill>
                <a:srgbClr val="3981C4"/>
              </a:solidFill>
              <a:latin typeface="+mn-lt"/>
              <a:ea typeface="Jost" pitchFamily="2" charset="-52"/>
              <a:cs typeface="Arial" panose="020B0604020202020204" pitchFamily="34" charset="0"/>
            </a:endParaRPr>
          </a:p>
        </p:txBody>
      </p:sp>
      <p:sp>
        <p:nvSpPr>
          <p:cNvPr id="174" name="Rectangle 32">
            <a:extLst>
              <a:ext uri="{FF2B5EF4-FFF2-40B4-BE49-F238E27FC236}">
                <a16:creationId xmlns:a16="http://schemas.microsoft.com/office/drawing/2014/main" xmlns="" id="{D3E4B768-7E72-FBC8-F6AB-32E289B4B552}"/>
              </a:ext>
            </a:extLst>
          </p:cNvPr>
          <p:cNvSpPr/>
          <p:nvPr/>
        </p:nvSpPr>
        <p:spPr bwMode="auto">
          <a:xfrm>
            <a:off x="5039576" y="2783499"/>
            <a:ext cx="733482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593834">
              <a:defRPr/>
            </a:pPr>
            <a:endParaRPr lang="en-US" sz="1200" dirty="0">
              <a:solidFill>
                <a:srgbClr val="3981C4"/>
              </a:solidFill>
              <a:latin typeface="+mn-lt"/>
              <a:ea typeface="Jost" pitchFamily="2" charset="-52"/>
              <a:cs typeface="Arial" panose="020B0604020202020204" pitchFamily="34" charset="0"/>
            </a:endParaRPr>
          </a:p>
        </p:txBody>
      </p:sp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xmlns="" id="{3B816349-2E6A-58D8-C3CF-0C640B6C5ABD}"/>
              </a:ext>
            </a:extLst>
          </p:cNvPr>
          <p:cNvSpPr/>
          <p:nvPr/>
        </p:nvSpPr>
        <p:spPr bwMode="auto">
          <a:xfrm>
            <a:off x="9293326" y="2899498"/>
            <a:ext cx="1417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36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123</a:t>
            </a:r>
            <a:r>
              <a:rPr lang="ru-RU" sz="20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176" name="Group 63">
            <a:extLst>
              <a:ext uri="{FF2B5EF4-FFF2-40B4-BE49-F238E27FC236}">
                <a16:creationId xmlns:a16="http://schemas.microsoft.com/office/drawing/2014/main" xmlns="" id="{BF778882-4F44-962F-759B-895DCBD6367D}"/>
              </a:ext>
            </a:extLst>
          </p:cNvPr>
          <p:cNvGrpSpPr/>
          <p:nvPr/>
        </p:nvGrpSpPr>
        <p:grpSpPr>
          <a:xfrm>
            <a:off x="994200" y="3132778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182" name="Oval 61">
              <a:extLst>
                <a:ext uri="{FF2B5EF4-FFF2-40B4-BE49-F238E27FC236}">
                  <a16:creationId xmlns:a16="http://schemas.microsoft.com/office/drawing/2014/main" xmlns="" id="{1ECBA2B1-6B49-B629-506D-67C99996ACE5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83" name="Oval 62">
              <a:extLst>
                <a:ext uri="{FF2B5EF4-FFF2-40B4-BE49-F238E27FC236}">
                  <a16:creationId xmlns:a16="http://schemas.microsoft.com/office/drawing/2014/main" xmlns="" id="{66E45EF7-F89A-FF90-1244-C08832ADDEBA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184" name="Group 63">
            <a:extLst>
              <a:ext uri="{FF2B5EF4-FFF2-40B4-BE49-F238E27FC236}">
                <a16:creationId xmlns:a16="http://schemas.microsoft.com/office/drawing/2014/main" xmlns="" id="{F6444925-7826-2C6F-55A6-534BC3B8D5A2}"/>
              </a:ext>
            </a:extLst>
          </p:cNvPr>
          <p:cNvGrpSpPr/>
          <p:nvPr/>
        </p:nvGrpSpPr>
        <p:grpSpPr>
          <a:xfrm>
            <a:off x="4573212" y="3145857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16" name="Oval 61">
              <a:extLst>
                <a:ext uri="{FF2B5EF4-FFF2-40B4-BE49-F238E27FC236}">
                  <a16:creationId xmlns:a16="http://schemas.microsoft.com/office/drawing/2014/main" xmlns="" id="{0A8822CA-2CB3-CBC9-022D-1C8A246972EC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17" name="Oval 62">
              <a:extLst>
                <a:ext uri="{FF2B5EF4-FFF2-40B4-BE49-F238E27FC236}">
                  <a16:creationId xmlns:a16="http://schemas.microsoft.com/office/drawing/2014/main" xmlns="" id="{6C1C858C-81D8-C9EC-8F9A-28F88C6A441D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28" name="Group 63">
            <a:extLst>
              <a:ext uri="{FF2B5EF4-FFF2-40B4-BE49-F238E27FC236}">
                <a16:creationId xmlns:a16="http://schemas.microsoft.com/office/drawing/2014/main" xmlns="" id="{FEA4AAEF-6EB6-45F1-C8A9-5192E2ED08B1}"/>
              </a:ext>
            </a:extLst>
          </p:cNvPr>
          <p:cNvGrpSpPr/>
          <p:nvPr/>
        </p:nvGrpSpPr>
        <p:grpSpPr>
          <a:xfrm>
            <a:off x="6418797" y="3150949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31" name="Oval 61">
              <a:extLst>
                <a:ext uri="{FF2B5EF4-FFF2-40B4-BE49-F238E27FC236}">
                  <a16:creationId xmlns:a16="http://schemas.microsoft.com/office/drawing/2014/main" xmlns="" id="{27D531F9-EB72-CBD9-DD5A-F74C3D6EBDB8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32" name="Oval 62">
              <a:extLst>
                <a:ext uri="{FF2B5EF4-FFF2-40B4-BE49-F238E27FC236}">
                  <a16:creationId xmlns:a16="http://schemas.microsoft.com/office/drawing/2014/main" xmlns="" id="{6BB48752-3678-43B0-77B7-6ABA56C7D84A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33" name="Group 63">
            <a:extLst>
              <a:ext uri="{FF2B5EF4-FFF2-40B4-BE49-F238E27FC236}">
                <a16:creationId xmlns:a16="http://schemas.microsoft.com/office/drawing/2014/main" xmlns="" id="{0E2F1CD9-2791-867D-C9A0-D18130E0C5E2}"/>
              </a:ext>
            </a:extLst>
          </p:cNvPr>
          <p:cNvGrpSpPr/>
          <p:nvPr/>
        </p:nvGrpSpPr>
        <p:grpSpPr>
          <a:xfrm>
            <a:off x="8181074" y="3142212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34" name="Oval 61">
              <a:extLst>
                <a:ext uri="{FF2B5EF4-FFF2-40B4-BE49-F238E27FC236}">
                  <a16:creationId xmlns:a16="http://schemas.microsoft.com/office/drawing/2014/main" xmlns="" id="{1896A90C-6CCF-E7BF-A0F7-71C773A4CC4B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35" name="Oval 62">
              <a:extLst>
                <a:ext uri="{FF2B5EF4-FFF2-40B4-BE49-F238E27FC236}">
                  <a16:creationId xmlns:a16="http://schemas.microsoft.com/office/drawing/2014/main" xmlns="" id="{09281094-45B5-BB49-DFB5-1D9D41575E5B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46" name="Прямоугольник 245">
            <a:extLst>
              <a:ext uri="{FF2B5EF4-FFF2-40B4-BE49-F238E27FC236}">
                <a16:creationId xmlns:a16="http://schemas.microsoft.com/office/drawing/2014/main" xmlns="" id="{43BFA5CF-9255-156A-0D92-4F3921DE8DAD}"/>
              </a:ext>
            </a:extLst>
          </p:cNvPr>
          <p:cNvSpPr/>
          <p:nvPr/>
        </p:nvSpPr>
        <p:spPr bwMode="auto">
          <a:xfrm>
            <a:off x="8949480" y="3190435"/>
            <a:ext cx="939884" cy="29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99"/>
              </a:lnSpc>
              <a:spcAft>
                <a:spcPts val="693"/>
              </a:spcAft>
            </a:pPr>
            <a:r>
              <a:rPr lang="ru-RU" sz="2400" b="1" dirty="0">
                <a:latin typeface="+mn-lt"/>
                <a:ea typeface="Jost" pitchFamily="2" charset="-52"/>
                <a:cs typeface="Golos Text" panose="020B0503020202020204" pitchFamily="34" charset="-52"/>
              </a:rPr>
              <a:t>=</a:t>
            </a:r>
          </a:p>
        </p:txBody>
      </p:sp>
      <p:sp>
        <p:nvSpPr>
          <p:cNvPr id="247" name="Прямоугольник 246">
            <a:extLst>
              <a:ext uri="{FF2B5EF4-FFF2-40B4-BE49-F238E27FC236}">
                <a16:creationId xmlns:a16="http://schemas.microsoft.com/office/drawing/2014/main" xmlns="" id="{0CF6A6EB-1AD1-757F-9CCD-37F0E867075B}"/>
              </a:ext>
            </a:extLst>
          </p:cNvPr>
          <p:cNvSpPr/>
          <p:nvPr/>
        </p:nvSpPr>
        <p:spPr bwMode="auto">
          <a:xfrm>
            <a:off x="254890" y="2619728"/>
            <a:ext cx="1926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12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до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b="1" dirty="0">
                <a:solidFill>
                  <a:srgbClr val="251A30"/>
                </a:solidFill>
                <a:latin typeface="+mj-lt"/>
                <a:ea typeface="Open Sans" pitchFamily="2" charset="0"/>
                <a:cs typeface="Golos Text" panose="020B0503020202020204" pitchFamily="34" charset="-52"/>
              </a:rPr>
              <a:t>₽</a:t>
            </a:r>
            <a:r>
              <a:rPr lang="ru-RU" sz="105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sz="24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80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тыс.</a:t>
            </a:r>
          </a:p>
        </p:txBody>
      </p:sp>
      <p:sp>
        <p:nvSpPr>
          <p:cNvPr id="248" name="Прямоугольник 247">
            <a:extLst>
              <a:ext uri="{FF2B5EF4-FFF2-40B4-BE49-F238E27FC236}">
                <a16:creationId xmlns:a16="http://schemas.microsoft.com/office/drawing/2014/main" xmlns="" id="{E4BBE06E-89BE-45D1-ABF7-DDE76DDC5587}"/>
              </a:ext>
            </a:extLst>
          </p:cNvPr>
          <p:cNvSpPr/>
          <p:nvPr/>
        </p:nvSpPr>
        <p:spPr bwMode="auto">
          <a:xfrm>
            <a:off x="3895811" y="2634573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100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250" name="Группа 249">
            <a:extLst>
              <a:ext uri="{FF2B5EF4-FFF2-40B4-BE49-F238E27FC236}">
                <a16:creationId xmlns:a16="http://schemas.microsoft.com/office/drawing/2014/main" xmlns="" id="{EB75B881-E9A9-CD03-D1C6-A9C63E50481D}"/>
              </a:ext>
            </a:extLst>
          </p:cNvPr>
          <p:cNvGrpSpPr/>
          <p:nvPr/>
        </p:nvGrpSpPr>
        <p:grpSpPr>
          <a:xfrm>
            <a:off x="5651633" y="2706119"/>
            <a:ext cx="319318" cy="369332"/>
            <a:chOff x="4455935" y="2012649"/>
            <a:chExt cx="319318" cy="369332"/>
          </a:xfrm>
        </p:grpSpPr>
        <p:sp>
          <p:nvSpPr>
            <p:cNvPr id="251" name="Скругленный прямоугольник 90">
              <a:extLst>
                <a:ext uri="{FF2B5EF4-FFF2-40B4-BE49-F238E27FC236}">
                  <a16:creationId xmlns:a16="http://schemas.microsoft.com/office/drawing/2014/main" xmlns="" id="{259D62ED-DCCC-B31B-857F-84520BC33700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xmlns="" id="{FCE24F01-E207-A016-D06E-9ABA07FAC6C4}"/>
                </a:ext>
              </a:extLst>
            </p:cNvPr>
            <p:cNvSpPr/>
            <p:nvPr/>
          </p:nvSpPr>
          <p:spPr>
            <a:xfrm>
              <a:off x="4455935" y="2012649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sp>
        <p:nvSpPr>
          <p:cNvPr id="253" name="Прямоугольник 252">
            <a:extLst>
              <a:ext uri="{FF2B5EF4-FFF2-40B4-BE49-F238E27FC236}">
                <a16:creationId xmlns:a16="http://schemas.microsoft.com/office/drawing/2014/main" xmlns="" id="{258A67FC-E086-9E02-7369-6F61C33EE3D8}"/>
              </a:ext>
            </a:extLst>
          </p:cNvPr>
          <p:cNvSpPr/>
          <p:nvPr/>
        </p:nvSpPr>
        <p:spPr bwMode="auto">
          <a:xfrm>
            <a:off x="5715532" y="2639665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13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54" name="Прямоугольник 253">
            <a:extLst>
              <a:ext uri="{FF2B5EF4-FFF2-40B4-BE49-F238E27FC236}">
                <a16:creationId xmlns:a16="http://schemas.microsoft.com/office/drawing/2014/main" xmlns="" id="{343DC50E-EF8F-8B6D-E396-EE1215204866}"/>
              </a:ext>
            </a:extLst>
          </p:cNvPr>
          <p:cNvSpPr/>
          <p:nvPr/>
        </p:nvSpPr>
        <p:spPr bwMode="auto">
          <a:xfrm>
            <a:off x="7493326" y="2627729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55" name="Прямоугольник 254">
            <a:extLst>
              <a:ext uri="{FF2B5EF4-FFF2-40B4-BE49-F238E27FC236}">
                <a16:creationId xmlns:a16="http://schemas.microsoft.com/office/drawing/2014/main" xmlns="" id="{CB13CA27-F3A1-6D4D-5DE6-75AEF5DDDB7E}"/>
              </a:ext>
            </a:extLst>
          </p:cNvPr>
          <p:cNvSpPr/>
          <p:nvPr/>
        </p:nvSpPr>
        <p:spPr bwMode="auto">
          <a:xfrm>
            <a:off x="9232732" y="4274747"/>
            <a:ext cx="1316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36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73</a:t>
            </a:r>
            <a:r>
              <a:rPr lang="ru-RU" sz="20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256" name="Group 63">
            <a:extLst>
              <a:ext uri="{FF2B5EF4-FFF2-40B4-BE49-F238E27FC236}">
                <a16:creationId xmlns:a16="http://schemas.microsoft.com/office/drawing/2014/main" xmlns="" id="{4D602D6F-6AD5-5D65-C6A8-71308A6AF203}"/>
              </a:ext>
            </a:extLst>
          </p:cNvPr>
          <p:cNvGrpSpPr/>
          <p:nvPr/>
        </p:nvGrpSpPr>
        <p:grpSpPr>
          <a:xfrm>
            <a:off x="994200" y="4489800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57" name="Oval 61">
              <a:extLst>
                <a:ext uri="{FF2B5EF4-FFF2-40B4-BE49-F238E27FC236}">
                  <a16:creationId xmlns:a16="http://schemas.microsoft.com/office/drawing/2014/main" xmlns="" id="{0229BF55-D698-B462-A60F-703D7A0DC20D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58" name="Oval 62">
              <a:extLst>
                <a:ext uri="{FF2B5EF4-FFF2-40B4-BE49-F238E27FC236}">
                  <a16:creationId xmlns:a16="http://schemas.microsoft.com/office/drawing/2014/main" xmlns="" id="{A57CD4AB-9A33-609C-EC52-A42E6ECB343B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59" name="Group 63">
            <a:extLst>
              <a:ext uri="{FF2B5EF4-FFF2-40B4-BE49-F238E27FC236}">
                <a16:creationId xmlns:a16="http://schemas.microsoft.com/office/drawing/2014/main" xmlns="" id="{4FEA17CC-F126-3341-01B7-F8FEAEC10C6B}"/>
              </a:ext>
            </a:extLst>
          </p:cNvPr>
          <p:cNvGrpSpPr/>
          <p:nvPr/>
        </p:nvGrpSpPr>
        <p:grpSpPr>
          <a:xfrm>
            <a:off x="4573212" y="4502879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60" name="Oval 61">
              <a:extLst>
                <a:ext uri="{FF2B5EF4-FFF2-40B4-BE49-F238E27FC236}">
                  <a16:creationId xmlns:a16="http://schemas.microsoft.com/office/drawing/2014/main" xmlns="" id="{B65528D5-A3B8-B97F-4324-670CB5753488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61" name="Oval 62">
              <a:extLst>
                <a:ext uri="{FF2B5EF4-FFF2-40B4-BE49-F238E27FC236}">
                  <a16:creationId xmlns:a16="http://schemas.microsoft.com/office/drawing/2014/main" xmlns="" id="{1A2AA6AC-DE0E-06CE-F1CC-FE0D55A89446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62" name="Group 63">
            <a:extLst>
              <a:ext uri="{FF2B5EF4-FFF2-40B4-BE49-F238E27FC236}">
                <a16:creationId xmlns:a16="http://schemas.microsoft.com/office/drawing/2014/main" xmlns="" id="{D5A70C10-EFDA-7E22-F2A4-1023D4A96F11}"/>
              </a:ext>
            </a:extLst>
          </p:cNvPr>
          <p:cNvGrpSpPr/>
          <p:nvPr/>
        </p:nvGrpSpPr>
        <p:grpSpPr>
          <a:xfrm>
            <a:off x="6418797" y="4507971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63" name="Oval 61">
              <a:extLst>
                <a:ext uri="{FF2B5EF4-FFF2-40B4-BE49-F238E27FC236}">
                  <a16:creationId xmlns:a16="http://schemas.microsoft.com/office/drawing/2014/main" xmlns="" id="{97382B73-39FD-C2FB-951B-5C78F512FDB2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64" name="Oval 62">
              <a:extLst>
                <a:ext uri="{FF2B5EF4-FFF2-40B4-BE49-F238E27FC236}">
                  <a16:creationId xmlns:a16="http://schemas.microsoft.com/office/drawing/2014/main" xmlns="" id="{8A38E8C5-7BB4-D1A5-9E96-584A2966946E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65" name="Group 63">
            <a:extLst>
              <a:ext uri="{FF2B5EF4-FFF2-40B4-BE49-F238E27FC236}">
                <a16:creationId xmlns:a16="http://schemas.microsoft.com/office/drawing/2014/main" xmlns="" id="{67398E75-BD2F-65FC-E1E0-C9BBC81944A4}"/>
              </a:ext>
            </a:extLst>
          </p:cNvPr>
          <p:cNvGrpSpPr/>
          <p:nvPr/>
        </p:nvGrpSpPr>
        <p:grpSpPr>
          <a:xfrm>
            <a:off x="8181074" y="4499234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66" name="Oval 61">
              <a:extLst>
                <a:ext uri="{FF2B5EF4-FFF2-40B4-BE49-F238E27FC236}">
                  <a16:creationId xmlns:a16="http://schemas.microsoft.com/office/drawing/2014/main" xmlns="" id="{9F8CC222-1A41-136C-01C5-715C454C28E1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67" name="Oval 62">
              <a:extLst>
                <a:ext uri="{FF2B5EF4-FFF2-40B4-BE49-F238E27FC236}">
                  <a16:creationId xmlns:a16="http://schemas.microsoft.com/office/drawing/2014/main" xmlns="" id="{4939FEE1-AE24-2FC8-5B60-CC4DFFECD994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68" name="Прямоугольник 267">
            <a:extLst>
              <a:ext uri="{FF2B5EF4-FFF2-40B4-BE49-F238E27FC236}">
                <a16:creationId xmlns:a16="http://schemas.microsoft.com/office/drawing/2014/main" xmlns="" id="{083CFFD0-CE59-10FA-0BC7-D4574B2AF33F}"/>
              </a:ext>
            </a:extLst>
          </p:cNvPr>
          <p:cNvSpPr/>
          <p:nvPr/>
        </p:nvSpPr>
        <p:spPr bwMode="auto">
          <a:xfrm>
            <a:off x="8949480" y="4547457"/>
            <a:ext cx="939884" cy="29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99"/>
              </a:lnSpc>
              <a:spcAft>
                <a:spcPts val="693"/>
              </a:spcAft>
            </a:pPr>
            <a:r>
              <a:rPr lang="ru-RU" sz="2400" b="1" dirty="0">
                <a:latin typeface="+mn-lt"/>
                <a:ea typeface="Jost" pitchFamily="2" charset="-52"/>
                <a:cs typeface="Golos Text" panose="020B0503020202020204" pitchFamily="34" charset="-52"/>
              </a:rPr>
              <a:t>=</a:t>
            </a:r>
          </a:p>
        </p:txBody>
      </p:sp>
      <p:sp>
        <p:nvSpPr>
          <p:cNvPr id="269" name="Прямоугольник 268">
            <a:extLst>
              <a:ext uri="{FF2B5EF4-FFF2-40B4-BE49-F238E27FC236}">
                <a16:creationId xmlns:a16="http://schemas.microsoft.com/office/drawing/2014/main" xmlns="" id="{FF73D8EA-7A01-9E87-D32E-E35C9CFFA567}"/>
              </a:ext>
            </a:extLst>
          </p:cNvPr>
          <p:cNvSpPr/>
          <p:nvPr/>
        </p:nvSpPr>
        <p:spPr bwMode="auto">
          <a:xfrm>
            <a:off x="103538" y="3976750"/>
            <a:ext cx="2229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b="1" dirty="0">
                <a:solidFill>
                  <a:srgbClr val="251A30"/>
                </a:solidFill>
                <a:latin typeface="+mj-lt"/>
                <a:ea typeface="Open Sans" pitchFamily="2" charset="0"/>
                <a:cs typeface="Golos Text" panose="020B0503020202020204" pitchFamily="34" charset="-52"/>
              </a:rPr>
              <a:t>₽</a:t>
            </a:r>
            <a:r>
              <a:rPr lang="ru-RU" sz="105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sz="24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80-150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тыс.</a:t>
            </a:r>
          </a:p>
        </p:txBody>
      </p:sp>
      <p:sp>
        <p:nvSpPr>
          <p:cNvPr id="270" name="Прямоугольник 269">
            <a:extLst>
              <a:ext uri="{FF2B5EF4-FFF2-40B4-BE49-F238E27FC236}">
                <a16:creationId xmlns:a16="http://schemas.microsoft.com/office/drawing/2014/main" xmlns="" id="{02E9871D-3ACA-6769-EE7E-5A8FB4668E43}"/>
              </a:ext>
            </a:extLst>
          </p:cNvPr>
          <p:cNvSpPr/>
          <p:nvPr/>
        </p:nvSpPr>
        <p:spPr bwMode="auto">
          <a:xfrm>
            <a:off x="3895811" y="3991595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50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71" name="Прямоугольник 270">
            <a:extLst>
              <a:ext uri="{FF2B5EF4-FFF2-40B4-BE49-F238E27FC236}">
                <a16:creationId xmlns:a16="http://schemas.microsoft.com/office/drawing/2014/main" xmlns="" id="{0F9299CD-A766-E322-E50B-009457017CFF}"/>
              </a:ext>
            </a:extLst>
          </p:cNvPr>
          <p:cNvSpPr/>
          <p:nvPr/>
        </p:nvSpPr>
        <p:spPr bwMode="auto">
          <a:xfrm>
            <a:off x="5715532" y="3996687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13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72" name="Прямоугольник 271">
            <a:extLst>
              <a:ext uri="{FF2B5EF4-FFF2-40B4-BE49-F238E27FC236}">
                <a16:creationId xmlns:a16="http://schemas.microsoft.com/office/drawing/2014/main" xmlns="" id="{0CC82BAD-4B82-ADCB-7DC1-7F07EDBBFD25}"/>
              </a:ext>
            </a:extLst>
          </p:cNvPr>
          <p:cNvSpPr/>
          <p:nvPr/>
        </p:nvSpPr>
        <p:spPr bwMode="auto">
          <a:xfrm>
            <a:off x="7493326" y="3984751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73" name="Прямоугольник 272">
            <a:extLst>
              <a:ext uri="{FF2B5EF4-FFF2-40B4-BE49-F238E27FC236}">
                <a16:creationId xmlns:a16="http://schemas.microsoft.com/office/drawing/2014/main" xmlns="" id="{1ED41E6C-4DFE-65FC-89DF-56E10B927DC5}"/>
              </a:ext>
            </a:extLst>
          </p:cNvPr>
          <p:cNvSpPr/>
          <p:nvPr/>
        </p:nvSpPr>
        <p:spPr bwMode="auto">
          <a:xfrm>
            <a:off x="9232732" y="5609151"/>
            <a:ext cx="1316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36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48</a:t>
            </a:r>
            <a:r>
              <a:rPr lang="ru-RU" sz="20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274" name="Group 63">
            <a:extLst>
              <a:ext uri="{FF2B5EF4-FFF2-40B4-BE49-F238E27FC236}">
                <a16:creationId xmlns:a16="http://schemas.microsoft.com/office/drawing/2014/main" xmlns="" id="{4C967615-B6E1-35CD-6D24-E715388FDE0E}"/>
              </a:ext>
            </a:extLst>
          </p:cNvPr>
          <p:cNvGrpSpPr/>
          <p:nvPr/>
        </p:nvGrpSpPr>
        <p:grpSpPr>
          <a:xfrm>
            <a:off x="994200" y="5846823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75" name="Oval 61">
              <a:extLst>
                <a:ext uri="{FF2B5EF4-FFF2-40B4-BE49-F238E27FC236}">
                  <a16:creationId xmlns:a16="http://schemas.microsoft.com/office/drawing/2014/main" xmlns="" id="{1BC65D47-BB32-0380-495F-44496C3EA59E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76" name="Oval 62">
              <a:extLst>
                <a:ext uri="{FF2B5EF4-FFF2-40B4-BE49-F238E27FC236}">
                  <a16:creationId xmlns:a16="http://schemas.microsoft.com/office/drawing/2014/main" xmlns="" id="{7B9E96BA-AF17-78D5-62CD-46C7AD37E066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77" name="Group 63">
            <a:extLst>
              <a:ext uri="{FF2B5EF4-FFF2-40B4-BE49-F238E27FC236}">
                <a16:creationId xmlns:a16="http://schemas.microsoft.com/office/drawing/2014/main" xmlns="" id="{14AA21E1-FE9C-0A3B-3814-096E1DF6ED0D}"/>
              </a:ext>
            </a:extLst>
          </p:cNvPr>
          <p:cNvGrpSpPr/>
          <p:nvPr/>
        </p:nvGrpSpPr>
        <p:grpSpPr>
          <a:xfrm>
            <a:off x="4573212" y="5859902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78" name="Oval 61">
              <a:extLst>
                <a:ext uri="{FF2B5EF4-FFF2-40B4-BE49-F238E27FC236}">
                  <a16:creationId xmlns:a16="http://schemas.microsoft.com/office/drawing/2014/main" xmlns="" id="{065AF51F-0088-043B-3AE9-8C8F87F4FF21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79" name="Oval 62">
              <a:extLst>
                <a:ext uri="{FF2B5EF4-FFF2-40B4-BE49-F238E27FC236}">
                  <a16:creationId xmlns:a16="http://schemas.microsoft.com/office/drawing/2014/main" xmlns="" id="{609B0732-DAF8-CC84-5F3C-9C474B4DE3EA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80" name="Group 63">
            <a:extLst>
              <a:ext uri="{FF2B5EF4-FFF2-40B4-BE49-F238E27FC236}">
                <a16:creationId xmlns:a16="http://schemas.microsoft.com/office/drawing/2014/main" xmlns="" id="{26017408-BBED-6C00-4358-C6179DF5D70B}"/>
              </a:ext>
            </a:extLst>
          </p:cNvPr>
          <p:cNvGrpSpPr/>
          <p:nvPr/>
        </p:nvGrpSpPr>
        <p:grpSpPr>
          <a:xfrm>
            <a:off x="6418797" y="5864994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81" name="Oval 61">
              <a:extLst>
                <a:ext uri="{FF2B5EF4-FFF2-40B4-BE49-F238E27FC236}">
                  <a16:creationId xmlns:a16="http://schemas.microsoft.com/office/drawing/2014/main" xmlns="" id="{A195D8DF-DB5B-A252-66D3-F69B120DC582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82" name="Oval 62">
              <a:extLst>
                <a:ext uri="{FF2B5EF4-FFF2-40B4-BE49-F238E27FC236}">
                  <a16:creationId xmlns:a16="http://schemas.microsoft.com/office/drawing/2014/main" xmlns="" id="{E54B5C44-D4A1-71E8-7021-5DAE0E2E8DF5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63">
            <a:extLst>
              <a:ext uri="{FF2B5EF4-FFF2-40B4-BE49-F238E27FC236}">
                <a16:creationId xmlns:a16="http://schemas.microsoft.com/office/drawing/2014/main" xmlns="" id="{EB9DBF90-3DE7-F7EE-96C6-612C6D4358BB}"/>
              </a:ext>
            </a:extLst>
          </p:cNvPr>
          <p:cNvGrpSpPr/>
          <p:nvPr/>
        </p:nvGrpSpPr>
        <p:grpSpPr>
          <a:xfrm>
            <a:off x="8181074" y="5856257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84" name="Oval 61">
              <a:extLst>
                <a:ext uri="{FF2B5EF4-FFF2-40B4-BE49-F238E27FC236}">
                  <a16:creationId xmlns:a16="http://schemas.microsoft.com/office/drawing/2014/main" xmlns="" id="{63D527AF-45B3-BF89-7E34-8D02E2596B60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85" name="Oval 62">
              <a:extLst>
                <a:ext uri="{FF2B5EF4-FFF2-40B4-BE49-F238E27FC236}">
                  <a16:creationId xmlns:a16="http://schemas.microsoft.com/office/drawing/2014/main" xmlns="" id="{628C631D-9C40-1FAA-B8DA-A240E7BD1AE9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86" name="Прямоугольник 285">
            <a:extLst>
              <a:ext uri="{FF2B5EF4-FFF2-40B4-BE49-F238E27FC236}">
                <a16:creationId xmlns:a16="http://schemas.microsoft.com/office/drawing/2014/main" xmlns="" id="{7C6F2E9A-259D-2F12-26E6-03A5B1284989}"/>
              </a:ext>
            </a:extLst>
          </p:cNvPr>
          <p:cNvSpPr/>
          <p:nvPr/>
        </p:nvSpPr>
        <p:spPr bwMode="auto">
          <a:xfrm>
            <a:off x="8949480" y="5904480"/>
            <a:ext cx="939884" cy="29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99"/>
              </a:lnSpc>
              <a:spcAft>
                <a:spcPts val="693"/>
              </a:spcAft>
            </a:pPr>
            <a:r>
              <a:rPr lang="ru-RU" sz="2400" b="1" dirty="0">
                <a:latin typeface="+mn-lt"/>
                <a:ea typeface="Jost" pitchFamily="2" charset="-52"/>
                <a:cs typeface="Golos Text" panose="020B0503020202020204" pitchFamily="34" charset="-52"/>
              </a:rPr>
              <a:t>=</a:t>
            </a:r>
          </a:p>
        </p:txBody>
      </p:sp>
      <p:sp>
        <p:nvSpPr>
          <p:cNvPr id="287" name="Прямоугольник 286">
            <a:extLst>
              <a:ext uri="{FF2B5EF4-FFF2-40B4-BE49-F238E27FC236}">
                <a16:creationId xmlns:a16="http://schemas.microsoft.com/office/drawing/2014/main" xmlns="" id="{BD6D5FC5-C60B-5EDE-B4F0-4D546A566B0E}"/>
              </a:ext>
            </a:extLst>
          </p:cNvPr>
          <p:cNvSpPr/>
          <p:nvPr/>
        </p:nvSpPr>
        <p:spPr bwMode="auto">
          <a:xfrm>
            <a:off x="78685" y="5333773"/>
            <a:ext cx="2278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12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свыше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b="1" dirty="0">
                <a:solidFill>
                  <a:srgbClr val="251A30"/>
                </a:solidFill>
                <a:latin typeface="+mj-lt"/>
                <a:ea typeface="Open Sans" pitchFamily="2" charset="0"/>
                <a:cs typeface="Golos Text" panose="020B0503020202020204" pitchFamily="34" charset="-52"/>
              </a:rPr>
              <a:t>₽</a:t>
            </a:r>
            <a:r>
              <a:rPr lang="ru-RU" sz="105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sz="24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150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тыс.</a:t>
            </a:r>
          </a:p>
        </p:txBody>
      </p:sp>
      <p:sp>
        <p:nvSpPr>
          <p:cNvPr id="288" name="Прямоугольник 287">
            <a:extLst>
              <a:ext uri="{FF2B5EF4-FFF2-40B4-BE49-F238E27FC236}">
                <a16:creationId xmlns:a16="http://schemas.microsoft.com/office/drawing/2014/main" xmlns="" id="{57A5A456-A6E1-3740-3C81-D2C2C80B5D33}"/>
              </a:ext>
            </a:extLst>
          </p:cNvPr>
          <p:cNvSpPr/>
          <p:nvPr/>
        </p:nvSpPr>
        <p:spPr bwMode="auto">
          <a:xfrm>
            <a:off x="3895811" y="5348618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25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89" name="Прямоугольник 288">
            <a:extLst>
              <a:ext uri="{FF2B5EF4-FFF2-40B4-BE49-F238E27FC236}">
                <a16:creationId xmlns:a16="http://schemas.microsoft.com/office/drawing/2014/main" xmlns="" id="{3D202C09-E33C-5D1A-FC3F-9EF7FC3C3AE2}"/>
              </a:ext>
            </a:extLst>
          </p:cNvPr>
          <p:cNvSpPr/>
          <p:nvPr/>
        </p:nvSpPr>
        <p:spPr bwMode="auto">
          <a:xfrm>
            <a:off x="5715532" y="5353710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13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90" name="Прямоугольник 289">
            <a:extLst>
              <a:ext uri="{FF2B5EF4-FFF2-40B4-BE49-F238E27FC236}">
                <a16:creationId xmlns:a16="http://schemas.microsoft.com/office/drawing/2014/main" xmlns="" id="{79B036BA-4AC7-DFDA-E51A-87AE50D2B25A}"/>
              </a:ext>
            </a:extLst>
          </p:cNvPr>
          <p:cNvSpPr/>
          <p:nvPr/>
        </p:nvSpPr>
        <p:spPr bwMode="auto">
          <a:xfrm>
            <a:off x="7493326" y="5341774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291" name="Группа 290">
            <a:extLst>
              <a:ext uri="{FF2B5EF4-FFF2-40B4-BE49-F238E27FC236}">
                <a16:creationId xmlns:a16="http://schemas.microsoft.com/office/drawing/2014/main" xmlns="" id="{4B5687D9-672F-4228-B3C2-3024813DC833}"/>
              </a:ext>
            </a:extLst>
          </p:cNvPr>
          <p:cNvGrpSpPr/>
          <p:nvPr/>
        </p:nvGrpSpPr>
        <p:grpSpPr>
          <a:xfrm>
            <a:off x="7372527" y="2711211"/>
            <a:ext cx="319318" cy="369332"/>
            <a:chOff x="4455935" y="2012649"/>
            <a:chExt cx="319318" cy="369332"/>
          </a:xfrm>
        </p:grpSpPr>
        <p:sp>
          <p:nvSpPr>
            <p:cNvPr id="292" name="Скругленный прямоугольник 90">
              <a:extLst>
                <a:ext uri="{FF2B5EF4-FFF2-40B4-BE49-F238E27FC236}">
                  <a16:creationId xmlns:a16="http://schemas.microsoft.com/office/drawing/2014/main" xmlns="" id="{739E5858-F175-63CB-811D-BB2F87D12555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xmlns="" id="{20C36A63-D22A-0470-4163-338D8C659A58}"/>
                </a:ext>
              </a:extLst>
            </p:cNvPr>
            <p:cNvSpPr/>
            <p:nvPr/>
          </p:nvSpPr>
          <p:spPr>
            <a:xfrm>
              <a:off x="4455935" y="2012649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294" name="Группа 293">
            <a:extLst>
              <a:ext uri="{FF2B5EF4-FFF2-40B4-BE49-F238E27FC236}">
                <a16:creationId xmlns:a16="http://schemas.microsoft.com/office/drawing/2014/main" xmlns="" id="{57D7E7A3-9098-C25B-8A24-77E6143690C3}"/>
              </a:ext>
            </a:extLst>
          </p:cNvPr>
          <p:cNvGrpSpPr/>
          <p:nvPr/>
        </p:nvGrpSpPr>
        <p:grpSpPr>
          <a:xfrm>
            <a:off x="5651633" y="4080033"/>
            <a:ext cx="319318" cy="369332"/>
            <a:chOff x="4455935" y="2012649"/>
            <a:chExt cx="319318" cy="369332"/>
          </a:xfrm>
        </p:grpSpPr>
        <p:sp>
          <p:nvSpPr>
            <p:cNvPr id="295" name="Скругленный прямоугольник 90">
              <a:extLst>
                <a:ext uri="{FF2B5EF4-FFF2-40B4-BE49-F238E27FC236}">
                  <a16:creationId xmlns:a16="http://schemas.microsoft.com/office/drawing/2014/main" xmlns="" id="{AC179347-6744-CD42-90E1-658C8279C3E3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96" name="Прямоугольник 295">
              <a:extLst>
                <a:ext uri="{FF2B5EF4-FFF2-40B4-BE49-F238E27FC236}">
                  <a16:creationId xmlns:a16="http://schemas.microsoft.com/office/drawing/2014/main" xmlns="" id="{06F92E9C-9C3D-FADF-166B-A27F7F7AAB75}"/>
                </a:ext>
              </a:extLst>
            </p:cNvPr>
            <p:cNvSpPr/>
            <p:nvPr/>
          </p:nvSpPr>
          <p:spPr>
            <a:xfrm>
              <a:off x="4455935" y="2012649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297" name="Группа 296">
            <a:extLst>
              <a:ext uri="{FF2B5EF4-FFF2-40B4-BE49-F238E27FC236}">
                <a16:creationId xmlns:a16="http://schemas.microsoft.com/office/drawing/2014/main" xmlns="" id="{DF97CF1C-E3BC-7687-4ABB-92F7B2C98155}"/>
              </a:ext>
            </a:extLst>
          </p:cNvPr>
          <p:cNvGrpSpPr/>
          <p:nvPr/>
        </p:nvGrpSpPr>
        <p:grpSpPr>
          <a:xfrm>
            <a:off x="7372527" y="4085125"/>
            <a:ext cx="319318" cy="369332"/>
            <a:chOff x="4455935" y="2012649"/>
            <a:chExt cx="319318" cy="369332"/>
          </a:xfrm>
        </p:grpSpPr>
        <p:sp>
          <p:nvSpPr>
            <p:cNvPr id="298" name="Скругленный прямоугольник 90">
              <a:extLst>
                <a:ext uri="{FF2B5EF4-FFF2-40B4-BE49-F238E27FC236}">
                  <a16:creationId xmlns:a16="http://schemas.microsoft.com/office/drawing/2014/main" xmlns="" id="{A61ACC98-47B1-1801-04C8-D77AB8564EA3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99" name="Прямоугольник 298">
              <a:extLst>
                <a:ext uri="{FF2B5EF4-FFF2-40B4-BE49-F238E27FC236}">
                  <a16:creationId xmlns:a16="http://schemas.microsoft.com/office/drawing/2014/main" xmlns="" id="{697A302F-AEF1-8409-D4F2-E6799E8BE7E1}"/>
                </a:ext>
              </a:extLst>
            </p:cNvPr>
            <p:cNvSpPr/>
            <p:nvPr/>
          </p:nvSpPr>
          <p:spPr>
            <a:xfrm>
              <a:off x="4455935" y="2012649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300" name="Группа 299">
            <a:extLst>
              <a:ext uri="{FF2B5EF4-FFF2-40B4-BE49-F238E27FC236}">
                <a16:creationId xmlns:a16="http://schemas.microsoft.com/office/drawing/2014/main" xmlns="" id="{0C7A2879-7389-0DC0-40D2-30285AEA4CF6}"/>
              </a:ext>
            </a:extLst>
          </p:cNvPr>
          <p:cNvGrpSpPr/>
          <p:nvPr/>
        </p:nvGrpSpPr>
        <p:grpSpPr>
          <a:xfrm>
            <a:off x="5651633" y="5441021"/>
            <a:ext cx="319318" cy="369332"/>
            <a:chOff x="4455935" y="2016660"/>
            <a:chExt cx="319318" cy="369332"/>
          </a:xfrm>
        </p:grpSpPr>
        <p:sp>
          <p:nvSpPr>
            <p:cNvPr id="301" name="Скругленный прямоугольник 90">
              <a:extLst>
                <a:ext uri="{FF2B5EF4-FFF2-40B4-BE49-F238E27FC236}">
                  <a16:creationId xmlns:a16="http://schemas.microsoft.com/office/drawing/2014/main" xmlns="" id="{59D40BC0-6386-470C-4ABD-75A884705B37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302" name="Прямоугольник 301">
              <a:extLst>
                <a:ext uri="{FF2B5EF4-FFF2-40B4-BE49-F238E27FC236}">
                  <a16:creationId xmlns:a16="http://schemas.microsoft.com/office/drawing/2014/main" xmlns="" id="{1B488FDD-20BF-3EF4-B2D3-0F20B1631530}"/>
                </a:ext>
              </a:extLst>
            </p:cNvPr>
            <p:cNvSpPr/>
            <p:nvPr/>
          </p:nvSpPr>
          <p:spPr>
            <a:xfrm>
              <a:off x="4455935" y="2016660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303" name="Группа 302">
            <a:extLst>
              <a:ext uri="{FF2B5EF4-FFF2-40B4-BE49-F238E27FC236}">
                <a16:creationId xmlns:a16="http://schemas.microsoft.com/office/drawing/2014/main" xmlns="" id="{1A5D3974-2ADA-5845-F28B-DAAB4F31D56A}"/>
              </a:ext>
            </a:extLst>
          </p:cNvPr>
          <p:cNvGrpSpPr/>
          <p:nvPr/>
        </p:nvGrpSpPr>
        <p:grpSpPr>
          <a:xfrm>
            <a:off x="7372527" y="5446113"/>
            <a:ext cx="319318" cy="369332"/>
            <a:chOff x="4455935" y="2016660"/>
            <a:chExt cx="319318" cy="369332"/>
          </a:xfrm>
        </p:grpSpPr>
        <p:sp>
          <p:nvSpPr>
            <p:cNvPr id="304" name="Скругленный прямоугольник 90">
              <a:extLst>
                <a:ext uri="{FF2B5EF4-FFF2-40B4-BE49-F238E27FC236}">
                  <a16:creationId xmlns:a16="http://schemas.microsoft.com/office/drawing/2014/main" xmlns="" id="{9C8B4057-77AB-20DD-85E3-C13C0499C3CA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305" name="Прямоугольник 304">
              <a:extLst>
                <a:ext uri="{FF2B5EF4-FFF2-40B4-BE49-F238E27FC236}">
                  <a16:creationId xmlns:a16="http://schemas.microsoft.com/office/drawing/2014/main" xmlns="" id="{B381E901-8A27-488D-31B7-38B59339E101}"/>
                </a:ext>
              </a:extLst>
            </p:cNvPr>
            <p:cNvSpPr/>
            <p:nvPr/>
          </p:nvSpPr>
          <p:spPr>
            <a:xfrm>
              <a:off x="4455935" y="2016660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sp>
        <p:nvSpPr>
          <p:cNvPr id="306" name="Rectangle 32">
            <a:extLst>
              <a:ext uri="{FF2B5EF4-FFF2-40B4-BE49-F238E27FC236}">
                <a16:creationId xmlns:a16="http://schemas.microsoft.com/office/drawing/2014/main" xmlns="" id="{4795041C-05D6-F5AF-EE2B-1175F5B8AFED}"/>
              </a:ext>
            </a:extLst>
          </p:cNvPr>
          <p:cNvSpPr/>
          <p:nvPr/>
        </p:nvSpPr>
        <p:spPr bwMode="auto">
          <a:xfrm>
            <a:off x="3223451" y="2780380"/>
            <a:ext cx="733482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593834">
              <a:defRPr/>
            </a:pPr>
            <a:endParaRPr lang="en-US" sz="1200" dirty="0">
              <a:solidFill>
                <a:srgbClr val="3981C4"/>
              </a:solidFill>
              <a:latin typeface="+mn-lt"/>
              <a:ea typeface="Jost" pitchFamily="2" charset="-52"/>
              <a:cs typeface="Arial" panose="020B0604020202020204" pitchFamily="34" charset="0"/>
            </a:endParaRPr>
          </a:p>
        </p:txBody>
      </p:sp>
      <p:grpSp>
        <p:nvGrpSpPr>
          <p:cNvPr id="307" name="Group 63">
            <a:extLst>
              <a:ext uri="{FF2B5EF4-FFF2-40B4-BE49-F238E27FC236}">
                <a16:creationId xmlns:a16="http://schemas.microsoft.com/office/drawing/2014/main" xmlns="" id="{CF909BE0-B9D2-7AE6-7BA2-B8AF69DE7E51}"/>
              </a:ext>
            </a:extLst>
          </p:cNvPr>
          <p:cNvGrpSpPr/>
          <p:nvPr/>
        </p:nvGrpSpPr>
        <p:grpSpPr>
          <a:xfrm>
            <a:off x="2757087" y="3142738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308" name="Oval 61">
              <a:extLst>
                <a:ext uri="{FF2B5EF4-FFF2-40B4-BE49-F238E27FC236}">
                  <a16:creationId xmlns:a16="http://schemas.microsoft.com/office/drawing/2014/main" xmlns="" id="{24837665-0CB7-BEA5-7851-9A2E59162DE8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09" name="Oval 62">
              <a:extLst>
                <a:ext uri="{FF2B5EF4-FFF2-40B4-BE49-F238E27FC236}">
                  <a16:creationId xmlns:a16="http://schemas.microsoft.com/office/drawing/2014/main" xmlns="" id="{92F2B06B-3249-1B65-99F5-DDFD395B1CED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310" name="Прямоугольник 309">
            <a:extLst>
              <a:ext uri="{FF2B5EF4-FFF2-40B4-BE49-F238E27FC236}">
                <a16:creationId xmlns:a16="http://schemas.microsoft.com/office/drawing/2014/main" xmlns="" id="{4F6F9CB9-BA33-0840-8641-8587A455BB34}"/>
              </a:ext>
            </a:extLst>
          </p:cNvPr>
          <p:cNvSpPr/>
          <p:nvPr/>
        </p:nvSpPr>
        <p:spPr bwMode="auto">
          <a:xfrm>
            <a:off x="2209837" y="2631454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36 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тыс.</a:t>
            </a:r>
          </a:p>
        </p:txBody>
      </p:sp>
      <p:grpSp>
        <p:nvGrpSpPr>
          <p:cNvPr id="311" name="Group 63">
            <a:extLst>
              <a:ext uri="{FF2B5EF4-FFF2-40B4-BE49-F238E27FC236}">
                <a16:creationId xmlns:a16="http://schemas.microsoft.com/office/drawing/2014/main" xmlns="" id="{F91E88F2-707D-18FE-354B-E36597C6B59D}"/>
              </a:ext>
            </a:extLst>
          </p:cNvPr>
          <p:cNvGrpSpPr/>
          <p:nvPr/>
        </p:nvGrpSpPr>
        <p:grpSpPr>
          <a:xfrm>
            <a:off x="2757087" y="4499760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312" name="Oval 61">
              <a:extLst>
                <a:ext uri="{FF2B5EF4-FFF2-40B4-BE49-F238E27FC236}">
                  <a16:creationId xmlns:a16="http://schemas.microsoft.com/office/drawing/2014/main" xmlns="" id="{7CD116ED-BA74-9F87-F77D-3C07DB24F61A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13" name="Oval 62">
              <a:extLst>
                <a:ext uri="{FF2B5EF4-FFF2-40B4-BE49-F238E27FC236}">
                  <a16:creationId xmlns:a16="http://schemas.microsoft.com/office/drawing/2014/main" xmlns="" id="{B1A9BA85-82B5-0102-C1B5-A1FB1618D13B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314" name="Прямоугольник 313">
            <a:extLst>
              <a:ext uri="{FF2B5EF4-FFF2-40B4-BE49-F238E27FC236}">
                <a16:creationId xmlns:a16="http://schemas.microsoft.com/office/drawing/2014/main" xmlns="" id="{811EEEB3-2BC3-1DE6-E5DC-CD80ED4020CC}"/>
              </a:ext>
            </a:extLst>
          </p:cNvPr>
          <p:cNvSpPr/>
          <p:nvPr/>
        </p:nvSpPr>
        <p:spPr bwMode="auto">
          <a:xfrm>
            <a:off x="2209837" y="3988476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72 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тыс.</a:t>
            </a:r>
          </a:p>
        </p:txBody>
      </p:sp>
      <p:grpSp>
        <p:nvGrpSpPr>
          <p:cNvPr id="315" name="Group 63">
            <a:extLst>
              <a:ext uri="{FF2B5EF4-FFF2-40B4-BE49-F238E27FC236}">
                <a16:creationId xmlns:a16="http://schemas.microsoft.com/office/drawing/2014/main" xmlns="" id="{FDE77036-8467-2A7D-CC70-37E6A2CC2CB0}"/>
              </a:ext>
            </a:extLst>
          </p:cNvPr>
          <p:cNvGrpSpPr/>
          <p:nvPr/>
        </p:nvGrpSpPr>
        <p:grpSpPr>
          <a:xfrm>
            <a:off x="2757087" y="5856783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316" name="Oval 61">
              <a:extLst>
                <a:ext uri="{FF2B5EF4-FFF2-40B4-BE49-F238E27FC236}">
                  <a16:creationId xmlns:a16="http://schemas.microsoft.com/office/drawing/2014/main" xmlns="" id="{0C824979-AD80-AFA4-CD0A-00638BD078CB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17" name="Oval 62">
              <a:extLst>
                <a:ext uri="{FF2B5EF4-FFF2-40B4-BE49-F238E27FC236}">
                  <a16:creationId xmlns:a16="http://schemas.microsoft.com/office/drawing/2014/main" xmlns="" id="{C6A8ACCE-7943-598C-7B9C-ECE85C780A42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318" name="Прямоугольник 317">
            <a:extLst>
              <a:ext uri="{FF2B5EF4-FFF2-40B4-BE49-F238E27FC236}">
                <a16:creationId xmlns:a16="http://schemas.microsoft.com/office/drawing/2014/main" xmlns="" id="{4DC35FE8-149B-148A-6845-74B2D96CAE5D}"/>
              </a:ext>
            </a:extLst>
          </p:cNvPr>
          <p:cNvSpPr/>
          <p:nvPr/>
        </p:nvSpPr>
        <p:spPr bwMode="auto">
          <a:xfrm>
            <a:off x="2209837" y="5345499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144 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тыс.</a:t>
            </a:r>
          </a:p>
        </p:txBody>
      </p:sp>
      <p:grpSp>
        <p:nvGrpSpPr>
          <p:cNvPr id="319" name="Group 4">
            <a:extLst>
              <a:ext uri="{FF2B5EF4-FFF2-40B4-BE49-F238E27FC236}">
                <a16:creationId xmlns:a16="http://schemas.microsoft.com/office/drawing/2014/main" xmlns="" id="{6A5E8694-9599-08A5-E2C2-A34625558782}"/>
              </a:ext>
            </a:extLst>
          </p:cNvPr>
          <p:cNvGrpSpPr/>
          <p:nvPr/>
        </p:nvGrpSpPr>
        <p:grpSpPr>
          <a:xfrm>
            <a:off x="9295012" y="3479172"/>
            <a:ext cx="2601592" cy="596804"/>
            <a:chOff x="9291880" y="3082464"/>
            <a:chExt cx="1629535" cy="596804"/>
          </a:xfrm>
        </p:grpSpPr>
        <p:sp>
          <p:nvSpPr>
            <p:cNvPr id="320" name="Прямоугольник: скругленные углы 3">
              <a:extLst>
                <a:ext uri="{FF2B5EF4-FFF2-40B4-BE49-F238E27FC236}">
                  <a16:creationId xmlns:a16="http://schemas.microsoft.com/office/drawing/2014/main" xmlns="" id="{076729C5-DD4B-7CCF-6311-3C7DD89929EE}"/>
                </a:ext>
              </a:extLst>
            </p:cNvPr>
            <p:cNvSpPr/>
            <p:nvPr/>
          </p:nvSpPr>
          <p:spPr>
            <a:xfrm>
              <a:off x="9291880" y="3082464"/>
              <a:ext cx="1547931" cy="596804"/>
            </a:xfrm>
            <a:prstGeom prst="round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 dirty="0"/>
            </a:p>
          </p:txBody>
        </p: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xmlns="" id="{F5191DBD-0695-2BD5-1F41-721BB4FC0DD4}"/>
                </a:ext>
              </a:extLst>
            </p:cNvPr>
            <p:cNvSpPr txBox="1"/>
            <p:nvPr/>
          </p:nvSpPr>
          <p:spPr>
            <a:xfrm>
              <a:off x="9304142" y="3148967"/>
              <a:ext cx="1617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Увеличение личных </a:t>
              </a:r>
              <a:b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</a:br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взносов в 4,22 раза </a:t>
              </a:r>
              <a:r>
                <a:rPr lang="ru-RU" sz="1200" dirty="0">
                  <a:latin typeface="+mn-lt"/>
                  <a:ea typeface="Open Sans Medium" pitchFamily="2" charset="0"/>
                  <a:cs typeface="Open Sans Medium" pitchFamily="2" charset="0"/>
                </a:rPr>
                <a:t>(за 15 лет)</a:t>
              </a:r>
            </a:p>
          </p:txBody>
        </p:sp>
      </p:grpSp>
      <p:grpSp>
        <p:nvGrpSpPr>
          <p:cNvPr id="322" name="Group 3">
            <a:extLst>
              <a:ext uri="{FF2B5EF4-FFF2-40B4-BE49-F238E27FC236}">
                <a16:creationId xmlns:a16="http://schemas.microsoft.com/office/drawing/2014/main" xmlns="" id="{CF605151-6826-D4B8-B088-0772C0BB56DF}"/>
              </a:ext>
            </a:extLst>
          </p:cNvPr>
          <p:cNvGrpSpPr/>
          <p:nvPr/>
        </p:nvGrpSpPr>
        <p:grpSpPr>
          <a:xfrm>
            <a:off x="9295012" y="4860512"/>
            <a:ext cx="2601592" cy="596804"/>
            <a:chOff x="9291880" y="4428635"/>
            <a:chExt cx="1629535" cy="596804"/>
          </a:xfrm>
        </p:grpSpPr>
        <p:sp>
          <p:nvSpPr>
            <p:cNvPr id="323" name="Прямоугольник: скругленные углы 155">
              <a:extLst>
                <a:ext uri="{FF2B5EF4-FFF2-40B4-BE49-F238E27FC236}">
                  <a16:creationId xmlns:a16="http://schemas.microsoft.com/office/drawing/2014/main" xmlns="" id="{CA9916D9-2743-73AC-2088-505CD4C7F467}"/>
                </a:ext>
              </a:extLst>
            </p:cNvPr>
            <p:cNvSpPr/>
            <p:nvPr/>
          </p:nvSpPr>
          <p:spPr>
            <a:xfrm>
              <a:off x="9291880" y="4428635"/>
              <a:ext cx="1547931" cy="596804"/>
            </a:xfrm>
            <a:prstGeom prst="round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/>
            </a:p>
          </p:txBody>
        </p: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xmlns="" id="{27517123-03BE-1428-099A-38F42658FE59}"/>
                </a:ext>
              </a:extLst>
            </p:cNvPr>
            <p:cNvSpPr txBox="1"/>
            <p:nvPr/>
          </p:nvSpPr>
          <p:spPr>
            <a:xfrm>
              <a:off x="9304142" y="4494970"/>
              <a:ext cx="1617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Увеличение личных </a:t>
              </a:r>
              <a:b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</a:br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взносов в 3,32 раза </a:t>
              </a:r>
              <a:r>
                <a:rPr lang="ru-RU" sz="1200" dirty="0">
                  <a:latin typeface="+mn-lt"/>
                  <a:ea typeface="Open Sans Medium" pitchFamily="2" charset="0"/>
                  <a:cs typeface="Open Sans Medium" pitchFamily="2" charset="0"/>
                </a:rPr>
                <a:t>(за 15 лет)</a:t>
              </a:r>
            </a:p>
          </p:txBody>
        </p:sp>
      </p:grpSp>
      <p:grpSp>
        <p:nvGrpSpPr>
          <p:cNvPr id="325" name="Group 3">
            <a:extLst>
              <a:ext uri="{FF2B5EF4-FFF2-40B4-BE49-F238E27FC236}">
                <a16:creationId xmlns:a16="http://schemas.microsoft.com/office/drawing/2014/main" xmlns="" id="{90986884-8A48-13FF-F7C7-9582023789C8}"/>
              </a:ext>
            </a:extLst>
          </p:cNvPr>
          <p:cNvGrpSpPr/>
          <p:nvPr/>
        </p:nvGrpSpPr>
        <p:grpSpPr>
          <a:xfrm>
            <a:off x="9295012" y="6197926"/>
            <a:ext cx="2601592" cy="596804"/>
            <a:chOff x="9291880" y="4428635"/>
            <a:chExt cx="1629535" cy="596804"/>
          </a:xfrm>
        </p:grpSpPr>
        <p:sp>
          <p:nvSpPr>
            <p:cNvPr id="326" name="Прямоугольник: скругленные углы 155">
              <a:extLst>
                <a:ext uri="{FF2B5EF4-FFF2-40B4-BE49-F238E27FC236}">
                  <a16:creationId xmlns:a16="http://schemas.microsoft.com/office/drawing/2014/main" xmlns="" id="{8BAC07BB-73BF-17E5-1649-C1A15B56C3B2}"/>
                </a:ext>
              </a:extLst>
            </p:cNvPr>
            <p:cNvSpPr/>
            <p:nvPr/>
          </p:nvSpPr>
          <p:spPr>
            <a:xfrm>
              <a:off x="9291880" y="4428635"/>
              <a:ext cx="1547931" cy="596804"/>
            </a:xfrm>
            <a:prstGeom prst="round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/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xmlns="" id="{1CF7200A-6464-AF27-92E4-0E9C8CD2B5B6}"/>
                </a:ext>
              </a:extLst>
            </p:cNvPr>
            <p:cNvSpPr txBox="1"/>
            <p:nvPr/>
          </p:nvSpPr>
          <p:spPr>
            <a:xfrm>
              <a:off x="9304142" y="4494970"/>
              <a:ext cx="1617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Увеличение личных </a:t>
              </a:r>
              <a:b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</a:br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взносов в 2,87 раза </a:t>
              </a:r>
              <a:r>
                <a:rPr lang="ru-RU" sz="1200" dirty="0">
                  <a:latin typeface="+mn-lt"/>
                  <a:ea typeface="Open Sans Medium" pitchFamily="2" charset="0"/>
                  <a:cs typeface="Open Sans Medium" pitchFamily="2" charset="0"/>
                </a:rPr>
                <a:t>(за 15 лет)</a:t>
              </a:r>
            </a:p>
          </p:txBody>
        </p:sp>
      </p:grpSp>
      <p:pic>
        <p:nvPicPr>
          <p:cNvPr id="336" name="Рисунок 335">
            <a:extLst>
              <a:ext uri="{FF2B5EF4-FFF2-40B4-BE49-F238E27FC236}">
                <a16:creationId xmlns:a16="http://schemas.microsoft.com/office/drawing/2014/main" xmlns="" id="{C4105476-BFC6-4C99-974B-4A0E7A9694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-32274" y="6390043"/>
            <a:ext cx="8851069" cy="49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30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B505035-BF1A-78EA-B229-67E03829F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66879" y="215403"/>
            <a:ext cx="1715926" cy="2287901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81E9D909-9AF8-41C2-B4B5-72336C1B6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688839"/>
              </p:ext>
            </p:extLst>
          </p:nvPr>
        </p:nvGraphicFramePr>
        <p:xfrm>
          <a:off x="742278" y="1758073"/>
          <a:ext cx="11024045" cy="46458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393">
                  <a:extLst>
                    <a:ext uri="{9D8B030D-6E8A-4147-A177-3AD203B41FA5}">
                      <a16:colId xmlns:a16="http://schemas.microsoft.com/office/drawing/2014/main" xmlns="" val="2806689523"/>
                    </a:ext>
                  </a:extLst>
                </a:gridCol>
                <a:gridCol w="1560661">
                  <a:extLst>
                    <a:ext uri="{9D8B030D-6E8A-4147-A177-3AD203B41FA5}">
                      <a16:colId xmlns:a16="http://schemas.microsoft.com/office/drawing/2014/main" xmlns="" val="1279171615"/>
                    </a:ext>
                  </a:extLst>
                </a:gridCol>
                <a:gridCol w="1871830">
                  <a:extLst>
                    <a:ext uri="{9D8B030D-6E8A-4147-A177-3AD203B41FA5}">
                      <a16:colId xmlns:a16="http://schemas.microsoft.com/office/drawing/2014/main" xmlns="" val="3214363987"/>
                    </a:ext>
                  </a:extLst>
                </a:gridCol>
                <a:gridCol w="1473798">
                  <a:extLst>
                    <a:ext uri="{9D8B030D-6E8A-4147-A177-3AD203B41FA5}">
                      <a16:colId xmlns:a16="http://schemas.microsoft.com/office/drawing/2014/main" xmlns="" val="1961574036"/>
                    </a:ext>
                  </a:extLst>
                </a:gridCol>
                <a:gridCol w="1839558">
                  <a:extLst>
                    <a:ext uri="{9D8B030D-6E8A-4147-A177-3AD203B41FA5}">
                      <a16:colId xmlns:a16="http://schemas.microsoft.com/office/drawing/2014/main" xmlns="" val="3214528249"/>
                    </a:ext>
                  </a:extLst>
                </a:gridCol>
                <a:gridCol w="2245805">
                  <a:extLst>
                    <a:ext uri="{9D8B030D-6E8A-4147-A177-3AD203B41FA5}">
                      <a16:colId xmlns:a16="http://schemas.microsoft.com/office/drawing/2014/main" xmlns="" val="4076184114"/>
                    </a:ext>
                  </a:extLst>
                </a:gridCol>
              </a:tblGrid>
              <a:tr h="8022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Параметры/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финансовый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 продукт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 Medium" pitchFamily="2" charset="0"/>
                        <a:cs typeface="Open Sans Medium" pitchFamily="2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Депозит 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в банке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НСЖ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Накопительное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 страхование жизни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 Medium" pitchFamily="2" charset="0"/>
                        <a:cs typeface="Open Sans Medium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ПИФ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паевые инвестиционные фонды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ИИС 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Индивидуальный инвестиционный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 счет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 Medium" pitchFamily="2" charset="0"/>
                        <a:cs typeface="Open Sans Medium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2000" b="1" kern="1200" dirty="0">
                          <a:solidFill>
                            <a:srgbClr val="F2673A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/>
                      </a:r>
                      <a:br>
                        <a:rPr lang="ru-RU" sz="2000" b="1" kern="1200" dirty="0">
                          <a:solidFill>
                            <a:srgbClr val="F2673A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ru-RU" sz="2400" b="1" kern="1200" dirty="0">
                          <a:solidFill>
                            <a:srgbClr val="F2673A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ПДС</a:t>
                      </a:r>
                      <a:endParaRPr lang="ru-RU" sz="2000" b="1" kern="1200" dirty="0">
                        <a:solidFill>
                          <a:srgbClr val="F2673A"/>
                        </a:solidFill>
                        <a:effectLst/>
                        <a:latin typeface="+mn-lt"/>
                        <a:ea typeface="Open Sans Medium" pitchFamily="2" charset="0"/>
                        <a:cs typeface="Open Sans Medium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7965058"/>
                  </a:ext>
                </a:extLst>
              </a:tr>
              <a:tr h="918844">
                <a:tc>
                  <a:txBody>
                    <a:bodyPr/>
                    <a:lstStyle/>
                    <a:p>
                      <a:pPr marL="144000" lvl="0" algn="l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Софинансирование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до 36 000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руб.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Arial" panose="020B0604020202020204" pitchFamily="34" charset="0"/>
                        </a:rPr>
                        <a:t>(при личных взносах 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Arial" panose="020B0604020202020204" pitchFamily="34" charset="0"/>
                        </a:rPr>
                        <a:t>от 2 тыс. руб. в год)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737880"/>
                  </a:ext>
                </a:extLst>
              </a:tr>
              <a:tr h="950294">
                <a:tc>
                  <a:txBody>
                    <a:bodyPr/>
                    <a:lstStyle/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Налоговый вычет</a:t>
                      </a:r>
                    </a:p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(ежегодно)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Можно вернуть </a:t>
                      </a:r>
                      <a:b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от 13% </a:t>
                      </a: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уплаченные взносы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 150 000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руб./год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Можно вернуть от 13%</a:t>
                      </a:r>
                      <a:b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уплаченные взносы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 400 000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руб./год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Можно вернуть </a:t>
                      </a:r>
                      <a:b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от 13% 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уплаченные взносы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 400 000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руб./год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2341305"/>
                  </a:ext>
                </a:extLst>
              </a:tr>
              <a:tr h="908360">
                <a:tc>
                  <a:txBody>
                    <a:bodyPr/>
                    <a:lstStyle/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Досрочная выплата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Досрочная выплата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br>
                        <a:rPr lang="ru-RU" sz="1100" baseline="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</a:b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с потерей дохода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Досрочная выплата </a:t>
                      </a:r>
                      <a:b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</a:b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с потерей дохода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 любое время, </a:t>
                      </a:r>
                      <a:b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</a:b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но могут быть потери из-за снижения стоимости</a:t>
                      </a: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 пая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 любое время, </a:t>
                      </a:r>
                      <a:b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</a:b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но могут быть потери из-за снижения стоимости активов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 особых жизненных ситуациях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до 100%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7146473"/>
                  </a:ext>
                </a:extLst>
              </a:tr>
              <a:tr h="702956">
                <a:tc>
                  <a:txBody>
                    <a:bodyPr/>
                    <a:lstStyle/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Государственное страхование средств АСВ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1 400 000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руб.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2 800 000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руб. 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личные взносы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2 800 000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руб. 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личные взносы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4647162"/>
                  </a:ext>
                </a:extLst>
              </a:tr>
              <a:tr h="363215">
                <a:tc>
                  <a:txBody>
                    <a:bodyPr/>
                    <a:lstStyle/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Уровень риска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Низкий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Низкий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Высокий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Высокий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Низкий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5576645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8EAE40C-3793-4BEA-9E72-8A28FE78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13</a:t>
            </a:fld>
            <a:endParaRPr lang="ru-RU"/>
          </a:p>
        </p:txBody>
      </p:sp>
      <p:pic>
        <p:nvPicPr>
          <p:cNvPr id="9" name="Рисунок 8" descr="Закрыть со сплошной заливкой">
            <a:extLst>
              <a:ext uri="{FF2B5EF4-FFF2-40B4-BE49-F238E27FC236}">
                <a16:creationId xmlns:a16="http://schemas.microsoft.com/office/drawing/2014/main" xmlns="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315199" y="2790479"/>
            <a:ext cx="482320" cy="482320"/>
          </a:xfrm>
          <a:prstGeom prst="rect">
            <a:avLst/>
          </a:prstGeom>
        </p:spPr>
      </p:pic>
      <p:pic>
        <p:nvPicPr>
          <p:cNvPr id="10" name="Рисунок 9" descr="Закрыть со сплошной заливкой">
            <a:extLst>
              <a:ext uri="{FF2B5EF4-FFF2-40B4-BE49-F238E27FC236}">
                <a16:creationId xmlns:a16="http://schemas.microsoft.com/office/drawing/2014/main" xmlns="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315199" y="3725827"/>
            <a:ext cx="482320" cy="482320"/>
          </a:xfrm>
          <a:prstGeom prst="rect">
            <a:avLst/>
          </a:prstGeom>
        </p:spPr>
      </p:pic>
      <p:pic>
        <p:nvPicPr>
          <p:cNvPr id="12" name="Рисунок 11" descr="Закрыть со сплошной заливкой">
            <a:extLst>
              <a:ext uri="{FF2B5EF4-FFF2-40B4-BE49-F238E27FC236}">
                <a16:creationId xmlns:a16="http://schemas.microsoft.com/office/drawing/2014/main" xmlns="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07936" y="3725827"/>
            <a:ext cx="482320" cy="482320"/>
          </a:xfrm>
          <a:prstGeom prst="rect">
            <a:avLst/>
          </a:prstGeom>
        </p:spPr>
      </p:pic>
      <p:pic>
        <p:nvPicPr>
          <p:cNvPr id="13" name="Рисунок 12" descr="Закрыть со сплошной заливкой">
            <a:extLst>
              <a:ext uri="{FF2B5EF4-FFF2-40B4-BE49-F238E27FC236}">
                <a16:creationId xmlns:a16="http://schemas.microsoft.com/office/drawing/2014/main" xmlns="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70619" y="2790479"/>
            <a:ext cx="482320" cy="482320"/>
          </a:xfrm>
          <a:prstGeom prst="rect">
            <a:avLst/>
          </a:prstGeom>
        </p:spPr>
      </p:pic>
      <p:pic>
        <p:nvPicPr>
          <p:cNvPr id="14" name="Рисунок 13" descr="Закрыть со сплошной заливкой">
            <a:extLst>
              <a:ext uri="{FF2B5EF4-FFF2-40B4-BE49-F238E27FC236}">
                <a16:creationId xmlns:a16="http://schemas.microsoft.com/office/drawing/2014/main" xmlns="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07936" y="2790479"/>
            <a:ext cx="482320" cy="482320"/>
          </a:xfrm>
          <a:prstGeom prst="rect">
            <a:avLst/>
          </a:prstGeom>
        </p:spPr>
      </p:pic>
      <p:pic>
        <p:nvPicPr>
          <p:cNvPr id="15" name="Рисунок 14" descr="Закрыть со сплошной заливкой">
            <a:extLst>
              <a:ext uri="{FF2B5EF4-FFF2-40B4-BE49-F238E27FC236}">
                <a16:creationId xmlns:a16="http://schemas.microsoft.com/office/drawing/2014/main" xmlns="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36074" y="2790479"/>
            <a:ext cx="482320" cy="482320"/>
          </a:xfrm>
          <a:prstGeom prst="rect">
            <a:avLst/>
          </a:prstGeom>
        </p:spPr>
      </p:pic>
      <p:pic>
        <p:nvPicPr>
          <p:cNvPr id="19" name="Рисунок 18" descr="Закрыть со сплошной заливкой">
            <a:extLst>
              <a:ext uri="{FF2B5EF4-FFF2-40B4-BE49-F238E27FC236}">
                <a16:creationId xmlns:a16="http://schemas.microsoft.com/office/drawing/2014/main" xmlns="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07936" y="5453681"/>
            <a:ext cx="482320" cy="482320"/>
          </a:xfrm>
          <a:prstGeom prst="rect">
            <a:avLst/>
          </a:prstGeom>
        </p:spPr>
      </p:pic>
      <p:pic>
        <p:nvPicPr>
          <p:cNvPr id="21" name="Рисунок 20" descr="Закрыть со сплошной заливкой">
            <a:extLst>
              <a:ext uri="{FF2B5EF4-FFF2-40B4-BE49-F238E27FC236}">
                <a16:creationId xmlns:a16="http://schemas.microsoft.com/office/drawing/2014/main" xmlns="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70619" y="5453681"/>
            <a:ext cx="482320" cy="48232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A4396265-8E26-3FAF-0BE9-C4BA128273C1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СРАВНЕНИЕ ПДС С ДРУГИМИ ФИНАНСОВЫМИ ПРОДУКТАМИ</a:t>
            </a:r>
          </a:p>
        </p:txBody>
      </p:sp>
    </p:spTree>
    <p:extLst>
      <p:ext uri="{BB962C8B-B14F-4D97-AF65-F5344CB8AC3E}">
        <p14:creationId xmlns:p14="http://schemas.microsoft.com/office/powerpoint/2010/main" val="2622482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346076" y="1684237"/>
            <a:ext cx="9457192" cy="2404156"/>
          </a:xfrm>
          <a:prstGeom prst="roundRect">
            <a:avLst>
              <a:gd name="adj" fmla="val 6388"/>
            </a:avLst>
          </a:prstGeom>
          <a:noFill/>
          <a:ln w="12700">
            <a:solidFill>
              <a:srgbClr val="27AAE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4" name="Google Shape;331;g277b4458855_0_0">
            <a:extLst>
              <a:ext uri="{FF2B5EF4-FFF2-40B4-BE49-F238E27FC236}">
                <a16:creationId xmlns:a16="http://schemas.microsoft.com/office/drawing/2014/main" xmlns="" id="{EC0B4E0F-5291-6EFC-FD75-4AD7F9E7BF13}"/>
              </a:ext>
            </a:extLst>
          </p:cNvPr>
          <p:cNvSpPr/>
          <p:nvPr/>
        </p:nvSpPr>
        <p:spPr bwMode="auto">
          <a:xfrm>
            <a:off x="754764" y="4781893"/>
            <a:ext cx="2699977" cy="47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b="1" i="0" u="none" strike="noStrike" cap="none" dirty="0">
                <a:solidFill>
                  <a:srgbClr val="099A85"/>
                </a:solidFill>
                <a:ea typeface="Arial"/>
                <a:cs typeface="Arial"/>
              </a:rPr>
              <a:t>Контроль и надзор </a:t>
            </a:r>
          </a:p>
        </p:txBody>
      </p:sp>
      <p:sp>
        <p:nvSpPr>
          <p:cNvPr id="45" name="Google Shape;331;g277b4458855_0_0">
            <a:extLst>
              <a:ext uri="{FF2B5EF4-FFF2-40B4-BE49-F238E27FC236}">
                <a16:creationId xmlns:a16="http://schemas.microsoft.com/office/drawing/2014/main" xmlns="" id="{8BDB59CD-F801-AD4C-AF28-D6F6C998B090}"/>
              </a:ext>
            </a:extLst>
          </p:cNvPr>
          <p:cNvSpPr/>
          <p:nvPr/>
        </p:nvSpPr>
        <p:spPr bwMode="auto">
          <a:xfrm>
            <a:off x="754764" y="5341880"/>
            <a:ext cx="5965842" cy="46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b="1" i="0" u="none" strike="noStrike" cap="none" dirty="0">
                <a:solidFill>
                  <a:srgbClr val="099A85"/>
                </a:solidFill>
                <a:ea typeface="Arial"/>
                <a:cs typeface="Arial"/>
              </a:rPr>
              <a:t>Государственные гарантии (2,8 млн руб.)</a:t>
            </a:r>
          </a:p>
        </p:txBody>
      </p:sp>
      <p:sp>
        <p:nvSpPr>
          <p:cNvPr id="46" name="Google Shape;331;g277b4458855_0_0">
            <a:extLst>
              <a:ext uri="{FF2B5EF4-FFF2-40B4-BE49-F238E27FC236}">
                <a16:creationId xmlns:a16="http://schemas.microsoft.com/office/drawing/2014/main" xmlns="" id="{A97DB222-826A-363F-DC71-2AF6F8C06158}"/>
              </a:ext>
            </a:extLst>
          </p:cNvPr>
          <p:cNvSpPr/>
          <p:nvPr/>
        </p:nvSpPr>
        <p:spPr bwMode="auto">
          <a:xfrm>
            <a:off x="754763" y="5881293"/>
            <a:ext cx="7331401" cy="739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b="1" i="0" u="none" strike="noStrike" cap="none" dirty="0">
                <a:solidFill>
                  <a:srgbClr val="099A85"/>
                </a:solidFill>
                <a:ea typeface="Arial"/>
                <a:cs typeface="Arial"/>
              </a:rPr>
              <a:t>Исполнение требований к составу и структуре портфеля, финансовой устойчивости и пр.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901B4010-EECC-747A-A8DD-44A59E3B2659}"/>
              </a:ext>
            </a:extLst>
          </p:cNvPr>
          <p:cNvGrpSpPr/>
          <p:nvPr/>
        </p:nvGrpSpPr>
        <p:grpSpPr>
          <a:xfrm>
            <a:off x="555189" y="4225530"/>
            <a:ext cx="11235722" cy="481158"/>
            <a:chOff x="698807" y="1832308"/>
            <a:chExt cx="5324675" cy="481158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xmlns="" id="{31AE5692-18BE-57C7-88BC-1995146913A3}"/>
                </a:ext>
              </a:extLst>
            </p:cNvPr>
            <p:cNvSpPr/>
            <p:nvPr/>
          </p:nvSpPr>
          <p:spPr>
            <a:xfrm>
              <a:off x="718324" y="1832308"/>
              <a:ext cx="5305158" cy="481157"/>
            </a:xfrm>
            <a:prstGeom prst="roundRect">
              <a:avLst>
                <a:gd name="adj" fmla="val 50000"/>
              </a:avLst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Google Shape;362;p6">
              <a:extLst>
                <a:ext uri="{FF2B5EF4-FFF2-40B4-BE49-F238E27FC236}">
                  <a16:creationId xmlns:a16="http://schemas.microsoft.com/office/drawing/2014/main" xmlns="" id="{2C14AD4B-E103-CE44-AB34-C43E5CB719CF}"/>
                </a:ext>
              </a:extLst>
            </p:cNvPr>
            <p:cNvSpPr/>
            <p:nvPr/>
          </p:nvSpPr>
          <p:spPr bwMode="auto">
            <a:xfrm>
              <a:off x="698807" y="1832309"/>
              <a:ext cx="5140998" cy="48115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252000" tIns="91425" rIns="91425" bIns="91425" anchor="ctr" anchorCtr="0">
              <a:noAutofit/>
            </a:bodyPr>
            <a:lstStyle/>
            <a:p>
              <a:pPr marR="0" lv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>
                  <a:tab pos="1438275" algn="l"/>
                </a:tabLst>
                <a:defRPr/>
              </a:pPr>
              <a:r>
                <a:rPr lang="ru-RU" sz="1800" b="1" i="0" u="none" strike="noStrike" cap="none" dirty="0">
                  <a:solidFill>
                    <a:srgbClr val="FFFFFF"/>
                  </a:solidFill>
                  <a:ea typeface="Arial"/>
                  <a:cs typeface="Arial"/>
                </a:rPr>
                <a:t>Высокая надежность отрасли НПФ </a:t>
              </a:r>
            </a:p>
          </p:txBody>
        </p:sp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C6C35AAC-552E-9997-4E72-34271922A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65175" y="1893775"/>
            <a:ext cx="1361425" cy="136142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332CAA3-8CA8-4458-BF8A-9B10CE63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14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408332" y="3088806"/>
            <a:ext cx="2501294" cy="1177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 Medium" panose="020B0604020202020204" charset="0"/>
                <a:cs typeface="Open Sans Medium" panose="020B0604020202020204" charset="0"/>
              </a:rPr>
              <a:t>Инвестирует средства в ценные бумаги</a:t>
            </a:r>
            <a:endParaRPr lang="ru-RU" b="1" dirty="0">
              <a:solidFill>
                <a:srgbClr val="251A30"/>
              </a:solidFill>
              <a:ea typeface="Open Sans" pitchFamily="2" charset="0"/>
              <a:cs typeface="Open Sans" pitchFamily="2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98462" y="3138536"/>
            <a:ext cx="1876893" cy="1077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Клиенты</a:t>
            </a:r>
            <a:r>
              <a:rPr lang="en-US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/>
            </a:r>
            <a:br>
              <a:rPr lang="en-US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</a:b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направляют взносы в НПФ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9539028" y="3138536"/>
            <a:ext cx="2449627" cy="1077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 Medium" panose="020B0604020202020204" charset="0"/>
                <a:cs typeface="Open Sans Medium" panose="020B0604020202020204" charset="0"/>
              </a:rPr>
              <a:t>Распределяет доходы на счета клиентов</a:t>
            </a:r>
            <a:endParaRPr lang="ru-RU" b="1" dirty="0">
              <a:solidFill>
                <a:srgbClr val="251A30"/>
              </a:solidFill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626" y="5389565"/>
            <a:ext cx="1641717" cy="530401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552" y="4873532"/>
            <a:ext cx="1805289" cy="4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B3CB93E4-F0CA-46AA-AD4A-84EEEDCFE8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416" y="5993641"/>
            <a:ext cx="2390808" cy="56571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251393" y="3138536"/>
            <a:ext cx="2588988" cy="1077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Зачисляет </a:t>
            </a:r>
            <a:r>
              <a:rPr lang="en-US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/>
            </a:r>
            <a:br>
              <a:rPr lang="en-US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</a:b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средства на счета </a:t>
            </a:r>
          </a:p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клиентов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3719" y="1667193"/>
            <a:ext cx="140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2673A"/>
                </a:solidFill>
              </a:rPr>
              <a:t>НПФ</a:t>
            </a:r>
            <a:endParaRPr lang="ru-RU" sz="2800" b="1" dirty="0">
              <a:solidFill>
                <a:srgbClr val="F2673A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B10BFD3-F37F-CCA5-7838-E7AAA96754D0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НЕГОСУДАРСТВЕННЫЙ ПЕНСИОННЫЙ ФОНД (НПФ) — ОПЕРАТОР ПДС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752072B-4B59-3D05-A3B0-1380866B4D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6197" y="1893925"/>
            <a:ext cx="1361425" cy="13614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73ADE28-A10B-C5E8-6E77-74ECDAA399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083130" y="1893925"/>
            <a:ext cx="1361425" cy="13614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07A4AA9-C153-CFD2-494D-CF789BBB81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974153" y="1893925"/>
            <a:ext cx="1361425" cy="136142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3880510A-9CDE-B638-B6D6-C2E3D465CEF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2711932" y="2271471"/>
            <a:ext cx="558933" cy="60192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5EA7BBB-43E6-8881-66CD-D15EF96252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820910" y="2271471"/>
            <a:ext cx="558933" cy="60192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48F9C8C0-5C92-82C8-4A38-EC3F3A220A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929888" y="2271471"/>
            <a:ext cx="558933" cy="601928"/>
          </a:xfrm>
          <a:prstGeom prst="rect">
            <a:avLst/>
          </a:prstGeom>
        </p:spPr>
      </p:pic>
      <p:sp>
        <p:nvSpPr>
          <p:cNvPr id="47" name="Треугольник 47">
            <a:extLst>
              <a:ext uri="{FF2B5EF4-FFF2-40B4-BE49-F238E27FC236}">
                <a16:creationId xmlns:a16="http://schemas.microsoft.com/office/drawing/2014/main" xmlns="" id="{2A30A398-13B2-7896-B1D4-6B75267CB354}"/>
              </a:ext>
            </a:extLst>
          </p:cNvPr>
          <p:cNvSpPr/>
          <p:nvPr/>
        </p:nvSpPr>
        <p:spPr bwMode="auto">
          <a:xfrm rot="5400000">
            <a:off x="7423759" y="5626569"/>
            <a:ext cx="2009298" cy="31995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054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84EEDD1-DC81-0EC4-9B63-68A66282A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19" y="385352"/>
            <a:ext cx="2291006" cy="5420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26FEA72-F663-4E3F-379B-04D6A91DF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16456" y="2769792"/>
            <a:ext cx="2928309" cy="292830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7769CCC-E78C-D594-DC24-5984EDAD8EAE}"/>
              </a:ext>
            </a:extLst>
          </p:cNvPr>
          <p:cNvSpPr/>
          <p:nvPr/>
        </p:nvSpPr>
        <p:spPr>
          <a:xfrm>
            <a:off x="4230305" y="6170167"/>
            <a:ext cx="3334356" cy="416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95889">
              <a:lnSpc>
                <a:spcPts val="2165"/>
              </a:lnSpc>
              <a:defRPr/>
            </a:pPr>
            <a:r>
              <a:rPr lang="en-US" sz="4000" b="1" dirty="0">
                <a:solidFill>
                  <a:srgbClr val="3A76BB"/>
                </a:solidFill>
                <a:latin typeface="Golos Text" panose="020B0503020202020204" pitchFamily="34" charset="-52"/>
                <a:ea typeface="Calibri" panose="020F0502020204030204" pitchFamily="34" charset="0"/>
                <a:cs typeface="Golos Text" panose="020B0503020202020204" pitchFamily="34" charset="-52"/>
              </a:rPr>
              <a:t>pds.napf.ru</a:t>
            </a:r>
            <a:endParaRPr lang="ru-RU" sz="4000" b="1" dirty="0">
              <a:solidFill>
                <a:srgbClr val="3A76BB"/>
              </a:solidFill>
              <a:latin typeface="Golos Text" panose="020B0503020202020204" pitchFamily="34" charset="-52"/>
              <a:ea typeface="Calibri" panose="020F0502020204030204" pitchFamily="34" charset="0"/>
              <a:cs typeface="Golos Text" panose="020B0503020202020204" pitchFamily="34" charset="-52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5F7A5619-768E-7730-63C9-595D404CCD74}"/>
              </a:ext>
            </a:extLst>
          </p:cNvPr>
          <p:cNvSpPr txBox="1">
            <a:spLocks/>
          </p:cNvSpPr>
          <p:nvPr/>
        </p:nvSpPr>
        <p:spPr>
          <a:xfrm>
            <a:off x="671530" y="1305372"/>
            <a:ext cx="10051888" cy="2027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000"/>
              </a:lnSpc>
            </a:pPr>
            <a:r>
              <a:rPr lang="ru-RU" sz="4000" b="1" dirty="0">
                <a:solidFill>
                  <a:srgbClr val="F2673A"/>
                </a:solidFill>
              </a:rPr>
              <a:t>Информация об операторах  </a:t>
            </a:r>
          </a:p>
          <a:p>
            <a:pPr algn="ctr">
              <a:lnSpc>
                <a:spcPts val="3000"/>
              </a:lnSpc>
            </a:pPr>
            <a:r>
              <a:rPr lang="ru-RU" sz="4000" b="1" dirty="0">
                <a:solidFill>
                  <a:srgbClr val="F2673A"/>
                </a:solidFill>
              </a:rPr>
              <a:t>Программы долгосрочных сбережений</a:t>
            </a:r>
          </a:p>
        </p:txBody>
      </p:sp>
      <p:grpSp>
        <p:nvGrpSpPr>
          <p:cNvPr id="14" name="Рисунок 6">
            <a:extLst>
              <a:ext uri="{FF2B5EF4-FFF2-40B4-BE49-F238E27FC236}">
                <a16:creationId xmlns:a16="http://schemas.microsoft.com/office/drawing/2014/main" xmlns="" id="{510B0803-C5C4-232F-5E5A-209B4582846C}"/>
              </a:ext>
            </a:extLst>
          </p:cNvPr>
          <p:cNvGrpSpPr/>
          <p:nvPr/>
        </p:nvGrpSpPr>
        <p:grpSpPr>
          <a:xfrm>
            <a:off x="2298268" y="466367"/>
            <a:ext cx="1611465" cy="404436"/>
            <a:chOff x="2298268" y="466367"/>
            <a:chExt cx="1611465" cy="404436"/>
          </a:xfrm>
          <a:solidFill>
            <a:srgbClr val="797A7C"/>
          </a:solidFill>
        </p:grpSpPr>
        <p:grpSp>
          <p:nvGrpSpPr>
            <p:cNvPr id="15" name="Рисунок 6">
              <a:extLst>
                <a:ext uri="{FF2B5EF4-FFF2-40B4-BE49-F238E27FC236}">
                  <a16:creationId xmlns:a16="http://schemas.microsoft.com/office/drawing/2014/main" xmlns="" id="{D277E84B-227C-FAFD-99CE-5AEED2BD2FB1}"/>
                </a:ext>
              </a:extLst>
            </p:cNvPr>
            <p:cNvGrpSpPr/>
            <p:nvPr/>
          </p:nvGrpSpPr>
          <p:grpSpPr>
            <a:xfrm>
              <a:off x="2298268" y="466367"/>
              <a:ext cx="404436" cy="404436"/>
              <a:chOff x="2298268" y="466367"/>
              <a:chExt cx="404436" cy="404436"/>
            </a:xfrm>
            <a:grpFill/>
          </p:grpSpPr>
          <p:sp>
            <p:nvSpPr>
              <p:cNvPr id="16" name="Полилиния: фигура 15">
                <a:extLst>
                  <a:ext uri="{FF2B5EF4-FFF2-40B4-BE49-F238E27FC236}">
                    <a16:creationId xmlns:a16="http://schemas.microsoft.com/office/drawing/2014/main" xmlns="" id="{D73EAB3E-9369-C8F0-38F0-BDFB6F0B69D2}"/>
                  </a:ext>
                </a:extLst>
              </p:cNvPr>
              <p:cNvSpPr/>
              <p:nvPr/>
            </p:nvSpPr>
            <p:spPr>
              <a:xfrm>
                <a:off x="2298268" y="466367"/>
                <a:ext cx="404436" cy="404436"/>
              </a:xfrm>
              <a:custGeom>
                <a:avLst/>
                <a:gdLst>
                  <a:gd name="connsiteX0" fmla="*/ 202218 w 404436"/>
                  <a:gd name="connsiteY0" fmla="*/ 0 h 404436"/>
                  <a:gd name="connsiteX1" fmla="*/ 0 w 404436"/>
                  <a:gd name="connsiteY1" fmla="*/ 202218 h 404436"/>
                  <a:gd name="connsiteX2" fmla="*/ 202218 w 404436"/>
                  <a:gd name="connsiteY2" fmla="*/ 404436 h 404436"/>
                  <a:gd name="connsiteX3" fmla="*/ 404436 w 404436"/>
                  <a:gd name="connsiteY3" fmla="*/ 202218 h 404436"/>
                  <a:gd name="connsiteX4" fmla="*/ 202218 w 404436"/>
                  <a:gd name="connsiteY4" fmla="*/ 0 h 404436"/>
                  <a:gd name="connsiteX5" fmla="*/ 202218 w 404436"/>
                  <a:gd name="connsiteY5" fmla="*/ 387857 h 404436"/>
                  <a:gd name="connsiteX6" fmla="*/ 16579 w 404436"/>
                  <a:gd name="connsiteY6" fmla="*/ 202218 h 404436"/>
                  <a:gd name="connsiteX7" fmla="*/ 202218 w 404436"/>
                  <a:gd name="connsiteY7" fmla="*/ 16579 h 404436"/>
                  <a:gd name="connsiteX8" fmla="*/ 387857 w 404436"/>
                  <a:gd name="connsiteY8" fmla="*/ 202218 h 404436"/>
                  <a:gd name="connsiteX9" fmla="*/ 202218 w 404436"/>
                  <a:gd name="connsiteY9" fmla="*/ 387857 h 404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4436" h="404436">
                    <a:moveTo>
                      <a:pt x="202218" y="0"/>
                    </a:moveTo>
                    <a:cubicBezTo>
                      <a:pt x="91187" y="0"/>
                      <a:pt x="0" y="89930"/>
                      <a:pt x="0" y="202218"/>
                    </a:cubicBezTo>
                    <a:cubicBezTo>
                      <a:pt x="0" y="314506"/>
                      <a:pt x="89931" y="404436"/>
                      <a:pt x="202218" y="404436"/>
                    </a:cubicBezTo>
                    <a:cubicBezTo>
                      <a:pt x="314506" y="404436"/>
                      <a:pt x="404436" y="314506"/>
                      <a:pt x="404436" y="202218"/>
                    </a:cubicBezTo>
                    <a:cubicBezTo>
                      <a:pt x="404436" y="89930"/>
                      <a:pt x="313501" y="0"/>
                      <a:pt x="202218" y="0"/>
                    </a:cubicBezTo>
                    <a:close/>
                    <a:moveTo>
                      <a:pt x="202218" y="387857"/>
                    </a:moveTo>
                    <a:cubicBezTo>
                      <a:pt x="99476" y="387857"/>
                      <a:pt x="16579" y="305211"/>
                      <a:pt x="16579" y="202218"/>
                    </a:cubicBezTo>
                    <a:cubicBezTo>
                      <a:pt x="16579" y="99225"/>
                      <a:pt x="99225" y="16579"/>
                      <a:pt x="202218" y="16579"/>
                    </a:cubicBezTo>
                    <a:cubicBezTo>
                      <a:pt x="305211" y="16579"/>
                      <a:pt x="387857" y="99225"/>
                      <a:pt x="387857" y="202218"/>
                    </a:cubicBezTo>
                    <a:cubicBezTo>
                      <a:pt x="389113" y="303955"/>
                      <a:pt x="305211" y="387857"/>
                      <a:pt x="202218" y="38785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:a16="http://schemas.microsoft.com/office/drawing/2014/main" xmlns="" id="{A730D3B6-AA79-B899-0732-898260DDA13A}"/>
                  </a:ext>
                </a:extLst>
              </p:cNvPr>
              <p:cNvSpPr/>
              <p:nvPr/>
            </p:nvSpPr>
            <p:spPr>
              <a:xfrm>
                <a:off x="2334190" y="524144"/>
                <a:ext cx="333094" cy="294660"/>
              </a:xfrm>
              <a:custGeom>
                <a:avLst/>
                <a:gdLst>
                  <a:gd name="connsiteX0" fmla="*/ 166296 w 333094"/>
                  <a:gd name="connsiteY0" fmla="*/ 294661 h 294660"/>
                  <a:gd name="connsiteX1" fmla="*/ 178103 w 333094"/>
                  <a:gd name="connsiteY1" fmla="*/ 284110 h 294660"/>
                  <a:gd name="connsiteX2" fmla="*/ 184132 w 333094"/>
                  <a:gd name="connsiteY2" fmla="*/ 290139 h 294660"/>
                  <a:gd name="connsiteX3" fmla="*/ 192421 w 333094"/>
                  <a:gd name="connsiteY3" fmla="*/ 288883 h 294660"/>
                  <a:gd name="connsiteX4" fmla="*/ 198450 w 333094"/>
                  <a:gd name="connsiteY4" fmla="*/ 282854 h 294660"/>
                  <a:gd name="connsiteX5" fmla="*/ 198450 w 333094"/>
                  <a:gd name="connsiteY5" fmla="*/ 274564 h 294660"/>
                  <a:gd name="connsiteX6" fmla="*/ 212517 w 333094"/>
                  <a:gd name="connsiteY6" fmla="*/ 278081 h 294660"/>
                  <a:gd name="connsiteX7" fmla="*/ 218546 w 333094"/>
                  <a:gd name="connsiteY7" fmla="*/ 262758 h 294660"/>
                  <a:gd name="connsiteX8" fmla="*/ 193677 w 333094"/>
                  <a:gd name="connsiteY8" fmla="*/ 203725 h 294660"/>
                  <a:gd name="connsiteX9" fmla="*/ 191417 w 333094"/>
                  <a:gd name="connsiteY9" fmla="*/ 197696 h 294660"/>
                  <a:gd name="connsiteX10" fmla="*/ 189156 w 333094"/>
                  <a:gd name="connsiteY10" fmla="*/ 194180 h 294660"/>
                  <a:gd name="connsiteX11" fmla="*/ 186895 w 333094"/>
                  <a:gd name="connsiteY11" fmla="*/ 191919 h 294660"/>
                  <a:gd name="connsiteX12" fmla="*/ 209252 w 333094"/>
                  <a:gd name="connsiteY12" fmla="*/ 200208 h 294660"/>
                  <a:gd name="connsiteX13" fmla="*/ 214025 w 333094"/>
                  <a:gd name="connsiteY13" fmla="*/ 200208 h 294660"/>
                  <a:gd name="connsiteX14" fmla="*/ 218798 w 333094"/>
                  <a:gd name="connsiteY14" fmla="*/ 200208 h 294660"/>
                  <a:gd name="connsiteX15" fmla="*/ 223570 w 333094"/>
                  <a:gd name="connsiteY15" fmla="*/ 202469 h 294660"/>
                  <a:gd name="connsiteX16" fmla="*/ 237638 w 333094"/>
                  <a:gd name="connsiteY16" fmla="*/ 213020 h 294660"/>
                  <a:gd name="connsiteX17" fmla="*/ 242411 w 333094"/>
                  <a:gd name="connsiteY17" fmla="*/ 221309 h 294660"/>
                  <a:gd name="connsiteX18" fmla="*/ 234121 w 333094"/>
                  <a:gd name="connsiteY18" fmla="*/ 231860 h 294660"/>
                  <a:gd name="connsiteX19" fmla="*/ 245928 w 333094"/>
                  <a:gd name="connsiteY19" fmla="*/ 243666 h 294660"/>
                  <a:gd name="connsiteX20" fmla="*/ 243667 w 333094"/>
                  <a:gd name="connsiteY20" fmla="*/ 236633 h 294660"/>
                  <a:gd name="connsiteX21" fmla="*/ 248439 w 333094"/>
                  <a:gd name="connsiteY21" fmla="*/ 235377 h 294660"/>
                  <a:gd name="connsiteX22" fmla="*/ 250700 w 333094"/>
                  <a:gd name="connsiteY22" fmla="*/ 227087 h 294660"/>
                  <a:gd name="connsiteX23" fmla="*/ 270797 w 333094"/>
                  <a:gd name="connsiteY23" fmla="*/ 223570 h 294660"/>
                  <a:gd name="connsiteX24" fmla="*/ 275569 w 333094"/>
                  <a:gd name="connsiteY24" fmla="*/ 218797 h 294660"/>
                  <a:gd name="connsiteX25" fmla="*/ 280342 w 333094"/>
                  <a:gd name="connsiteY25" fmla="*/ 224826 h 294660"/>
                  <a:gd name="connsiteX26" fmla="*/ 274313 w 333094"/>
                  <a:gd name="connsiteY26" fmla="*/ 211764 h 294660"/>
                  <a:gd name="connsiteX27" fmla="*/ 274313 w 333094"/>
                  <a:gd name="connsiteY27" fmla="*/ 211764 h 294660"/>
                  <a:gd name="connsiteX28" fmla="*/ 282603 w 333094"/>
                  <a:gd name="connsiteY28" fmla="*/ 211764 h 294660"/>
                  <a:gd name="connsiteX29" fmla="*/ 269540 w 333094"/>
                  <a:gd name="connsiteY29" fmla="*/ 205735 h 294660"/>
                  <a:gd name="connsiteX30" fmla="*/ 252961 w 333094"/>
                  <a:gd name="connsiteY30" fmla="*/ 214025 h 294660"/>
                  <a:gd name="connsiteX31" fmla="*/ 248188 w 333094"/>
                  <a:gd name="connsiteY31" fmla="*/ 210508 h 294660"/>
                  <a:gd name="connsiteX32" fmla="*/ 231609 w 333094"/>
                  <a:gd name="connsiteY32" fmla="*/ 193928 h 294660"/>
                  <a:gd name="connsiteX33" fmla="*/ 222063 w 333094"/>
                  <a:gd name="connsiteY33" fmla="*/ 166798 h 294660"/>
                  <a:gd name="connsiteX34" fmla="*/ 206740 w 333094"/>
                  <a:gd name="connsiteY34" fmla="*/ 159765 h 294660"/>
                  <a:gd name="connsiteX35" fmla="*/ 211513 w 333094"/>
                  <a:gd name="connsiteY35" fmla="*/ 151475 h 294660"/>
                  <a:gd name="connsiteX36" fmla="*/ 232865 w 333094"/>
                  <a:gd name="connsiteY36" fmla="*/ 149214 h 294660"/>
                  <a:gd name="connsiteX37" fmla="*/ 255222 w 333094"/>
                  <a:gd name="connsiteY37" fmla="*/ 146953 h 294660"/>
                  <a:gd name="connsiteX38" fmla="*/ 257483 w 333094"/>
                  <a:gd name="connsiteY38" fmla="*/ 157504 h 294660"/>
                  <a:gd name="connsiteX39" fmla="*/ 277579 w 333094"/>
                  <a:gd name="connsiteY39" fmla="*/ 176344 h 294660"/>
                  <a:gd name="connsiteX40" fmla="*/ 294158 w 333094"/>
                  <a:gd name="connsiteY40" fmla="*/ 202469 h 294660"/>
                  <a:gd name="connsiteX41" fmla="*/ 296419 w 333094"/>
                  <a:gd name="connsiteY41" fmla="*/ 203725 h 294660"/>
                  <a:gd name="connsiteX42" fmla="*/ 333095 w 333094"/>
                  <a:gd name="connsiteY42" fmla="*/ 217793 h 294660"/>
                  <a:gd name="connsiteX43" fmla="*/ 327066 w 333094"/>
                  <a:gd name="connsiteY43" fmla="*/ 204730 h 294660"/>
                  <a:gd name="connsiteX44" fmla="*/ 325810 w 333094"/>
                  <a:gd name="connsiteY44" fmla="*/ 119572 h 294660"/>
                  <a:gd name="connsiteX45" fmla="*/ 271550 w 333094"/>
                  <a:gd name="connsiteY45" fmla="*/ 42704 h 294660"/>
                  <a:gd name="connsiteX46" fmla="*/ 249193 w 333094"/>
                  <a:gd name="connsiteY46" fmla="*/ 47477 h 294660"/>
                  <a:gd name="connsiteX47" fmla="*/ 240903 w 333094"/>
                  <a:gd name="connsiteY47" fmla="*/ 79380 h 294660"/>
                  <a:gd name="connsiteX48" fmla="*/ 240903 w 333094"/>
                  <a:gd name="connsiteY48" fmla="*/ 80636 h 294660"/>
                  <a:gd name="connsiteX49" fmla="*/ 239647 w 333094"/>
                  <a:gd name="connsiteY49" fmla="*/ 88926 h 294660"/>
                  <a:gd name="connsiteX50" fmla="*/ 224324 w 333094"/>
                  <a:gd name="connsiteY50" fmla="*/ 97215 h 294660"/>
                  <a:gd name="connsiteX51" fmla="*/ 214778 w 333094"/>
                  <a:gd name="connsiteY51" fmla="*/ 93699 h 294660"/>
                  <a:gd name="connsiteX52" fmla="*/ 202972 w 333094"/>
                  <a:gd name="connsiteY52" fmla="*/ 72346 h 294660"/>
                  <a:gd name="connsiteX53" fmla="*/ 204228 w 333094"/>
                  <a:gd name="connsiteY53" fmla="*/ 47477 h 294660"/>
                  <a:gd name="connsiteX54" fmla="*/ 227841 w 333094"/>
                  <a:gd name="connsiteY54" fmla="*/ 32154 h 294660"/>
                  <a:gd name="connsiteX55" fmla="*/ 246681 w 333094"/>
                  <a:gd name="connsiteY55" fmla="*/ 26125 h 294660"/>
                  <a:gd name="connsiteX56" fmla="*/ 252710 w 333094"/>
                  <a:gd name="connsiteY56" fmla="*/ 29642 h 294660"/>
                  <a:gd name="connsiteX57" fmla="*/ 252710 w 333094"/>
                  <a:gd name="connsiteY57" fmla="*/ 16579 h 294660"/>
                  <a:gd name="connsiteX58" fmla="*/ 233870 w 333094"/>
                  <a:gd name="connsiteY58" fmla="*/ 11807 h 294660"/>
                  <a:gd name="connsiteX59" fmla="*/ 205484 w 333094"/>
                  <a:gd name="connsiteY59" fmla="*/ 4773 h 294660"/>
                  <a:gd name="connsiteX60" fmla="*/ 179359 w 333094"/>
                  <a:gd name="connsiteY60" fmla="*/ 0 h 294660"/>
                  <a:gd name="connsiteX61" fmla="*/ 188904 w 333094"/>
                  <a:gd name="connsiteY61" fmla="*/ 17835 h 294660"/>
                  <a:gd name="connsiteX62" fmla="*/ 166547 w 333094"/>
                  <a:gd name="connsiteY62" fmla="*/ 69834 h 294660"/>
                  <a:gd name="connsiteX63" fmla="*/ 144190 w 333094"/>
                  <a:gd name="connsiteY63" fmla="*/ 17835 h 294660"/>
                  <a:gd name="connsiteX64" fmla="*/ 153736 w 333094"/>
                  <a:gd name="connsiteY64" fmla="*/ 0 h 294660"/>
                  <a:gd name="connsiteX65" fmla="*/ 127611 w 333094"/>
                  <a:gd name="connsiteY65" fmla="*/ 4773 h 294660"/>
                  <a:gd name="connsiteX66" fmla="*/ 99225 w 333094"/>
                  <a:gd name="connsiteY66" fmla="*/ 11807 h 294660"/>
                  <a:gd name="connsiteX67" fmla="*/ 80385 w 333094"/>
                  <a:gd name="connsiteY67" fmla="*/ 16579 h 294660"/>
                  <a:gd name="connsiteX68" fmla="*/ 80385 w 333094"/>
                  <a:gd name="connsiteY68" fmla="*/ 29642 h 294660"/>
                  <a:gd name="connsiteX69" fmla="*/ 86414 w 333094"/>
                  <a:gd name="connsiteY69" fmla="*/ 26125 h 294660"/>
                  <a:gd name="connsiteX70" fmla="*/ 105254 w 333094"/>
                  <a:gd name="connsiteY70" fmla="*/ 32154 h 294660"/>
                  <a:gd name="connsiteX71" fmla="*/ 128867 w 333094"/>
                  <a:gd name="connsiteY71" fmla="*/ 47477 h 294660"/>
                  <a:gd name="connsiteX72" fmla="*/ 130123 w 333094"/>
                  <a:gd name="connsiteY72" fmla="*/ 72346 h 294660"/>
                  <a:gd name="connsiteX73" fmla="*/ 118316 w 333094"/>
                  <a:gd name="connsiteY73" fmla="*/ 93699 h 294660"/>
                  <a:gd name="connsiteX74" fmla="*/ 108771 w 333094"/>
                  <a:gd name="connsiteY74" fmla="*/ 97215 h 294660"/>
                  <a:gd name="connsiteX75" fmla="*/ 93447 w 333094"/>
                  <a:gd name="connsiteY75" fmla="*/ 88926 h 294660"/>
                  <a:gd name="connsiteX76" fmla="*/ 92191 w 333094"/>
                  <a:gd name="connsiteY76" fmla="*/ 80636 h 294660"/>
                  <a:gd name="connsiteX77" fmla="*/ 92191 w 333094"/>
                  <a:gd name="connsiteY77" fmla="*/ 79380 h 294660"/>
                  <a:gd name="connsiteX78" fmla="*/ 83902 w 333094"/>
                  <a:gd name="connsiteY78" fmla="*/ 47477 h 294660"/>
                  <a:gd name="connsiteX79" fmla="*/ 61545 w 333094"/>
                  <a:gd name="connsiteY79" fmla="*/ 42704 h 294660"/>
                  <a:gd name="connsiteX80" fmla="*/ 7285 w 333094"/>
                  <a:gd name="connsiteY80" fmla="*/ 119572 h 294660"/>
                  <a:gd name="connsiteX81" fmla="*/ 6029 w 333094"/>
                  <a:gd name="connsiteY81" fmla="*/ 204730 h 294660"/>
                  <a:gd name="connsiteX82" fmla="*/ 0 w 333094"/>
                  <a:gd name="connsiteY82" fmla="*/ 217793 h 294660"/>
                  <a:gd name="connsiteX83" fmla="*/ 36676 w 333094"/>
                  <a:gd name="connsiteY83" fmla="*/ 203725 h 294660"/>
                  <a:gd name="connsiteX84" fmla="*/ 38936 w 333094"/>
                  <a:gd name="connsiteY84" fmla="*/ 202469 h 294660"/>
                  <a:gd name="connsiteX85" fmla="*/ 55516 w 333094"/>
                  <a:gd name="connsiteY85" fmla="*/ 176344 h 294660"/>
                  <a:gd name="connsiteX86" fmla="*/ 75612 w 333094"/>
                  <a:gd name="connsiteY86" fmla="*/ 157504 h 294660"/>
                  <a:gd name="connsiteX87" fmla="*/ 77873 w 333094"/>
                  <a:gd name="connsiteY87" fmla="*/ 146953 h 294660"/>
                  <a:gd name="connsiteX88" fmla="*/ 100230 w 333094"/>
                  <a:gd name="connsiteY88" fmla="*/ 149214 h 294660"/>
                  <a:gd name="connsiteX89" fmla="*/ 121582 w 333094"/>
                  <a:gd name="connsiteY89" fmla="*/ 151475 h 294660"/>
                  <a:gd name="connsiteX90" fmla="*/ 126355 w 333094"/>
                  <a:gd name="connsiteY90" fmla="*/ 159765 h 294660"/>
                  <a:gd name="connsiteX91" fmla="*/ 111032 w 333094"/>
                  <a:gd name="connsiteY91" fmla="*/ 166798 h 294660"/>
                  <a:gd name="connsiteX92" fmla="*/ 101486 w 333094"/>
                  <a:gd name="connsiteY92" fmla="*/ 193928 h 294660"/>
                  <a:gd name="connsiteX93" fmla="*/ 84906 w 333094"/>
                  <a:gd name="connsiteY93" fmla="*/ 210508 h 294660"/>
                  <a:gd name="connsiteX94" fmla="*/ 80134 w 333094"/>
                  <a:gd name="connsiteY94" fmla="*/ 214025 h 294660"/>
                  <a:gd name="connsiteX95" fmla="*/ 63554 w 333094"/>
                  <a:gd name="connsiteY95" fmla="*/ 205735 h 294660"/>
                  <a:gd name="connsiteX96" fmla="*/ 50492 w 333094"/>
                  <a:gd name="connsiteY96" fmla="*/ 211764 h 294660"/>
                  <a:gd name="connsiteX97" fmla="*/ 58781 w 333094"/>
                  <a:gd name="connsiteY97" fmla="*/ 211764 h 294660"/>
                  <a:gd name="connsiteX98" fmla="*/ 58781 w 333094"/>
                  <a:gd name="connsiteY98" fmla="*/ 211764 h 294660"/>
                  <a:gd name="connsiteX99" fmla="*/ 52753 w 333094"/>
                  <a:gd name="connsiteY99" fmla="*/ 224826 h 294660"/>
                  <a:gd name="connsiteX100" fmla="*/ 57525 w 333094"/>
                  <a:gd name="connsiteY100" fmla="*/ 218797 h 294660"/>
                  <a:gd name="connsiteX101" fmla="*/ 62298 w 333094"/>
                  <a:gd name="connsiteY101" fmla="*/ 223570 h 294660"/>
                  <a:gd name="connsiteX102" fmla="*/ 82394 w 333094"/>
                  <a:gd name="connsiteY102" fmla="*/ 227087 h 294660"/>
                  <a:gd name="connsiteX103" fmla="*/ 84655 w 333094"/>
                  <a:gd name="connsiteY103" fmla="*/ 235377 h 294660"/>
                  <a:gd name="connsiteX104" fmla="*/ 89428 w 333094"/>
                  <a:gd name="connsiteY104" fmla="*/ 236633 h 294660"/>
                  <a:gd name="connsiteX105" fmla="*/ 87167 w 333094"/>
                  <a:gd name="connsiteY105" fmla="*/ 243666 h 294660"/>
                  <a:gd name="connsiteX106" fmla="*/ 98974 w 333094"/>
                  <a:gd name="connsiteY106" fmla="*/ 231860 h 294660"/>
                  <a:gd name="connsiteX107" fmla="*/ 90684 w 333094"/>
                  <a:gd name="connsiteY107" fmla="*/ 221309 h 294660"/>
                  <a:gd name="connsiteX108" fmla="*/ 95457 w 333094"/>
                  <a:gd name="connsiteY108" fmla="*/ 213020 h 294660"/>
                  <a:gd name="connsiteX109" fmla="*/ 109524 w 333094"/>
                  <a:gd name="connsiteY109" fmla="*/ 202469 h 294660"/>
                  <a:gd name="connsiteX110" fmla="*/ 114297 w 333094"/>
                  <a:gd name="connsiteY110" fmla="*/ 200208 h 294660"/>
                  <a:gd name="connsiteX111" fmla="*/ 119070 w 333094"/>
                  <a:gd name="connsiteY111" fmla="*/ 200208 h 294660"/>
                  <a:gd name="connsiteX112" fmla="*/ 123843 w 333094"/>
                  <a:gd name="connsiteY112" fmla="*/ 200208 h 294660"/>
                  <a:gd name="connsiteX113" fmla="*/ 146200 w 333094"/>
                  <a:gd name="connsiteY113" fmla="*/ 191919 h 294660"/>
                  <a:gd name="connsiteX114" fmla="*/ 143939 w 333094"/>
                  <a:gd name="connsiteY114" fmla="*/ 194180 h 294660"/>
                  <a:gd name="connsiteX115" fmla="*/ 141678 w 333094"/>
                  <a:gd name="connsiteY115" fmla="*/ 197696 h 294660"/>
                  <a:gd name="connsiteX116" fmla="*/ 139417 w 333094"/>
                  <a:gd name="connsiteY116" fmla="*/ 203725 h 294660"/>
                  <a:gd name="connsiteX117" fmla="*/ 114548 w 333094"/>
                  <a:gd name="connsiteY117" fmla="*/ 262758 h 294660"/>
                  <a:gd name="connsiteX118" fmla="*/ 120577 w 333094"/>
                  <a:gd name="connsiteY118" fmla="*/ 278081 h 294660"/>
                  <a:gd name="connsiteX119" fmla="*/ 134645 w 333094"/>
                  <a:gd name="connsiteY119" fmla="*/ 274564 h 294660"/>
                  <a:gd name="connsiteX120" fmla="*/ 134645 w 333094"/>
                  <a:gd name="connsiteY120" fmla="*/ 282854 h 294660"/>
                  <a:gd name="connsiteX121" fmla="*/ 140673 w 333094"/>
                  <a:gd name="connsiteY121" fmla="*/ 288883 h 294660"/>
                  <a:gd name="connsiteX122" fmla="*/ 148963 w 333094"/>
                  <a:gd name="connsiteY122" fmla="*/ 290139 h 294660"/>
                  <a:gd name="connsiteX123" fmla="*/ 154992 w 333094"/>
                  <a:gd name="connsiteY123" fmla="*/ 284110 h 294660"/>
                  <a:gd name="connsiteX124" fmla="*/ 166799 w 333094"/>
                  <a:gd name="connsiteY124" fmla="*/ 294661 h 2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333094" h="294660">
                    <a:moveTo>
                      <a:pt x="166296" y="294661"/>
                    </a:moveTo>
                    <a:cubicBezTo>
                      <a:pt x="173330" y="294661"/>
                      <a:pt x="176847" y="289888"/>
                      <a:pt x="178103" y="284110"/>
                    </a:cubicBezTo>
                    <a:cubicBezTo>
                      <a:pt x="179359" y="286371"/>
                      <a:pt x="181619" y="288883"/>
                      <a:pt x="184132" y="290139"/>
                    </a:cubicBezTo>
                    <a:cubicBezTo>
                      <a:pt x="186392" y="290139"/>
                      <a:pt x="190160" y="290139"/>
                      <a:pt x="192421" y="288883"/>
                    </a:cubicBezTo>
                    <a:cubicBezTo>
                      <a:pt x="194682" y="287627"/>
                      <a:pt x="197194" y="285366"/>
                      <a:pt x="198450" y="282854"/>
                    </a:cubicBezTo>
                    <a:cubicBezTo>
                      <a:pt x="199706" y="280342"/>
                      <a:pt x="199706" y="276825"/>
                      <a:pt x="198450" y="274564"/>
                    </a:cubicBezTo>
                    <a:cubicBezTo>
                      <a:pt x="201967" y="279337"/>
                      <a:pt x="206740" y="280593"/>
                      <a:pt x="212517" y="278081"/>
                    </a:cubicBezTo>
                    <a:cubicBezTo>
                      <a:pt x="219551" y="274564"/>
                      <a:pt x="222063" y="269792"/>
                      <a:pt x="218546" y="262758"/>
                    </a:cubicBezTo>
                    <a:cubicBezTo>
                      <a:pt x="210257" y="242662"/>
                      <a:pt x="201967" y="223821"/>
                      <a:pt x="193677" y="203725"/>
                    </a:cubicBezTo>
                    <a:cubicBezTo>
                      <a:pt x="192421" y="201464"/>
                      <a:pt x="192421" y="200208"/>
                      <a:pt x="191417" y="197696"/>
                    </a:cubicBezTo>
                    <a:cubicBezTo>
                      <a:pt x="190160" y="196440"/>
                      <a:pt x="190160" y="195436"/>
                      <a:pt x="189156" y="194180"/>
                    </a:cubicBezTo>
                    <a:cubicBezTo>
                      <a:pt x="189156" y="192924"/>
                      <a:pt x="187900" y="192924"/>
                      <a:pt x="186895" y="191919"/>
                    </a:cubicBezTo>
                    <a:cubicBezTo>
                      <a:pt x="199957" y="193175"/>
                      <a:pt x="205735" y="197948"/>
                      <a:pt x="209252" y="200208"/>
                    </a:cubicBezTo>
                    <a:cubicBezTo>
                      <a:pt x="209252" y="200208"/>
                      <a:pt x="210842" y="200208"/>
                      <a:pt x="214025" y="200208"/>
                    </a:cubicBezTo>
                    <a:lnTo>
                      <a:pt x="218798" y="200208"/>
                    </a:lnTo>
                    <a:cubicBezTo>
                      <a:pt x="218798" y="200208"/>
                      <a:pt x="222314" y="202469"/>
                      <a:pt x="223570" y="202469"/>
                    </a:cubicBezTo>
                    <a:cubicBezTo>
                      <a:pt x="228343" y="205986"/>
                      <a:pt x="233116" y="209503"/>
                      <a:pt x="237638" y="213020"/>
                    </a:cubicBezTo>
                    <a:cubicBezTo>
                      <a:pt x="239898" y="215281"/>
                      <a:pt x="242411" y="217793"/>
                      <a:pt x="242411" y="221309"/>
                    </a:cubicBezTo>
                    <a:cubicBezTo>
                      <a:pt x="242411" y="223570"/>
                      <a:pt x="235377" y="229599"/>
                      <a:pt x="234121" y="231860"/>
                    </a:cubicBezTo>
                    <a:cubicBezTo>
                      <a:pt x="229348" y="236633"/>
                      <a:pt x="236382" y="243666"/>
                      <a:pt x="245928" y="243666"/>
                    </a:cubicBezTo>
                    <a:cubicBezTo>
                      <a:pt x="243667" y="241406"/>
                      <a:pt x="242411" y="238894"/>
                      <a:pt x="243667" y="236633"/>
                    </a:cubicBezTo>
                    <a:cubicBezTo>
                      <a:pt x="244923" y="236633"/>
                      <a:pt x="245928" y="236633"/>
                      <a:pt x="248439" y="235377"/>
                    </a:cubicBezTo>
                    <a:cubicBezTo>
                      <a:pt x="250700" y="234121"/>
                      <a:pt x="249696" y="228343"/>
                      <a:pt x="250700" y="227087"/>
                    </a:cubicBezTo>
                    <a:cubicBezTo>
                      <a:pt x="254217" y="223570"/>
                      <a:pt x="263763" y="223570"/>
                      <a:pt x="270797" y="223570"/>
                    </a:cubicBezTo>
                    <a:cubicBezTo>
                      <a:pt x="273057" y="223570"/>
                      <a:pt x="276825" y="222314"/>
                      <a:pt x="275569" y="218797"/>
                    </a:cubicBezTo>
                    <a:cubicBezTo>
                      <a:pt x="279086" y="218797"/>
                      <a:pt x="280342" y="222314"/>
                      <a:pt x="280342" y="224826"/>
                    </a:cubicBezTo>
                    <a:cubicBezTo>
                      <a:pt x="283859" y="222565"/>
                      <a:pt x="286371" y="214276"/>
                      <a:pt x="274313" y="211764"/>
                    </a:cubicBezTo>
                    <a:lnTo>
                      <a:pt x="274313" y="211764"/>
                    </a:lnTo>
                    <a:cubicBezTo>
                      <a:pt x="276574" y="209503"/>
                      <a:pt x="280342" y="209503"/>
                      <a:pt x="282603" y="211764"/>
                    </a:cubicBezTo>
                    <a:cubicBezTo>
                      <a:pt x="284864" y="208247"/>
                      <a:pt x="279086" y="202218"/>
                      <a:pt x="269540" y="205735"/>
                    </a:cubicBezTo>
                    <a:cubicBezTo>
                      <a:pt x="269540" y="205735"/>
                      <a:pt x="264768" y="199706"/>
                      <a:pt x="252961" y="214025"/>
                    </a:cubicBezTo>
                    <a:cubicBezTo>
                      <a:pt x="251705" y="212769"/>
                      <a:pt x="249444" y="211764"/>
                      <a:pt x="248188" y="210508"/>
                    </a:cubicBezTo>
                    <a:lnTo>
                      <a:pt x="231609" y="193928"/>
                    </a:lnTo>
                    <a:cubicBezTo>
                      <a:pt x="231609" y="186895"/>
                      <a:pt x="230353" y="173832"/>
                      <a:pt x="222063" y="166798"/>
                    </a:cubicBezTo>
                    <a:cubicBezTo>
                      <a:pt x="218546" y="163282"/>
                      <a:pt x="215029" y="162026"/>
                      <a:pt x="206740" y="159765"/>
                    </a:cubicBezTo>
                    <a:cubicBezTo>
                      <a:pt x="206740" y="159765"/>
                      <a:pt x="210257" y="153736"/>
                      <a:pt x="211513" y="151475"/>
                    </a:cubicBezTo>
                    <a:cubicBezTo>
                      <a:pt x="218546" y="158509"/>
                      <a:pt x="232865" y="161021"/>
                      <a:pt x="232865" y="149214"/>
                    </a:cubicBezTo>
                    <a:cubicBezTo>
                      <a:pt x="244671" y="161021"/>
                      <a:pt x="255222" y="153987"/>
                      <a:pt x="255222" y="146953"/>
                    </a:cubicBezTo>
                    <a:cubicBezTo>
                      <a:pt x="255222" y="150470"/>
                      <a:pt x="256478" y="153987"/>
                      <a:pt x="257483" y="157504"/>
                    </a:cubicBezTo>
                    <a:cubicBezTo>
                      <a:pt x="258488" y="161021"/>
                      <a:pt x="264516" y="176344"/>
                      <a:pt x="277579" y="176344"/>
                    </a:cubicBezTo>
                    <a:cubicBezTo>
                      <a:pt x="277579" y="181117"/>
                      <a:pt x="277579" y="198701"/>
                      <a:pt x="294158" y="202469"/>
                    </a:cubicBezTo>
                    <a:cubicBezTo>
                      <a:pt x="294158" y="202469"/>
                      <a:pt x="294912" y="202889"/>
                      <a:pt x="296419" y="203725"/>
                    </a:cubicBezTo>
                    <a:cubicBezTo>
                      <a:pt x="303453" y="212015"/>
                      <a:pt x="330583" y="220305"/>
                      <a:pt x="333095" y="217793"/>
                    </a:cubicBezTo>
                    <a:cubicBezTo>
                      <a:pt x="330834" y="216537"/>
                      <a:pt x="327066" y="214276"/>
                      <a:pt x="327066" y="204730"/>
                    </a:cubicBezTo>
                    <a:cubicBezTo>
                      <a:pt x="327066" y="198701"/>
                      <a:pt x="325810" y="165794"/>
                      <a:pt x="325810" y="119572"/>
                    </a:cubicBezTo>
                    <a:cubicBezTo>
                      <a:pt x="325810" y="102993"/>
                      <a:pt x="324554" y="49738"/>
                      <a:pt x="271550" y="42704"/>
                    </a:cubicBezTo>
                    <a:cubicBezTo>
                      <a:pt x="263260" y="41448"/>
                      <a:pt x="256227" y="42704"/>
                      <a:pt x="249193" y="47477"/>
                    </a:cubicBezTo>
                    <a:cubicBezTo>
                      <a:pt x="239647" y="54511"/>
                      <a:pt x="235126" y="66317"/>
                      <a:pt x="240903" y="79380"/>
                    </a:cubicBezTo>
                    <a:lnTo>
                      <a:pt x="240903" y="80636"/>
                    </a:lnTo>
                    <a:cubicBezTo>
                      <a:pt x="243164" y="84153"/>
                      <a:pt x="242159" y="86665"/>
                      <a:pt x="239647" y="88926"/>
                    </a:cubicBezTo>
                    <a:cubicBezTo>
                      <a:pt x="234875" y="93699"/>
                      <a:pt x="230102" y="95959"/>
                      <a:pt x="224324" y="97215"/>
                    </a:cubicBezTo>
                    <a:cubicBezTo>
                      <a:pt x="220807" y="97215"/>
                      <a:pt x="217290" y="95959"/>
                      <a:pt x="214778" y="93699"/>
                    </a:cubicBezTo>
                    <a:cubicBezTo>
                      <a:pt x="208749" y="87670"/>
                      <a:pt x="205233" y="80636"/>
                      <a:pt x="202972" y="72346"/>
                    </a:cubicBezTo>
                    <a:cubicBezTo>
                      <a:pt x="200711" y="57023"/>
                      <a:pt x="204228" y="48733"/>
                      <a:pt x="204228" y="47477"/>
                    </a:cubicBezTo>
                    <a:cubicBezTo>
                      <a:pt x="209001" y="39188"/>
                      <a:pt x="217290" y="32154"/>
                      <a:pt x="227841" y="32154"/>
                    </a:cubicBezTo>
                    <a:cubicBezTo>
                      <a:pt x="232614" y="22608"/>
                      <a:pt x="246681" y="26125"/>
                      <a:pt x="246681" y="26125"/>
                    </a:cubicBezTo>
                    <a:cubicBezTo>
                      <a:pt x="250198" y="27381"/>
                      <a:pt x="251454" y="27381"/>
                      <a:pt x="252710" y="29642"/>
                    </a:cubicBezTo>
                    <a:cubicBezTo>
                      <a:pt x="252710" y="29642"/>
                      <a:pt x="258739" y="20096"/>
                      <a:pt x="252710" y="16579"/>
                    </a:cubicBezTo>
                    <a:cubicBezTo>
                      <a:pt x="246681" y="13063"/>
                      <a:pt x="233870" y="11807"/>
                      <a:pt x="233870" y="11807"/>
                    </a:cubicBezTo>
                    <a:cubicBezTo>
                      <a:pt x="233870" y="5778"/>
                      <a:pt x="224324" y="1256"/>
                      <a:pt x="205484" y="4773"/>
                    </a:cubicBezTo>
                    <a:cubicBezTo>
                      <a:pt x="184132" y="8290"/>
                      <a:pt x="179359" y="0"/>
                      <a:pt x="179359" y="0"/>
                    </a:cubicBezTo>
                    <a:cubicBezTo>
                      <a:pt x="178103" y="10551"/>
                      <a:pt x="186392" y="15323"/>
                      <a:pt x="188904" y="17835"/>
                    </a:cubicBezTo>
                    <a:cubicBezTo>
                      <a:pt x="180615" y="27381"/>
                      <a:pt x="168808" y="44965"/>
                      <a:pt x="166547" y="69834"/>
                    </a:cubicBezTo>
                    <a:cubicBezTo>
                      <a:pt x="164287" y="44965"/>
                      <a:pt x="152480" y="27381"/>
                      <a:pt x="144190" y="17835"/>
                    </a:cubicBezTo>
                    <a:cubicBezTo>
                      <a:pt x="146451" y="16579"/>
                      <a:pt x="154741" y="10802"/>
                      <a:pt x="153736" y="0"/>
                    </a:cubicBezTo>
                    <a:cubicBezTo>
                      <a:pt x="153736" y="0"/>
                      <a:pt x="148963" y="8290"/>
                      <a:pt x="127611" y="4773"/>
                    </a:cubicBezTo>
                    <a:cubicBezTo>
                      <a:pt x="109776" y="1256"/>
                      <a:pt x="99225" y="6029"/>
                      <a:pt x="99225" y="11807"/>
                    </a:cubicBezTo>
                    <a:cubicBezTo>
                      <a:pt x="99225" y="11807"/>
                      <a:pt x="86163" y="13063"/>
                      <a:pt x="80385" y="16579"/>
                    </a:cubicBezTo>
                    <a:cubicBezTo>
                      <a:pt x="74607" y="20096"/>
                      <a:pt x="80385" y="29642"/>
                      <a:pt x="80385" y="29642"/>
                    </a:cubicBezTo>
                    <a:cubicBezTo>
                      <a:pt x="81641" y="28386"/>
                      <a:pt x="82646" y="27381"/>
                      <a:pt x="86414" y="26125"/>
                    </a:cubicBezTo>
                    <a:cubicBezTo>
                      <a:pt x="86414" y="26125"/>
                      <a:pt x="100481" y="22608"/>
                      <a:pt x="105254" y="32154"/>
                    </a:cubicBezTo>
                    <a:cubicBezTo>
                      <a:pt x="115804" y="33410"/>
                      <a:pt x="124094" y="39188"/>
                      <a:pt x="128867" y="47477"/>
                    </a:cubicBezTo>
                    <a:cubicBezTo>
                      <a:pt x="128867" y="47477"/>
                      <a:pt x="133640" y="55767"/>
                      <a:pt x="130123" y="72346"/>
                    </a:cubicBezTo>
                    <a:cubicBezTo>
                      <a:pt x="128867" y="80636"/>
                      <a:pt x="124094" y="87670"/>
                      <a:pt x="118316" y="93699"/>
                    </a:cubicBezTo>
                    <a:cubicBezTo>
                      <a:pt x="116056" y="95959"/>
                      <a:pt x="112288" y="98471"/>
                      <a:pt x="108771" y="97215"/>
                    </a:cubicBezTo>
                    <a:cubicBezTo>
                      <a:pt x="102742" y="95959"/>
                      <a:pt x="98220" y="93699"/>
                      <a:pt x="93447" y="88926"/>
                    </a:cubicBezTo>
                    <a:cubicBezTo>
                      <a:pt x="91187" y="86665"/>
                      <a:pt x="89931" y="84153"/>
                      <a:pt x="92191" y="80636"/>
                    </a:cubicBezTo>
                    <a:lnTo>
                      <a:pt x="92191" y="79380"/>
                    </a:lnTo>
                    <a:cubicBezTo>
                      <a:pt x="98220" y="66317"/>
                      <a:pt x="93447" y="54511"/>
                      <a:pt x="83902" y="47477"/>
                    </a:cubicBezTo>
                    <a:cubicBezTo>
                      <a:pt x="76868" y="42704"/>
                      <a:pt x="69834" y="41448"/>
                      <a:pt x="61545" y="42704"/>
                    </a:cubicBezTo>
                    <a:cubicBezTo>
                      <a:pt x="9546" y="49738"/>
                      <a:pt x="7285" y="102993"/>
                      <a:pt x="7285" y="119572"/>
                    </a:cubicBezTo>
                    <a:cubicBezTo>
                      <a:pt x="7285" y="165794"/>
                      <a:pt x="6029" y="198701"/>
                      <a:pt x="6029" y="204730"/>
                    </a:cubicBezTo>
                    <a:cubicBezTo>
                      <a:pt x="6029" y="214276"/>
                      <a:pt x="2512" y="216537"/>
                      <a:pt x="0" y="217793"/>
                    </a:cubicBezTo>
                    <a:cubicBezTo>
                      <a:pt x="3517" y="220053"/>
                      <a:pt x="30647" y="211764"/>
                      <a:pt x="36676" y="203725"/>
                    </a:cubicBezTo>
                    <a:cubicBezTo>
                      <a:pt x="36676" y="203725"/>
                      <a:pt x="37932" y="202469"/>
                      <a:pt x="38936" y="202469"/>
                    </a:cubicBezTo>
                    <a:cubicBezTo>
                      <a:pt x="55516" y="198952"/>
                      <a:pt x="55516" y="181117"/>
                      <a:pt x="55516" y="176344"/>
                    </a:cubicBezTo>
                    <a:cubicBezTo>
                      <a:pt x="68578" y="176344"/>
                      <a:pt x="74356" y="161021"/>
                      <a:pt x="75612" y="157504"/>
                    </a:cubicBezTo>
                    <a:cubicBezTo>
                      <a:pt x="76868" y="153987"/>
                      <a:pt x="77873" y="150470"/>
                      <a:pt x="77873" y="146953"/>
                    </a:cubicBezTo>
                    <a:cubicBezTo>
                      <a:pt x="77873" y="153987"/>
                      <a:pt x="88423" y="160016"/>
                      <a:pt x="100230" y="149214"/>
                    </a:cubicBezTo>
                    <a:cubicBezTo>
                      <a:pt x="100230" y="161021"/>
                      <a:pt x="114297" y="158760"/>
                      <a:pt x="121582" y="151475"/>
                    </a:cubicBezTo>
                    <a:cubicBezTo>
                      <a:pt x="122838" y="153736"/>
                      <a:pt x="126355" y="159765"/>
                      <a:pt x="126355" y="159765"/>
                    </a:cubicBezTo>
                    <a:cubicBezTo>
                      <a:pt x="118065" y="161021"/>
                      <a:pt x="114548" y="163282"/>
                      <a:pt x="111032" y="166798"/>
                    </a:cubicBezTo>
                    <a:cubicBezTo>
                      <a:pt x="101486" y="175088"/>
                      <a:pt x="101486" y="188151"/>
                      <a:pt x="101486" y="193928"/>
                    </a:cubicBezTo>
                    <a:lnTo>
                      <a:pt x="84906" y="210508"/>
                    </a:lnTo>
                    <a:cubicBezTo>
                      <a:pt x="84906" y="210508"/>
                      <a:pt x="81390" y="212769"/>
                      <a:pt x="80134" y="214025"/>
                    </a:cubicBezTo>
                    <a:cubicBezTo>
                      <a:pt x="67071" y="199957"/>
                      <a:pt x="63554" y="205735"/>
                      <a:pt x="63554" y="205735"/>
                    </a:cubicBezTo>
                    <a:cubicBezTo>
                      <a:pt x="54009" y="202218"/>
                      <a:pt x="49487" y="207996"/>
                      <a:pt x="50492" y="211764"/>
                    </a:cubicBezTo>
                    <a:cubicBezTo>
                      <a:pt x="52753" y="209503"/>
                      <a:pt x="56521" y="210508"/>
                      <a:pt x="58781" y="211764"/>
                    </a:cubicBezTo>
                    <a:lnTo>
                      <a:pt x="58781" y="211764"/>
                    </a:lnTo>
                    <a:cubicBezTo>
                      <a:pt x="45719" y="214025"/>
                      <a:pt x="49236" y="223570"/>
                      <a:pt x="52753" y="224826"/>
                    </a:cubicBezTo>
                    <a:cubicBezTo>
                      <a:pt x="52753" y="222565"/>
                      <a:pt x="54009" y="218797"/>
                      <a:pt x="57525" y="218797"/>
                    </a:cubicBezTo>
                    <a:cubicBezTo>
                      <a:pt x="57525" y="222314"/>
                      <a:pt x="59786" y="223570"/>
                      <a:pt x="62298" y="223570"/>
                    </a:cubicBezTo>
                    <a:cubicBezTo>
                      <a:pt x="68327" y="223570"/>
                      <a:pt x="78878" y="223570"/>
                      <a:pt x="82394" y="227087"/>
                    </a:cubicBezTo>
                    <a:cubicBezTo>
                      <a:pt x="84655" y="228343"/>
                      <a:pt x="83651" y="234121"/>
                      <a:pt x="84655" y="235377"/>
                    </a:cubicBezTo>
                    <a:cubicBezTo>
                      <a:pt x="85660" y="236633"/>
                      <a:pt x="88172" y="236633"/>
                      <a:pt x="89428" y="236633"/>
                    </a:cubicBezTo>
                    <a:cubicBezTo>
                      <a:pt x="89428" y="238894"/>
                      <a:pt x="89428" y="240150"/>
                      <a:pt x="87167" y="243666"/>
                    </a:cubicBezTo>
                    <a:cubicBezTo>
                      <a:pt x="96713" y="244922"/>
                      <a:pt x="102491" y="236633"/>
                      <a:pt x="98974" y="231860"/>
                    </a:cubicBezTo>
                    <a:cubicBezTo>
                      <a:pt x="96713" y="229599"/>
                      <a:pt x="90684" y="223570"/>
                      <a:pt x="90684" y="221309"/>
                    </a:cubicBezTo>
                    <a:cubicBezTo>
                      <a:pt x="90684" y="219049"/>
                      <a:pt x="92945" y="215281"/>
                      <a:pt x="95457" y="213020"/>
                    </a:cubicBezTo>
                    <a:cubicBezTo>
                      <a:pt x="100230" y="209503"/>
                      <a:pt x="105003" y="205986"/>
                      <a:pt x="109524" y="202469"/>
                    </a:cubicBezTo>
                    <a:cubicBezTo>
                      <a:pt x="110780" y="201213"/>
                      <a:pt x="111785" y="200208"/>
                      <a:pt x="114297" y="200208"/>
                    </a:cubicBezTo>
                    <a:cubicBezTo>
                      <a:pt x="115553" y="198952"/>
                      <a:pt x="117814" y="198952"/>
                      <a:pt x="119070" y="200208"/>
                    </a:cubicBezTo>
                    <a:cubicBezTo>
                      <a:pt x="121414" y="201045"/>
                      <a:pt x="123006" y="201045"/>
                      <a:pt x="123843" y="200208"/>
                    </a:cubicBezTo>
                    <a:cubicBezTo>
                      <a:pt x="127360" y="197948"/>
                      <a:pt x="133389" y="193175"/>
                      <a:pt x="146200" y="191919"/>
                    </a:cubicBezTo>
                    <a:cubicBezTo>
                      <a:pt x="144944" y="191919"/>
                      <a:pt x="144944" y="193175"/>
                      <a:pt x="143939" y="194180"/>
                    </a:cubicBezTo>
                    <a:cubicBezTo>
                      <a:pt x="142934" y="195184"/>
                      <a:pt x="142683" y="196440"/>
                      <a:pt x="141678" y="197696"/>
                    </a:cubicBezTo>
                    <a:cubicBezTo>
                      <a:pt x="140422" y="198952"/>
                      <a:pt x="140422" y="201213"/>
                      <a:pt x="139417" y="203725"/>
                    </a:cubicBezTo>
                    <a:cubicBezTo>
                      <a:pt x="131128" y="223821"/>
                      <a:pt x="122838" y="242662"/>
                      <a:pt x="114548" y="262758"/>
                    </a:cubicBezTo>
                    <a:cubicBezTo>
                      <a:pt x="112288" y="269792"/>
                      <a:pt x="114548" y="274564"/>
                      <a:pt x="120577" y="278081"/>
                    </a:cubicBezTo>
                    <a:cubicBezTo>
                      <a:pt x="125350" y="280342"/>
                      <a:pt x="131128" y="279337"/>
                      <a:pt x="134645" y="274564"/>
                    </a:cubicBezTo>
                    <a:cubicBezTo>
                      <a:pt x="133389" y="278081"/>
                      <a:pt x="133389" y="280593"/>
                      <a:pt x="134645" y="282854"/>
                    </a:cubicBezTo>
                    <a:cubicBezTo>
                      <a:pt x="135901" y="285115"/>
                      <a:pt x="138162" y="287627"/>
                      <a:pt x="140673" y="288883"/>
                    </a:cubicBezTo>
                    <a:cubicBezTo>
                      <a:pt x="143185" y="290139"/>
                      <a:pt x="146702" y="290139"/>
                      <a:pt x="148963" y="290139"/>
                    </a:cubicBezTo>
                    <a:cubicBezTo>
                      <a:pt x="152480" y="288883"/>
                      <a:pt x="153736" y="287878"/>
                      <a:pt x="154992" y="284110"/>
                    </a:cubicBezTo>
                    <a:cubicBezTo>
                      <a:pt x="156248" y="290139"/>
                      <a:pt x="159765" y="294661"/>
                      <a:pt x="166799" y="294661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8" name="Рисунок 6">
              <a:extLst>
                <a:ext uri="{FF2B5EF4-FFF2-40B4-BE49-F238E27FC236}">
                  <a16:creationId xmlns:a16="http://schemas.microsoft.com/office/drawing/2014/main" xmlns="" id="{CCEDB47D-DB99-23F7-F060-022C61C63438}"/>
                </a:ext>
              </a:extLst>
            </p:cNvPr>
            <p:cNvGrpSpPr/>
            <p:nvPr/>
          </p:nvGrpSpPr>
          <p:grpSpPr>
            <a:xfrm>
              <a:off x="2801679" y="594983"/>
              <a:ext cx="1108055" cy="148460"/>
              <a:chOff x="2801679" y="594983"/>
              <a:chExt cx="1108055" cy="148460"/>
            </a:xfrm>
            <a:grpFill/>
          </p:grpSpPr>
          <p:sp>
            <p:nvSpPr>
              <p:cNvPr id="19" name="Полилиния: фигура 18">
                <a:extLst>
                  <a:ext uri="{FF2B5EF4-FFF2-40B4-BE49-F238E27FC236}">
                    <a16:creationId xmlns:a16="http://schemas.microsoft.com/office/drawing/2014/main" xmlns="" id="{595E2F61-B8AE-1D7E-107D-BA5A7C3EA051}"/>
                  </a:ext>
                </a:extLst>
              </p:cNvPr>
              <p:cNvSpPr/>
              <p:nvPr/>
            </p:nvSpPr>
            <p:spPr>
              <a:xfrm>
                <a:off x="2801679" y="595485"/>
                <a:ext cx="94703" cy="145446"/>
              </a:xfrm>
              <a:custGeom>
                <a:avLst/>
                <a:gdLst>
                  <a:gd name="connsiteX0" fmla="*/ 39439 w 94703"/>
                  <a:gd name="connsiteY0" fmla="*/ 2261 h 145446"/>
                  <a:gd name="connsiteX1" fmla="*/ 86665 w 94703"/>
                  <a:gd name="connsiteY1" fmla="*/ 0 h 145446"/>
                  <a:gd name="connsiteX2" fmla="*/ 86665 w 94703"/>
                  <a:gd name="connsiteY2" fmla="*/ 14067 h 145446"/>
                  <a:gd name="connsiteX3" fmla="*/ 49989 w 94703"/>
                  <a:gd name="connsiteY3" fmla="*/ 11807 h 145446"/>
                  <a:gd name="connsiteX4" fmla="*/ 20347 w 94703"/>
                  <a:gd name="connsiteY4" fmla="*/ 13063 h 145446"/>
                  <a:gd name="connsiteX5" fmla="*/ 20347 w 94703"/>
                  <a:gd name="connsiteY5" fmla="*/ 62801 h 145446"/>
                  <a:gd name="connsiteX6" fmla="*/ 30898 w 94703"/>
                  <a:gd name="connsiteY6" fmla="*/ 62801 h 145446"/>
                  <a:gd name="connsiteX7" fmla="*/ 94703 w 94703"/>
                  <a:gd name="connsiteY7" fmla="*/ 102993 h 145446"/>
                  <a:gd name="connsiteX8" fmla="*/ 37932 w 94703"/>
                  <a:gd name="connsiteY8" fmla="*/ 145446 h 145446"/>
                  <a:gd name="connsiteX9" fmla="*/ 0 w 94703"/>
                  <a:gd name="connsiteY9" fmla="*/ 145446 h 145446"/>
                  <a:gd name="connsiteX10" fmla="*/ 1256 w 94703"/>
                  <a:gd name="connsiteY10" fmla="*/ 68578 h 145446"/>
                  <a:gd name="connsiteX11" fmla="*/ 0 w 94703"/>
                  <a:gd name="connsiteY11" fmla="*/ 1256 h 145446"/>
                  <a:gd name="connsiteX12" fmla="*/ 38936 w 94703"/>
                  <a:gd name="connsiteY12" fmla="*/ 2512 h 145446"/>
                  <a:gd name="connsiteX13" fmla="*/ 20599 w 94703"/>
                  <a:gd name="connsiteY13" fmla="*/ 133389 h 145446"/>
                  <a:gd name="connsiteX14" fmla="*/ 37178 w 94703"/>
                  <a:gd name="connsiteY14" fmla="*/ 133389 h 145446"/>
                  <a:gd name="connsiteX15" fmla="*/ 73853 w 94703"/>
                  <a:gd name="connsiteY15" fmla="*/ 101486 h 145446"/>
                  <a:gd name="connsiteX16" fmla="*/ 19594 w 94703"/>
                  <a:gd name="connsiteY16" fmla="*/ 71844 h 145446"/>
                  <a:gd name="connsiteX17" fmla="*/ 19594 w 94703"/>
                  <a:gd name="connsiteY17" fmla="*/ 133389 h 145446"/>
                  <a:gd name="connsiteX18" fmla="*/ 20850 w 94703"/>
                  <a:gd name="connsiteY18" fmla="*/ 133389 h 14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703" h="145446">
                    <a:moveTo>
                      <a:pt x="39439" y="2261"/>
                    </a:moveTo>
                    <a:cubicBezTo>
                      <a:pt x="49989" y="2261"/>
                      <a:pt x="73602" y="1005"/>
                      <a:pt x="86665" y="0"/>
                    </a:cubicBezTo>
                    <a:lnTo>
                      <a:pt x="86665" y="14067"/>
                    </a:lnTo>
                    <a:cubicBezTo>
                      <a:pt x="74858" y="12811"/>
                      <a:pt x="56018" y="11807"/>
                      <a:pt x="49989" y="11807"/>
                    </a:cubicBezTo>
                    <a:cubicBezTo>
                      <a:pt x="45216" y="11807"/>
                      <a:pt x="29893" y="11807"/>
                      <a:pt x="20347" y="13063"/>
                    </a:cubicBezTo>
                    <a:lnTo>
                      <a:pt x="20347" y="62801"/>
                    </a:lnTo>
                    <a:lnTo>
                      <a:pt x="30898" y="62801"/>
                    </a:lnTo>
                    <a:cubicBezTo>
                      <a:pt x="52250" y="62801"/>
                      <a:pt x="94703" y="66317"/>
                      <a:pt x="94703" y="102993"/>
                    </a:cubicBezTo>
                    <a:cubicBezTo>
                      <a:pt x="94703" y="132635"/>
                      <a:pt x="69834" y="145446"/>
                      <a:pt x="37932" y="145446"/>
                    </a:cubicBezTo>
                    <a:lnTo>
                      <a:pt x="0" y="145446"/>
                    </a:lnTo>
                    <a:cubicBezTo>
                      <a:pt x="1256" y="123089"/>
                      <a:pt x="1256" y="93447"/>
                      <a:pt x="1256" y="68578"/>
                    </a:cubicBezTo>
                    <a:cubicBezTo>
                      <a:pt x="1256" y="46221"/>
                      <a:pt x="1256" y="11807"/>
                      <a:pt x="0" y="1256"/>
                    </a:cubicBezTo>
                    <a:cubicBezTo>
                      <a:pt x="13062" y="1256"/>
                      <a:pt x="34164" y="2512"/>
                      <a:pt x="38936" y="2512"/>
                    </a:cubicBezTo>
                    <a:close/>
                    <a:moveTo>
                      <a:pt x="20599" y="133389"/>
                    </a:moveTo>
                    <a:lnTo>
                      <a:pt x="37178" y="133389"/>
                    </a:lnTo>
                    <a:cubicBezTo>
                      <a:pt x="60791" y="133389"/>
                      <a:pt x="73853" y="122838"/>
                      <a:pt x="73853" y="101486"/>
                    </a:cubicBezTo>
                    <a:cubicBezTo>
                      <a:pt x="73853" y="79129"/>
                      <a:pt x="57274" y="71844"/>
                      <a:pt x="19594" y="71844"/>
                    </a:cubicBezTo>
                    <a:lnTo>
                      <a:pt x="19594" y="133389"/>
                    </a:lnTo>
                    <a:lnTo>
                      <a:pt x="20850" y="13338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: фигура 19">
                <a:extLst>
                  <a:ext uri="{FF2B5EF4-FFF2-40B4-BE49-F238E27FC236}">
                    <a16:creationId xmlns:a16="http://schemas.microsoft.com/office/drawing/2014/main" xmlns="" id="{116C54E5-BC7A-5D66-FA47-1F1585D8B1AF}"/>
                  </a:ext>
                </a:extLst>
              </p:cNvPr>
              <p:cNvSpPr/>
              <p:nvPr/>
            </p:nvSpPr>
            <p:spPr>
              <a:xfrm>
                <a:off x="2910700" y="636683"/>
                <a:ext cx="89930" cy="105253"/>
              </a:xfrm>
              <a:custGeom>
                <a:avLst/>
                <a:gdLst>
                  <a:gd name="connsiteX0" fmla="*/ 8290 w 89930"/>
                  <a:gd name="connsiteY0" fmla="*/ 14067 h 105253"/>
                  <a:gd name="connsiteX1" fmla="*/ 42453 w 89930"/>
                  <a:gd name="connsiteY1" fmla="*/ 0 h 105253"/>
                  <a:gd name="connsiteX2" fmla="*/ 77873 w 89930"/>
                  <a:gd name="connsiteY2" fmla="*/ 35420 h 105253"/>
                  <a:gd name="connsiteX3" fmla="*/ 77873 w 89930"/>
                  <a:gd name="connsiteY3" fmla="*/ 85158 h 105253"/>
                  <a:gd name="connsiteX4" fmla="*/ 83902 w 89930"/>
                  <a:gd name="connsiteY4" fmla="*/ 98220 h 105253"/>
                  <a:gd name="connsiteX5" fmla="*/ 88675 w 89930"/>
                  <a:gd name="connsiteY5" fmla="*/ 96964 h 105253"/>
                  <a:gd name="connsiteX6" fmla="*/ 89931 w 89930"/>
                  <a:gd name="connsiteY6" fmla="*/ 101737 h 105253"/>
                  <a:gd name="connsiteX7" fmla="*/ 74607 w 89930"/>
                  <a:gd name="connsiteY7" fmla="*/ 105254 h 105253"/>
                  <a:gd name="connsiteX8" fmla="*/ 62801 w 89930"/>
                  <a:gd name="connsiteY8" fmla="*/ 96964 h 105253"/>
                  <a:gd name="connsiteX9" fmla="*/ 61545 w 89930"/>
                  <a:gd name="connsiteY9" fmla="*/ 92191 h 105253"/>
                  <a:gd name="connsiteX10" fmla="*/ 29642 w 89930"/>
                  <a:gd name="connsiteY10" fmla="*/ 105254 h 105253"/>
                  <a:gd name="connsiteX11" fmla="*/ 0 w 89930"/>
                  <a:gd name="connsiteY11" fmla="*/ 79129 h 105253"/>
                  <a:gd name="connsiteX12" fmla="*/ 31903 w 89930"/>
                  <a:gd name="connsiteY12" fmla="*/ 49487 h 105253"/>
                  <a:gd name="connsiteX13" fmla="*/ 51999 w 89930"/>
                  <a:gd name="connsiteY13" fmla="*/ 45970 h 105253"/>
                  <a:gd name="connsiteX14" fmla="*/ 62550 w 89930"/>
                  <a:gd name="connsiteY14" fmla="*/ 37680 h 105253"/>
                  <a:gd name="connsiteX15" fmla="*/ 37680 w 89930"/>
                  <a:gd name="connsiteY15" fmla="*/ 10551 h 105253"/>
                  <a:gd name="connsiteX16" fmla="*/ 10551 w 89930"/>
                  <a:gd name="connsiteY16" fmla="*/ 27130 h 105253"/>
                  <a:gd name="connsiteX17" fmla="*/ 8290 w 89930"/>
                  <a:gd name="connsiteY17" fmla="*/ 27130 h 105253"/>
                  <a:gd name="connsiteX18" fmla="*/ 8290 w 89930"/>
                  <a:gd name="connsiteY18" fmla="*/ 14067 h 105253"/>
                  <a:gd name="connsiteX19" fmla="*/ 8290 w 89930"/>
                  <a:gd name="connsiteY19" fmla="*/ 14067 h 105253"/>
                  <a:gd name="connsiteX20" fmla="*/ 62550 w 89930"/>
                  <a:gd name="connsiteY20" fmla="*/ 51999 h 105253"/>
                  <a:gd name="connsiteX21" fmla="*/ 49487 w 89930"/>
                  <a:gd name="connsiteY21" fmla="*/ 54260 h 105253"/>
                  <a:gd name="connsiteX22" fmla="*/ 18840 w 89930"/>
                  <a:gd name="connsiteY22" fmla="*/ 76617 h 105253"/>
                  <a:gd name="connsiteX23" fmla="*/ 37680 w 89930"/>
                  <a:gd name="connsiteY23" fmla="*/ 94452 h 105253"/>
                  <a:gd name="connsiteX24" fmla="*/ 61294 w 89930"/>
                  <a:gd name="connsiteY24" fmla="*/ 82646 h 105253"/>
                  <a:gd name="connsiteX25" fmla="*/ 61294 w 89930"/>
                  <a:gd name="connsiteY25" fmla="*/ 51999 h 105253"/>
                  <a:gd name="connsiteX26" fmla="*/ 62550 w 89930"/>
                  <a:gd name="connsiteY26" fmla="*/ 51999 h 105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9930" h="105253">
                    <a:moveTo>
                      <a:pt x="8290" y="14067"/>
                    </a:moveTo>
                    <a:cubicBezTo>
                      <a:pt x="16579" y="4522"/>
                      <a:pt x="30647" y="0"/>
                      <a:pt x="42453" y="0"/>
                    </a:cubicBezTo>
                    <a:cubicBezTo>
                      <a:pt x="63806" y="0"/>
                      <a:pt x="77873" y="10551"/>
                      <a:pt x="77873" y="35420"/>
                    </a:cubicBezTo>
                    <a:lnTo>
                      <a:pt x="77873" y="85158"/>
                    </a:lnTo>
                    <a:cubicBezTo>
                      <a:pt x="77873" y="95708"/>
                      <a:pt x="80134" y="98220"/>
                      <a:pt x="83902" y="98220"/>
                    </a:cubicBezTo>
                    <a:cubicBezTo>
                      <a:pt x="85158" y="98220"/>
                      <a:pt x="87419" y="98220"/>
                      <a:pt x="88675" y="96964"/>
                    </a:cubicBezTo>
                    <a:lnTo>
                      <a:pt x="89931" y="101737"/>
                    </a:lnTo>
                    <a:cubicBezTo>
                      <a:pt x="83902" y="105254"/>
                      <a:pt x="78124" y="105254"/>
                      <a:pt x="74607" y="105254"/>
                    </a:cubicBezTo>
                    <a:cubicBezTo>
                      <a:pt x="67574" y="105254"/>
                      <a:pt x="64057" y="101737"/>
                      <a:pt x="62801" y="96964"/>
                    </a:cubicBezTo>
                    <a:lnTo>
                      <a:pt x="61545" y="92191"/>
                    </a:lnTo>
                    <a:cubicBezTo>
                      <a:pt x="50994" y="100481"/>
                      <a:pt x="39188" y="105254"/>
                      <a:pt x="29642" y="105254"/>
                    </a:cubicBezTo>
                    <a:cubicBezTo>
                      <a:pt x="11807" y="105254"/>
                      <a:pt x="0" y="95708"/>
                      <a:pt x="0" y="79129"/>
                    </a:cubicBezTo>
                    <a:cubicBezTo>
                      <a:pt x="0" y="61293"/>
                      <a:pt x="13063" y="53004"/>
                      <a:pt x="31903" y="49487"/>
                    </a:cubicBezTo>
                    <a:lnTo>
                      <a:pt x="51999" y="45970"/>
                    </a:lnTo>
                    <a:cubicBezTo>
                      <a:pt x="59033" y="44714"/>
                      <a:pt x="62550" y="42453"/>
                      <a:pt x="62550" y="37680"/>
                    </a:cubicBezTo>
                    <a:cubicBezTo>
                      <a:pt x="62550" y="16328"/>
                      <a:pt x="53004" y="10551"/>
                      <a:pt x="37680" y="10551"/>
                    </a:cubicBezTo>
                    <a:cubicBezTo>
                      <a:pt x="25874" y="10551"/>
                      <a:pt x="17584" y="14067"/>
                      <a:pt x="10551" y="27130"/>
                    </a:cubicBezTo>
                    <a:lnTo>
                      <a:pt x="8290" y="27130"/>
                    </a:lnTo>
                    <a:lnTo>
                      <a:pt x="8290" y="14067"/>
                    </a:lnTo>
                    <a:lnTo>
                      <a:pt x="8290" y="14067"/>
                    </a:lnTo>
                    <a:close/>
                    <a:moveTo>
                      <a:pt x="62550" y="51999"/>
                    </a:moveTo>
                    <a:lnTo>
                      <a:pt x="49487" y="54260"/>
                    </a:lnTo>
                    <a:cubicBezTo>
                      <a:pt x="35420" y="56521"/>
                      <a:pt x="18840" y="61293"/>
                      <a:pt x="18840" y="76617"/>
                    </a:cubicBezTo>
                    <a:cubicBezTo>
                      <a:pt x="18840" y="88423"/>
                      <a:pt x="24869" y="94452"/>
                      <a:pt x="37680" y="94452"/>
                    </a:cubicBezTo>
                    <a:cubicBezTo>
                      <a:pt x="45970" y="94452"/>
                      <a:pt x="53004" y="92191"/>
                      <a:pt x="61294" y="82646"/>
                    </a:cubicBezTo>
                    <a:lnTo>
                      <a:pt x="61294" y="51999"/>
                    </a:lnTo>
                    <a:lnTo>
                      <a:pt x="62550" y="5199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: фигура 20">
                <a:extLst>
                  <a:ext uri="{FF2B5EF4-FFF2-40B4-BE49-F238E27FC236}">
                    <a16:creationId xmlns:a16="http://schemas.microsoft.com/office/drawing/2014/main" xmlns="" id="{4D30E386-BDF3-139E-1FA1-E6181A7620EF}"/>
                  </a:ext>
                </a:extLst>
              </p:cNvPr>
              <p:cNvSpPr/>
              <p:nvPr/>
            </p:nvSpPr>
            <p:spPr>
              <a:xfrm>
                <a:off x="3018466" y="640200"/>
                <a:ext cx="88674" cy="101485"/>
              </a:xfrm>
              <a:custGeom>
                <a:avLst/>
                <a:gdLst>
                  <a:gd name="connsiteX0" fmla="*/ 10550 w 88674"/>
                  <a:gd name="connsiteY0" fmla="*/ 0 h 101485"/>
                  <a:gd name="connsiteX1" fmla="*/ 20096 w 88674"/>
                  <a:gd name="connsiteY1" fmla="*/ 0 h 101485"/>
                  <a:gd name="connsiteX2" fmla="*/ 17835 w 88674"/>
                  <a:gd name="connsiteY2" fmla="*/ 41448 h 101485"/>
                  <a:gd name="connsiteX3" fmla="*/ 44965 w 88674"/>
                  <a:gd name="connsiteY3" fmla="*/ 42704 h 101485"/>
                  <a:gd name="connsiteX4" fmla="*/ 69834 w 88674"/>
                  <a:gd name="connsiteY4" fmla="*/ 41448 h 101485"/>
                  <a:gd name="connsiteX5" fmla="*/ 68578 w 88674"/>
                  <a:gd name="connsiteY5" fmla="*/ 0 h 101485"/>
                  <a:gd name="connsiteX6" fmla="*/ 88675 w 88674"/>
                  <a:gd name="connsiteY6" fmla="*/ 0 h 101485"/>
                  <a:gd name="connsiteX7" fmla="*/ 86414 w 88674"/>
                  <a:gd name="connsiteY7" fmla="*/ 50743 h 101485"/>
                  <a:gd name="connsiteX8" fmla="*/ 88675 w 88674"/>
                  <a:gd name="connsiteY8" fmla="*/ 101486 h 101485"/>
                  <a:gd name="connsiteX9" fmla="*/ 68578 w 88674"/>
                  <a:gd name="connsiteY9" fmla="*/ 101486 h 101485"/>
                  <a:gd name="connsiteX10" fmla="*/ 69834 w 88674"/>
                  <a:gd name="connsiteY10" fmla="*/ 53004 h 101485"/>
                  <a:gd name="connsiteX11" fmla="*/ 44965 w 88674"/>
                  <a:gd name="connsiteY11" fmla="*/ 51748 h 101485"/>
                  <a:gd name="connsiteX12" fmla="*/ 17835 w 88674"/>
                  <a:gd name="connsiteY12" fmla="*/ 53004 h 101485"/>
                  <a:gd name="connsiteX13" fmla="*/ 20096 w 88674"/>
                  <a:gd name="connsiteY13" fmla="*/ 101486 h 101485"/>
                  <a:gd name="connsiteX14" fmla="*/ 0 w 88674"/>
                  <a:gd name="connsiteY14" fmla="*/ 101486 h 101485"/>
                  <a:gd name="connsiteX15" fmla="*/ 2261 w 88674"/>
                  <a:gd name="connsiteY15" fmla="*/ 50743 h 101485"/>
                  <a:gd name="connsiteX16" fmla="*/ 0 w 88674"/>
                  <a:gd name="connsiteY16" fmla="*/ 0 h 101485"/>
                  <a:gd name="connsiteX17" fmla="*/ 10550 w 88674"/>
                  <a:gd name="connsiteY17" fmla="*/ 0 h 101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674" h="101485">
                    <a:moveTo>
                      <a:pt x="10550" y="0"/>
                    </a:moveTo>
                    <a:lnTo>
                      <a:pt x="20096" y="0"/>
                    </a:lnTo>
                    <a:cubicBezTo>
                      <a:pt x="18840" y="15323"/>
                      <a:pt x="17835" y="40192"/>
                      <a:pt x="17835" y="41448"/>
                    </a:cubicBezTo>
                    <a:cubicBezTo>
                      <a:pt x="26125" y="41448"/>
                      <a:pt x="37932" y="42704"/>
                      <a:pt x="44965" y="42704"/>
                    </a:cubicBezTo>
                    <a:cubicBezTo>
                      <a:pt x="51999" y="42704"/>
                      <a:pt x="63806" y="42704"/>
                      <a:pt x="69834" y="41448"/>
                    </a:cubicBezTo>
                    <a:cubicBezTo>
                      <a:pt x="69834" y="40192"/>
                      <a:pt x="69834" y="15323"/>
                      <a:pt x="68578" y="0"/>
                    </a:cubicBezTo>
                    <a:lnTo>
                      <a:pt x="88675" y="0"/>
                    </a:lnTo>
                    <a:cubicBezTo>
                      <a:pt x="87419" y="15323"/>
                      <a:pt x="86414" y="40192"/>
                      <a:pt x="86414" y="50743"/>
                    </a:cubicBezTo>
                    <a:cubicBezTo>
                      <a:pt x="86414" y="59033"/>
                      <a:pt x="86414" y="86162"/>
                      <a:pt x="88675" y="101486"/>
                    </a:cubicBezTo>
                    <a:lnTo>
                      <a:pt x="68578" y="101486"/>
                    </a:lnTo>
                    <a:cubicBezTo>
                      <a:pt x="69834" y="86162"/>
                      <a:pt x="69834" y="59033"/>
                      <a:pt x="69834" y="53004"/>
                    </a:cubicBezTo>
                    <a:cubicBezTo>
                      <a:pt x="61545" y="51748"/>
                      <a:pt x="48482" y="51748"/>
                      <a:pt x="44965" y="51748"/>
                    </a:cubicBezTo>
                    <a:cubicBezTo>
                      <a:pt x="38937" y="51748"/>
                      <a:pt x="26125" y="51748"/>
                      <a:pt x="17835" y="53004"/>
                    </a:cubicBezTo>
                    <a:cubicBezTo>
                      <a:pt x="17835" y="60037"/>
                      <a:pt x="17835" y="86162"/>
                      <a:pt x="20096" y="101486"/>
                    </a:cubicBezTo>
                    <a:lnTo>
                      <a:pt x="0" y="101486"/>
                    </a:lnTo>
                    <a:cubicBezTo>
                      <a:pt x="1256" y="86162"/>
                      <a:pt x="2261" y="59033"/>
                      <a:pt x="2261" y="50743"/>
                    </a:cubicBezTo>
                    <a:cubicBezTo>
                      <a:pt x="2261" y="40192"/>
                      <a:pt x="2261" y="15323"/>
                      <a:pt x="0" y="0"/>
                    </a:cubicBezTo>
                    <a:lnTo>
                      <a:pt x="1055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: фигура 21">
                <a:extLst>
                  <a:ext uri="{FF2B5EF4-FFF2-40B4-BE49-F238E27FC236}">
                    <a16:creationId xmlns:a16="http://schemas.microsoft.com/office/drawing/2014/main" xmlns="" id="{53006CEB-F0F9-71A6-4E69-F76582286EFD}"/>
                  </a:ext>
                </a:extLst>
              </p:cNvPr>
              <p:cNvSpPr/>
              <p:nvPr/>
            </p:nvSpPr>
            <p:spPr>
              <a:xfrm>
                <a:off x="3133015" y="639195"/>
                <a:ext cx="89679" cy="101485"/>
              </a:xfrm>
              <a:custGeom>
                <a:avLst/>
                <a:gdLst>
                  <a:gd name="connsiteX0" fmla="*/ 10551 w 89679"/>
                  <a:gd name="connsiteY0" fmla="*/ 1005 h 101485"/>
                  <a:gd name="connsiteX1" fmla="*/ 20096 w 89679"/>
                  <a:gd name="connsiteY1" fmla="*/ 1005 h 101485"/>
                  <a:gd name="connsiteX2" fmla="*/ 18840 w 89679"/>
                  <a:gd name="connsiteY2" fmla="*/ 44714 h 101485"/>
                  <a:gd name="connsiteX3" fmla="*/ 22357 w 89679"/>
                  <a:gd name="connsiteY3" fmla="*/ 44714 h 101485"/>
                  <a:gd name="connsiteX4" fmla="*/ 66066 w 89679"/>
                  <a:gd name="connsiteY4" fmla="*/ 1005 h 101485"/>
                  <a:gd name="connsiteX5" fmla="*/ 84907 w 89679"/>
                  <a:gd name="connsiteY5" fmla="*/ 1005 h 101485"/>
                  <a:gd name="connsiteX6" fmla="*/ 37680 w 89679"/>
                  <a:gd name="connsiteY6" fmla="*/ 43458 h 101485"/>
                  <a:gd name="connsiteX7" fmla="*/ 89680 w 89679"/>
                  <a:gd name="connsiteY7" fmla="*/ 101486 h 101485"/>
                  <a:gd name="connsiteX8" fmla="*/ 64810 w 89679"/>
                  <a:gd name="connsiteY8" fmla="*/ 101486 h 101485"/>
                  <a:gd name="connsiteX9" fmla="*/ 22357 w 89679"/>
                  <a:gd name="connsiteY9" fmla="*/ 49487 h 101485"/>
                  <a:gd name="connsiteX10" fmla="*/ 18840 w 89679"/>
                  <a:gd name="connsiteY10" fmla="*/ 49487 h 101485"/>
                  <a:gd name="connsiteX11" fmla="*/ 20096 w 89679"/>
                  <a:gd name="connsiteY11" fmla="*/ 101486 h 101485"/>
                  <a:gd name="connsiteX12" fmla="*/ 0 w 89679"/>
                  <a:gd name="connsiteY12" fmla="*/ 101486 h 101485"/>
                  <a:gd name="connsiteX13" fmla="*/ 2261 w 89679"/>
                  <a:gd name="connsiteY13" fmla="*/ 50743 h 101485"/>
                  <a:gd name="connsiteX14" fmla="*/ 0 w 89679"/>
                  <a:gd name="connsiteY14" fmla="*/ 0 h 101485"/>
                  <a:gd name="connsiteX15" fmla="*/ 10551 w 89679"/>
                  <a:gd name="connsiteY15" fmla="*/ 1256 h 101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9679" h="101485">
                    <a:moveTo>
                      <a:pt x="10551" y="1005"/>
                    </a:moveTo>
                    <a:lnTo>
                      <a:pt x="20096" y="1005"/>
                    </a:lnTo>
                    <a:cubicBezTo>
                      <a:pt x="18840" y="16328"/>
                      <a:pt x="18840" y="41197"/>
                      <a:pt x="18840" y="44714"/>
                    </a:cubicBezTo>
                    <a:lnTo>
                      <a:pt x="22357" y="44714"/>
                    </a:lnTo>
                    <a:cubicBezTo>
                      <a:pt x="29391" y="44714"/>
                      <a:pt x="62550" y="6782"/>
                      <a:pt x="66066" y="1005"/>
                    </a:cubicBezTo>
                    <a:lnTo>
                      <a:pt x="84907" y="1005"/>
                    </a:lnTo>
                    <a:lnTo>
                      <a:pt x="37680" y="43458"/>
                    </a:lnTo>
                    <a:cubicBezTo>
                      <a:pt x="43709" y="50492"/>
                      <a:pt x="75612" y="85911"/>
                      <a:pt x="89680" y="101486"/>
                    </a:cubicBezTo>
                    <a:lnTo>
                      <a:pt x="64810" y="101486"/>
                    </a:lnTo>
                    <a:cubicBezTo>
                      <a:pt x="57777" y="89679"/>
                      <a:pt x="35168" y="63554"/>
                      <a:pt x="22357" y="49487"/>
                    </a:cubicBezTo>
                    <a:lnTo>
                      <a:pt x="18840" y="49487"/>
                    </a:lnTo>
                    <a:cubicBezTo>
                      <a:pt x="18840" y="56521"/>
                      <a:pt x="18840" y="86162"/>
                      <a:pt x="20096" y="101486"/>
                    </a:cubicBezTo>
                    <a:lnTo>
                      <a:pt x="0" y="101486"/>
                    </a:lnTo>
                    <a:cubicBezTo>
                      <a:pt x="1256" y="86162"/>
                      <a:pt x="2261" y="59033"/>
                      <a:pt x="2261" y="50743"/>
                    </a:cubicBezTo>
                    <a:cubicBezTo>
                      <a:pt x="2261" y="40192"/>
                      <a:pt x="2261" y="15323"/>
                      <a:pt x="0" y="0"/>
                    </a:cubicBezTo>
                    <a:cubicBezTo>
                      <a:pt x="3517" y="1256"/>
                      <a:pt x="7034" y="1256"/>
                      <a:pt x="10551" y="1256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: фигура 22">
                <a:extLst>
                  <a:ext uri="{FF2B5EF4-FFF2-40B4-BE49-F238E27FC236}">
                    <a16:creationId xmlns:a16="http://schemas.microsoft.com/office/drawing/2014/main" xmlns="" id="{13924915-5088-0F27-FE8E-A770082D63AA}"/>
                  </a:ext>
                </a:extLst>
              </p:cNvPr>
              <p:cNvSpPr/>
              <p:nvPr/>
            </p:nvSpPr>
            <p:spPr>
              <a:xfrm>
                <a:off x="3287756" y="594983"/>
                <a:ext cx="93447" cy="144190"/>
              </a:xfrm>
              <a:custGeom>
                <a:avLst/>
                <a:gdLst>
                  <a:gd name="connsiteX0" fmla="*/ 21352 w 93447"/>
                  <a:gd name="connsiteY0" fmla="*/ 1507 h 144190"/>
                  <a:gd name="connsiteX1" fmla="*/ 42704 w 93447"/>
                  <a:gd name="connsiteY1" fmla="*/ 251 h 144190"/>
                  <a:gd name="connsiteX2" fmla="*/ 93447 w 93447"/>
                  <a:gd name="connsiteY2" fmla="*/ 36927 h 144190"/>
                  <a:gd name="connsiteX3" fmla="*/ 33159 w 93447"/>
                  <a:gd name="connsiteY3" fmla="*/ 79380 h 144190"/>
                  <a:gd name="connsiteX4" fmla="*/ 20096 w 93447"/>
                  <a:gd name="connsiteY4" fmla="*/ 78124 h 144190"/>
                  <a:gd name="connsiteX5" fmla="*/ 20096 w 93447"/>
                  <a:gd name="connsiteY5" fmla="*/ 112288 h 144190"/>
                  <a:gd name="connsiteX6" fmla="*/ 21352 w 93447"/>
                  <a:gd name="connsiteY6" fmla="*/ 144190 h 144190"/>
                  <a:gd name="connsiteX7" fmla="*/ 0 w 93447"/>
                  <a:gd name="connsiteY7" fmla="*/ 144190 h 144190"/>
                  <a:gd name="connsiteX8" fmla="*/ 1256 w 93447"/>
                  <a:gd name="connsiteY8" fmla="*/ 67322 h 144190"/>
                  <a:gd name="connsiteX9" fmla="*/ 0 w 93447"/>
                  <a:gd name="connsiteY9" fmla="*/ 0 h 144190"/>
                  <a:gd name="connsiteX10" fmla="*/ 21352 w 93447"/>
                  <a:gd name="connsiteY10" fmla="*/ 1256 h 144190"/>
                  <a:gd name="connsiteX11" fmla="*/ 29642 w 93447"/>
                  <a:gd name="connsiteY11" fmla="*/ 68829 h 144190"/>
                  <a:gd name="connsiteX12" fmla="*/ 73351 w 93447"/>
                  <a:gd name="connsiteY12" fmla="*/ 36927 h 144190"/>
                  <a:gd name="connsiteX13" fmla="*/ 37932 w 93447"/>
                  <a:gd name="connsiteY13" fmla="*/ 12058 h 144190"/>
                  <a:gd name="connsiteX14" fmla="*/ 20096 w 93447"/>
                  <a:gd name="connsiteY14" fmla="*/ 12058 h 144190"/>
                  <a:gd name="connsiteX15" fmla="*/ 20096 w 93447"/>
                  <a:gd name="connsiteY15" fmla="*/ 67573 h 144190"/>
                  <a:gd name="connsiteX16" fmla="*/ 29642 w 93447"/>
                  <a:gd name="connsiteY16" fmla="*/ 68829 h 144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3447" h="144190">
                    <a:moveTo>
                      <a:pt x="21352" y="1507"/>
                    </a:moveTo>
                    <a:cubicBezTo>
                      <a:pt x="28386" y="1507"/>
                      <a:pt x="36676" y="251"/>
                      <a:pt x="42704" y="251"/>
                    </a:cubicBezTo>
                    <a:cubicBezTo>
                      <a:pt x="79380" y="251"/>
                      <a:pt x="93447" y="10802"/>
                      <a:pt x="93447" y="36927"/>
                    </a:cubicBezTo>
                    <a:cubicBezTo>
                      <a:pt x="93447" y="68829"/>
                      <a:pt x="66318" y="79380"/>
                      <a:pt x="33159" y="79380"/>
                    </a:cubicBezTo>
                    <a:cubicBezTo>
                      <a:pt x="30898" y="79380"/>
                      <a:pt x="23613" y="79380"/>
                      <a:pt x="20096" y="78124"/>
                    </a:cubicBezTo>
                    <a:lnTo>
                      <a:pt x="20096" y="112288"/>
                    </a:lnTo>
                    <a:cubicBezTo>
                      <a:pt x="20096" y="121833"/>
                      <a:pt x="20096" y="134645"/>
                      <a:pt x="21352" y="144190"/>
                    </a:cubicBezTo>
                    <a:lnTo>
                      <a:pt x="0" y="144190"/>
                    </a:lnTo>
                    <a:cubicBezTo>
                      <a:pt x="1256" y="121833"/>
                      <a:pt x="1256" y="92191"/>
                      <a:pt x="1256" y="67322"/>
                    </a:cubicBezTo>
                    <a:cubicBezTo>
                      <a:pt x="1256" y="44965"/>
                      <a:pt x="1256" y="10551"/>
                      <a:pt x="0" y="0"/>
                    </a:cubicBezTo>
                    <a:cubicBezTo>
                      <a:pt x="8290" y="0"/>
                      <a:pt x="16579" y="1256"/>
                      <a:pt x="21352" y="1256"/>
                    </a:cubicBezTo>
                    <a:close/>
                    <a:moveTo>
                      <a:pt x="29642" y="68829"/>
                    </a:moveTo>
                    <a:cubicBezTo>
                      <a:pt x="58028" y="68829"/>
                      <a:pt x="73351" y="58279"/>
                      <a:pt x="73351" y="36927"/>
                    </a:cubicBezTo>
                    <a:cubicBezTo>
                      <a:pt x="73351" y="16831"/>
                      <a:pt x="58028" y="12058"/>
                      <a:pt x="37932" y="12058"/>
                    </a:cubicBezTo>
                    <a:lnTo>
                      <a:pt x="20096" y="12058"/>
                    </a:lnTo>
                    <a:lnTo>
                      <a:pt x="20096" y="67573"/>
                    </a:lnTo>
                    <a:cubicBezTo>
                      <a:pt x="23613" y="68829"/>
                      <a:pt x="27130" y="68829"/>
                      <a:pt x="29642" y="68829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: фигура 23">
                <a:extLst>
                  <a:ext uri="{FF2B5EF4-FFF2-40B4-BE49-F238E27FC236}">
                    <a16:creationId xmlns:a16="http://schemas.microsoft.com/office/drawing/2014/main" xmlns="" id="{1A0948E3-8732-5586-0EB5-3B6A69849C81}"/>
                  </a:ext>
                </a:extLst>
              </p:cNvPr>
              <p:cNvSpPr/>
              <p:nvPr/>
            </p:nvSpPr>
            <p:spPr>
              <a:xfrm>
                <a:off x="3384720" y="638190"/>
                <a:ext cx="100481" cy="105002"/>
              </a:xfrm>
              <a:custGeom>
                <a:avLst/>
                <a:gdLst>
                  <a:gd name="connsiteX0" fmla="*/ 100481 w 100481"/>
                  <a:gd name="connsiteY0" fmla="*/ 51748 h 105002"/>
                  <a:gd name="connsiteX1" fmla="*/ 49738 w 100481"/>
                  <a:gd name="connsiteY1" fmla="*/ 105003 h 105002"/>
                  <a:gd name="connsiteX2" fmla="*/ 0 w 100481"/>
                  <a:gd name="connsiteY2" fmla="*/ 54260 h 105002"/>
                  <a:gd name="connsiteX3" fmla="*/ 51999 w 100481"/>
                  <a:gd name="connsiteY3" fmla="*/ 0 h 105002"/>
                  <a:gd name="connsiteX4" fmla="*/ 100481 w 100481"/>
                  <a:gd name="connsiteY4" fmla="*/ 51999 h 105002"/>
                  <a:gd name="connsiteX5" fmla="*/ 18840 w 100481"/>
                  <a:gd name="connsiteY5" fmla="*/ 53004 h 105002"/>
                  <a:gd name="connsiteX6" fmla="*/ 49487 w 100481"/>
                  <a:gd name="connsiteY6" fmla="*/ 96713 h 105002"/>
                  <a:gd name="connsiteX7" fmla="*/ 81390 w 100481"/>
                  <a:gd name="connsiteY7" fmla="*/ 50492 h 105002"/>
                  <a:gd name="connsiteX8" fmla="*/ 50743 w 100481"/>
                  <a:gd name="connsiteY8" fmla="*/ 6782 h 105002"/>
                  <a:gd name="connsiteX9" fmla="*/ 18840 w 100481"/>
                  <a:gd name="connsiteY9" fmla="*/ 53004 h 105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481" h="105002">
                    <a:moveTo>
                      <a:pt x="100481" y="51748"/>
                    </a:moveTo>
                    <a:cubicBezTo>
                      <a:pt x="100481" y="82394"/>
                      <a:pt x="80385" y="105003"/>
                      <a:pt x="49738" y="105003"/>
                    </a:cubicBezTo>
                    <a:cubicBezTo>
                      <a:pt x="19091" y="105003"/>
                      <a:pt x="0" y="82646"/>
                      <a:pt x="0" y="54260"/>
                    </a:cubicBezTo>
                    <a:cubicBezTo>
                      <a:pt x="0" y="21101"/>
                      <a:pt x="21352" y="0"/>
                      <a:pt x="51999" y="0"/>
                    </a:cubicBezTo>
                    <a:cubicBezTo>
                      <a:pt x="82646" y="0"/>
                      <a:pt x="100481" y="21352"/>
                      <a:pt x="100481" y="51999"/>
                    </a:cubicBezTo>
                    <a:close/>
                    <a:moveTo>
                      <a:pt x="18840" y="53004"/>
                    </a:moveTo>
                    <a:cubicBezTo>
                      <a:pt x="18840" y="75361"/>
                      <a:pt x="28386" y="96713"/>
                      <a:pt x="49487" y="96713"/>
                    </a:cubicBezTo>
                    <a:cubicBezTo>
                      <a:pt x="69583" y="96713"/>
                      <a:pt x="81390" y="76617"/>
                      <a:pt x="81390" y="50492"/>
                    </a:cubicBezTo>
                    <a:cubicBezTo>
                      <a:pt x="81390" y="29139"/>
                      <a:pt x="73100" y="6782"/>
                      <a:pt x="50743" y="6782"/>
                    </a:cubicBezTo>
                    <a:cubicBezTo>
                      <a:pt x="29391" y="6782"/>
                      <a:pt x="18840" y="29139"/>
                      <a:pt x="18840" y="53004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: фигура 24">
                <a:extLst>
                  <a:ext uri="{FF2B5EF4-FFF2-40B4-BE49-F238E27FC236}">
                    <a16:creationId xmlns:a16="http://schemas.microsoft.com/office/drawing/2014/main" xmlns="" id="{65B6FBEC-78F5-61C0-6669-A104910AE80E}"/>
                  </a:ext>
                </a:extLst>
              </p:cNvPr>
              <p:cNvSpPr/>
              <p:nvPr/>
            </p:nvSpPr>
            <p:spPr>
              <a:xfrm>
                <a:off x="3500776" y="639446"/>
                <a:ext cx="88423" cy="103997"/>
              </a:xfrm>
              <a:custGeom>
                <a:avLst/>
                <a:gdLst>
                  <a:gd name="connsiteX0" fmla="*/ 81390 w 88423"/>
                  <a:gd name="connsiteY0" fmla="*/ 22106 h 103997"/>
                  <a:gd name="connsiteX1" fmla="*/ 79129 w 88423"/>
                  <a:gd name="connsiteY1" fmla="*/ 22106 h 103997"/>
                  <a:gd name="connsiteX2" fmla="*/ 51999 w 88423"/>
                  <a:gd name="connsiteY2" fmla="*/ 6782 h 103997"/>
                  <a:gd name="connsiteX3" fmla="*/ 17835 w 88423"/>
                  <a:gd name="connsiteY3" fmla="*/ 51748 h 103997"/>
                  <a:gd name="connsiteX4" fmla="*/ 56772 w 88423"/>
                  <a:gd name="connsiteY4" fmla="*/ 96713 h 103997"/>
                  <a:gd name="connsiteX5" fmla="*/ 83902 w 88423"/>
                  <a:gd name="connsiteY5" fmla="*/ 82646 h 103997"/>
                  <a:gd name="connsiteX6" fmla="*/ 86163 w 88423"/>
                  <a:gd name="connsiteY6" fmla="*/ 84906 h 103997"/>
                  <a:gd name="connsiteX7" fmla="*/ 83902 w 88423"/>
                  <a:gd name="connsiteY7" fmla="*/ 94452 h 103997"/>
                  <a:gd name="connsiteX8" fmla="*/ 50743 w 88423"/>
                  <a:gd name="connsiteY8" fmla="*/ 103998 h 103997"/>
                  <a:gd name="connsiteX9" fmla="*/ 0 w 88423"/>
                  <a:gd name="connsiteY9" fmla="*/ 51999 h 103997"/>
                  <a:gd name="connsiteX10" fmla="*/ 54260 w 88423"/>
                  <a:gd name="connsiteY10" fmla="*/ 0 h 103997"/>
                  <a:gd name="connsiteX11" fmla="*/ 88423 w 88423"/>
                  <a:gd name="connsiteY11" fmla="*/ 8290 h 103997"/>
                  <a:gd name="connsiteX12" fmla="*/ 81390 w 88423"/>
                  <a:gd name="connsiteY12" fmla="*/ 22357 h 103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8423" h="103997">
                    <a:moveTo>
                      <a:pt x="81390" y="22106"/>
                    </a:moveTo>
                    <a:lnTo>
                      <a:pt x="79129" y="22106"/>
                    </a:lnTo>
                    <a:cubicBezTo>
                      <a:pt x="72095" y="10299"/>
                      <a:pt x="62549" y="6782"/>
                      <a:pt x="51999" y="6782"/>
                    </a:cubicBezTo>
                    <a:cubicBezTo>
                      <a:pt x="28386" y="6782"/>
                      <a:pt x="17835" y="29139"/>
                      <a:pt x="17835" y="51748"/>
                    </a:cubicBezTo>
                    <a:cubicBezTo>
                      <a:pt x="17835" y="76617"/>
                      <a:pt x="31903" y="96713"/>
                      <a:pt x="56772" y="96713"/>
                    </a:cubicBezTo>
                    <a:cubicBezTo>
                      <a:pt x="65061" y="96713"/>
                      <a:pt x="72095" y="95457"/>
                      <a:pt x="83902" y="82646"/>
                    </a:cubicBezTo>
                    <a:lnTo>
                      <a:pt x="86163" y="84906"/>
                    </a:lnTo>
                    <a:lnTo>
                      <a:pt x="83902" y="94452"/>
                    </a:lnTo>
                    <a:cubicBezTo>
                      <a:pt x="74356" y="100481"/>
                      <a:pt x="63805" y="103998"/>
                      <a:pt x="50743" y="103998"/>
                    </a:cubicBezTo>
                    <a:cubicBezTo>
                      <a:pt x="20096" y="103998"/>
                      <a:pt x="0" y="82646"/>
                      <a:pt x="0" y="51999"/>
                    </a:cubicBezTo>
                    <a:cubicBezTo>
                      <a:pt x="0" y="21352"/>
                      <a:pt x="22357" y="0"/>
                      <a:pt x="54260" y="0"/>
                    </a:cubicBezTo>
                    <a:cubicBezTo>
                      <a:pt x="64810" y="0"/>
                      <a:pt x="75612" y="2261"/>
                      <a:pt x="88423" y="8290"/>
                    </a:cubicBezTo>
                    <a:lnTo>
                      <a:pt x="81390" y="22357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" name="Полилиния: фигура 25">
                <a:extLst>
                  <a:ext uri="{FF2B5EF4-FFF2-40B4-BE49-F238E27FC236}">
                    <a16:creationId xmlns:a16="http://schemas.microsoft.com/office/drawing/2014/main" xmlns="" id="{E69801AE-336D-E67E-8E1C-FF13393EA4A2}"/>
                  </a:ext>
                </a:extLst>
              </p:cNvPr>
              <p:cNvSpPr/>
              <p:nvPr/>
            </p:nvSpPr>
            <p:spPr>
              <a:xfrm>
                <a:off x="3601508" y="639446"/>
                <a:ext cx="88423" cy="103997"/>
              </a:xfrm>
              <a:custGeom>
                <a:avLst/>
                <a:gdLst>
                  <a:gd name="connsiteX0" fmla="*/ 82394 w 88423"/>
                  <a:gd name="connsiteY0" fmla="*/ 22106 h 103997"/>
                  <a:gd name="connsiteX1" fmla="*/ 80134 w 88423"/>
                  <a:gd name="connsiteY1" fmla="*/ 22106 h 103997"/>
                  <a:gd name="connsiteX2" fmla="*/ 53004 w 88423"/>
                  <a:gd name="connsiteY2" fmla="*/ 6782 h 103997"/>
                  <a:gd name="connsiteX3" fmla="*/ 18840 w 88423"/>
                  <a:gd name="connsiteY3" fmla="*/ 51748 h 103997"/>
                  <a:gd name="connsiteX4" fmla="*/ 57777 w 88423"/>
                  <a:gd name="connsiteY4" fmla="*/ 96713 h 103997"/>
                  <a:gd name="connsiteX5" fmla="*/ 84907 w 88423"/>
                  <a:gd name="connsiteY5" fmla="*/ 82646 h 103997"/>
                  <a:gd name="connsiteX6" fmla="*/ 86163 w 88423"/>
                  <a:gd name="connsiteY6" fmla="*/ 84906 h 103997"/>
                  <a:gd name="connsiteX7" fmla="*/ 83902 w 88423"/>
                  <a:gd name="connsiteY7" fmla="*/ 94452 h 103997"/>
                  <a:gd name="connsiteX8" fmla="*/ 50743 w 88423"/>
                  <a:gd name="connsiteY8" fmla="*/ 103998 h 103997"/>
                  <a:gd name="connsiteX9" fmla="*/ 0 w 88423"/>
                  <a:gd name="connsiteY9" fmla="*/ 51999 h 103997"/>
                  <a:gd name="connsiteX10" fmla="*/ 54260 w 88423"/>
                  <a:gd name="connsiteY10" fmla="*/ 0 h 103997"/>
                  <a:gd name="connsiteX11" fmla="*/ 88423 w 88423"/>
                  <a:gd name="connsiteY11" fmla="*/ 8290 h 103997"/>
                  <a:gd name="connsiteX12" fmla="*/ 82394 w 88423"/>
                  <a:gd name="connsiteY12" fmla="*/ 22357 h 103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8423" h="103997">
                    <a:moveTo>
                      <a:pt x="82394" y="22106"/>
                    </a:moveTo>
                    <a:lnTo>
                      <a:pt x="80134" y="22106"/>
                    </a:lnTo>
                    <a:cubicBezTo>
                      <a:pt x="73100" y="10299"/>
                      <a:pt x="63554" y="6782"/>
                      <a:pt x="53004" y="6782"/>
                    </a:cubicBezTo>
                    <a:cubicBezTo>
                      <a:pt x="29391" y="6782"/>
                      <a:pt x="18840" y="29139"/>
                      <a:pt x="18840" y="51748"/>
                    </a:cubicBezTo>
                    <a:cubicBezTo>
                      <a:pt x="18840" y="76617"/>
                      <a:pt x="32908" y="96713"/>
                      <a:pt x="57777" y="96713"/>
                    </a:cubicBezTo>
                    <a:cubicBezTo>
                      <a:pt x="66066" y="96713"/>
                      <a:pt x="73100" y="95457"/>
                      <a:pt x="84907" y="82646"/>
                    </a:cubicBezTo>
                    <a:lnTo>
                      <a:pt x="86163" y="84906"/>
                    </a:lnTo>
                    <a:lnTo>
                      <a:pt x="83902" y="94452"/>
                    </a:lnTo>
                    <a:cubicBezTo>
                      <a:pt x="74356" y="100481"/>
                      <a:pt x="63806" y="103998"/>
                      <a:pt x="50743" y="103998"/>
                    </a:cubicBezTo>
                    <a:cubicBezTo>
                      <a:pt x="20096" y="103998"/>
                      <a:pt x="0" y="82646"/>
                      <a:pt x="0" y="51999"/>
                    </a:cubicBezTo>
                    <a:cubicBezTo>
                      <a:pt x="0" y="21352"/>
                      <a:pt x="22357" y="0"/>
                      <a:pt x="54260" y="0"/>
                    </a:cubicBezTo>
                    <a:cubicBezTo>
                      <a:pt x="64810" y="0"/>
                      <a:pt x="75612" y="2261"/>
                      <a:pt x="88423" y="8290"/>
                    </a:cubicBezTo>
                    <a:lnTo>
                      <a:pt x="82394" y="22357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" name="Полилиния: фигура 26">
                <a:extLst>
                  <a:ext uri="{FF2B5EF4-FFF2-40B4-BE49-F238E27FC236}">
                    <a16:creationId xmlns:a16="http://schemas.microsoft.com/office/drawing/2014/main" xmlns="" id="{D8A24813-2261-A30B-E5E9-32BE33EE70F8}"/>
                  </a:ext>
                </a:extLst>
              </p:cNvPr>
              <p:cNvSpPr/>
              <p:nvPr/>
            </p:nvSpPr>
            <p:spPr>
              <a:xfrm>
                <a:off x="3707516" y="637939"/>
                <a:ext cx="89930" cy="102993"/>
              </a:xfrm>
              <a:custGeom>
                <a:avLst/>
                <a:gdLst>
                  <a:gd name="connsiteX0" fmla="*/ 6029 w 89930"/>
                  <a:gd name="connsiteY0" fmla="*/ 101486 h 102993"/>
                  <a:gd name="connsiteX1" fmla="*/ 0 w 89930"/>
                  <a:gd name="connsiteY1" fmla="*/ 101486 h 102993"/>
                  <a:gd name="connsiteX2" fmla="*/ 2261 w 89930"/>
                  <a:gd name="connsiteY2" fmla="*/ 50743 h 102993"/>
                  <a:gd name="connsiteX3" fmla="*/ 0 w 89930"/>
                  <a:gd name="connsiteY3" fmla="*/ 0 h 102993"/>
                  <a:gd name="connsiteX4" fmla="*/ 20096 w 89930"/>
                  <a:gd name="connsiteY4" fmla="*/ 0 h 102993"/>
                  <a:gd name="connsiteX5" fmla="*/ 17835 w 89930"/>
                  <a:gd name="connsiteY5" fmla="*/ 50743 h 102993"/>
                  <a:gd name="connsiteX6" fmla="*/ 17835 w 89930"/>
                  <a:gd name="connsiteY6" fmla="*/ 76868 h 102993"/>
                  <a:gd name="connsiteX7" fmla="*/ 76868 w 89930"/>
                  <a:gd name="connsiteY7" fmla="*/ 1256 h 102993"/>
                  <a:gd name="connsiteX8" fmla="*/ 89931 w 89930"/>
                  <a:gd name="connsiteY8" fmla="*/ 1256 h 102993"/>
                  <a:gd name="connsiteX9" fmla="*/ 87670 w 89930"/>
                  <a:gd name="connsiteY9" fmla="*/ 51999 h 102993"/>
                  <a:gd name="connsiteX10" fmla="*/ 89931 w 89930"/>
                  <a:gd name="connsiteY10" fmla="*/ 102742 h 102993"/>
                  <a:gd name="connsiteX11" fmla="*/ 69834 w 89930"/>
                  <a:gd name="connsiteY11" fmla="*/ 102742 h 102993"/>
                  <a:gd name="connsiteX12" fmla="*/ 72095 w 89930"/>
                  <a:gd name="connsiteY12" fmla="*/ 51999 h 102993"/>
                  <a:gd name="connsiteX13" fmla="*/ 72095 w 89930"/>
                  <a:gd name="connsiteY13" fmla="*/ 24869 h 102993"/>
                  <a:gd name="connsiteX14" fmla="*/ 11807 w 89930"/>
                  <a:gd name="connsiteY14" fmla="*/ 102993 h 102993"/>
                  <a:gd name="connsiteX15" fmla="*/ 5778 w 89930"/>
                  <a:gd name="connsiteY15" fmla="*/ 101737 h 102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9930" h="102993">
                    <a:moveTo>
                      <a:pt x="6029" y="101486"/>
                    </a:moveTo>
                    <a:lnTo>
                      <a:pt x="0" y="101486"/>
                    </a:lnTo>
                    <a:cubicBezTo>
                      <a:pt x="1256" y="86162"/>
                      <a:pt x="2261" y="59033"/>
                      <a:pt x="2261" y="50743"/>
                    </a:cubicBezTo>
                    <a:cubicBezTo>
                      <a:pt x="2261" y="40192"/>
                      <a:pt x="2261" y="15323"/>
                      <a:pt x="0" y="0"/>
                    </a:cubicBezTo>
                    <a:lnTo>
                      <a:pt x="20096" y="0"/>
                    </a:lnTo>
                    <a:cubicBezTo>
                      <a:pt x="18840" y="15323"/>
                      <a:pt x="17835" y="40192"/>
                      <a:pt x="17835" y="50743"/>
                    </a:cubicBezTo>
                    <a:lnTo>
                      <a:pt x="17835" y="76868"/>
                    </a:lnTo>
                    <a:cubicBezTo>
                      <a:pt x="28386" y="63805"/>
                      <a:pt x="67574" y="14319"/>
                      <a:pt x="76868" y="1256"/>
                    </a:cubicBezTo>
                    <a:lnTo>
                      <a:pt x="89931" y="1256"/>
                    </a:lnTo>
                    <a:cubicBezTo>
                      <a:pt x="88675" y="16579"/>
                      <a:pt x="87670" y="41448"/>
                      <a:pt x="87670" y="51999"/>
                    </a:cubicBezTo>
                    <a:cubicBezTo>
                      <a:pt x="87670" y="60289"/>
                      <a:pt x="87670" y="87418"/>
                      <a:pt x="89931" y="102742"/>
                    </a:cubicBezTo>
                    <a:lnTo>
                      <a:pt x="69834" y="102742"/>
                    </a:lnTo>
                    <a:cubicBezTo>
                      <a:pt x="71090" y="87418"/>
                      <a:pt x="72095" y="60289"/>
                      <a:pt x="72095" y="51999"/>
                    </a:cubicBezTo>
                    <a:lnTo>
                      <a:pt x="72095" y="24869"/>
                    </a:lnTo>
                    <a:cubicBezTo>
                      <a:pt x="59033" y="38936"/>
                      <a:pt x="22357" y="85158"/>
                      <a:pt x="11807" y="102993"/>
                    </a:cubicBezTo>
                    <a:cubicBezTo>
                      <a:pt x="9546" y="101737"/>
                      <a:pt x="7034" y="101737"/>
                      <a:pt x="5778" y="10173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" name="Полилиния: фигура 27">
                <a:extLst>
                  <a:ext uri="{FF2B5EF4-FFF2-40B4-BE49-F238E27FC236}">
                    <a16:creationId xmlns:a16="http://schemas.microsoft.com/office/drawing/2014/main" xmlns="" id="{0EC3EB8F-5700-53B5-1B68-A521CA739E45}"/>
                  </a:ext>
                </a:extLst>
              </p:cNvPr>
              <p:cNvSpPr/>
              <p:nvPr/>
            </p:nvSpPr>
            <p:spPr>
              <a:xfrm>
                <a:off x="3819803" y="637939"/>
                <a:ext cx="89930" cy="103244"/>
              </a:xfrm>
              <a:custGeom>
                <a:avLst/>
                <a:gdLst>
                  <a:gd name="connsiteX0" fmla="*/ 6029 w 89930"/>
                  <a:gd name="connsiteY0" fmla="*/ 101486 h 103244"/>
                  <a:gd name="connsiteX1" fmla="*/ 0 w 89930"/>
                  <a:gd name="connsiteY1" fmla="*/ 101486 h 103244"/>
                  <a:gd name="connsiteX2" fmla="*/ 1256 w 89930"/>
                  <a:gd name="connsiteY2" fmla="*/ 50743 h 103244"/>
                  <a:gd name="connsiteX3" fmla="*/ 0 w 89930"/>
                  <a:gd name="connsiteY3" fmla="*/ 0 h 103244"/>
                  <a:gd name="connsiteX4" fmla="*/ 20096 w 89930"/>
                  <a:gd name="connsiteY4" fmla="*/ 0 h 103244"/>
                  <a:gd name="connsiteX5" fmla="*/ 17835 w 89930"/>
                  <a:gd name="connsiteY5" fmla="*/ 51999 h 103244"/>
                  <a:gd name="connsiteX6" fmla="*/ 17835 w 89930"/>
                  <a:gd name="connsiteY6" fmla="*/ 78124 h 103244"/>
                  <a:gd name="connsiteX7" fmla="*/ 76868 w 89930"/>
                  <a:gd name="connsiteY7" fmla="*/ 2512 h 103244"/>
                  <a:gd name="connsiteX8" fmla="*/ 89931 w 89930"/>
                  <a:gd name="connsiteY8" fmla="*/ 2512 h 103244"/>
                  <a:gd name="connsiteX9" fmla="*/ 88675 w 89930"/>
                  <a:gd name="connsiteY9" fmla="*/ 52250 h 103244"/>
                  <a:gd name="connsiteX10" fmla="*/ 89931 w 89930"/>
                  <a:gd name="connsiteY10" fmla="*/ 102993 h 103244"/>
                  <a:gd name="connsiteX11" fmla="*/ 69834 w 89930"/>
                  <a:gd name="connsiteY11" fmla="*/ 102993 h 103244"/>
                  <a:gd name="connsiteX12" fmla="*/ 71090 w 89930"/>
                  <a:gd name="connsiteY12" fmla="*/ 52250 h 103244"/>
                  <a:gd name="connsiteX13" fmla="*/ 71090 w 89930"/>
                  <a:gd name="connsiteY13" fmla="*/ 25120 h 103244"/>
                  <a:gd name="connsiteX14" fmla="*/ 10802 w 89930"/>
                  <a:gd name="connsiteY14" fmla="*/ 103244 h 103244"/>
                  <a:gd name="connsiteX15" fmla="*/ 6029 w 89930"/>
                  <a:gd name="connsiteY15" fmla="*/ 101988 h 103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9930" h="103244">
                    <a:moveTo>
                      <a:pt x="6029" y="101486"/>
                    </a:moveTo>
                    <a:lnTo>
                      <a:pt x="0" y="101486"/>
                    </a:lnTo>
                    <a:cubicBezTo>
                      <a:pt x="1256" y="86162"/>
                      <a:pt x="1256" y="59033"/>
                      <a:pt x="1256" y="50743"/>
                    </a:cubicBezTo>
                    <a:cubicBezTo>
                      <a:pt x="1256" y="40192"/>
                      <a:pt x="1256" y="15323"/>
                      <a:pt x="0" y="0"/>
                    </a:cubicBezTo>
                    <a:lnTo>
                      <a:pt x="20096" y="0"/>
                    </a:lnTo>
                    <a:cubicBezTo>
                      <a:pt x="17835" y="16579"/>
                      <a:pt x="17835" y="41448"/>
                      <a:pt x="17835" y="51999"/>
                    </a:cubicBezTo>
                    <a:lnTo>
                      <a:pt x="17835" y="78124"/>
                    </a:lnTo>
                    <a:cubicBezTo>
                      <a:pt x="28386" y="65061"/>
                      <a:pt x="67574" y="15575"/>
                      <a:pt x="76868" y="2512"/>
                    </a:cubicBezTo>
                    <a:lnTo>
                      <a:pt x="89931" y="2512"/>
                    </a:lnTo>
                    <a:cubicBezTo>
                      <a:pt x="88675" y="16579"/>
                      <a:pt x="88675" y="41448"/>
                      <a:pt x="88675" y="52250"/>
                    </a:cubicBezTo>
                    <a:cubicBezTo>
                      <a:pt x="88675" y="60540"/>
                      <a:pt x="88675" y="87670"/>
                      <a:pt x="89931" y="102993"/>
                    </a:cubicBezTo>
                    <a:lnTo>
                      <a:pt x="69834" y="102993"/>
                    </a:lnTo>
                    <a:cubicBezTo>
                      <a:pt x="71090" y="87670"/>
                      <a:pt x="71090" y="60540"/>
                      <a:pt x="71090" y="52250"/>
                    </a:cubicBezTo>
                    <a:lnTo>
                      <a:pt x="71090" y="25120"/>
                    </a:lnTo>
                    <a:cubicBezTo>
                      <a:pt x="58028" y="39188"/>
                      <a:pt x="21352" y="85409"/>
                      <a:pt x="10802" y="103244"/>
                    </a:cubicBezTo>
                    <a:cubicBezTo>
                      <a:pt x="9546" y="101988"/>
                      <a:pt x="8541" y="101988"/>
                      <a:pt x="6029" y="101988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29" name="Рисунок 6">
            <a:extLst>
              <a:ext uri="{FF2B5EF4-FFF2-40B4-BE49-F238E27FC236}">
                <a16:creationId xmlns:a16="http://schemas.microsoft.com/office/drawing/2014/main" xmlns="" id="{0E6D338E-D348-C2A9-8AAC-ECB9856D2ECC}"/>
              </a:ext>
            </a:extLst>
          </p:cNvPr>
          <p:cNvGrpSpPr/>
          <p:nvPr/>
        </p:nvGrpSpPr>
        <p:grpSpPr>
          <a:xfrm>
            <a:off x="774724" y="451295"/>
            <a:ext cx="1232149" cy="476154"/>
            <a:chOff x="774724" y="451295"/>
            <a:chExt cx="1232149" cy="476154"/>
          </a:xfrm>
          <a:solidFill>
            <a:srgbClr val="2A3143"/>
          </a:solidFill>
        </p:grpSpPr>
        <p:grpSp>
          <p:nvGrpSpPr>
            <p:cNvPr id="30" name="Рисунок 6">
              <a:extLst>
                <a:ext uri="{FF2B5EF4-FFF2-40B4-BE49-F238E27FC236}">
                  <a16:creationId xmlns:a16="http://schemas.microsoft.com/office/drawing/2014/main" xmlns="" id="{02D40042-3649-A9F2-59B7-EF6AE9C72260}"/>
                </a:ext>
              </a:extLst>
            </p:cNvPr>
            <p:cNvGrpSpPr/>
            <p:nvPr/>
          </p:nvGrpSpPr>
          <p:grpSpPr>
            <a:xfrm>
              <a:off x="774724" y="451295"/>
              <a:ext cx="468744" cy="476154"/>
              <a:chOff x="774724" y="451295"/>
              <a:chExt cx="468744" cy="476154"/>
            </a:xfrm>
            <a:grpFill/>
          </p:grpSpPr>
          <p:sp>
            <p:nvSpPr>
              <p:cNvPr id="31" name="Полилиния: фигура 30">
                <a:extLst>
                  <a:ext uri="{FF2B5EF4-FFF2-40B4-BE49-F238E27FC236}">
                    <a16:creationId xmlns:a16="http://schemas.microsoft.com/office/drawing/2014/main" xmlns="" id="{B25A958B-E372-6B79-0EEA-4A242FC44F8E}"/>
                  </a:ext>
                </a:extLst>
              </p:cNvPr>
              <p:cNvSpPr/>
              <p:nvPr/>
            </p:nvSpPr>
            <p:spPr>
              <a:xfrm>
                <a:off x="968329" y="705512"/>
                <a:ext cx="84296" cy="85408"/>
              </a:xfrm>
              <a:custGeom>
                <a:avLst/>
                <a:gdLst>
                  <a:gd name="connsiteX0" fmla="*/ 83471 w 84296"/>
                  <a:gd name="connsiteY0" fmla="*/ 28386 h 85408"/>
                  <a:gd name="connsiteX1" fmla="*/ 71916 w 84296"/>
                  <a:gd name="connsiteY1" fmla="*/ 12058 h 85408"/>
                  <a:gd name="connsiteX2" fmla="*/ 77442 w 84296"/>
                  <a:gd name="connsiteY2" fmla="*/ 0 h 85408"/>
                  <a:gd name="connsiteX3" fmla="*/ 68148 w 84296"/>
                  <a:gd name="connsiteY3" fmla="*/ 0 h 85408"/>
                  <a:gd name="connsiteX4" fmla="*/ 63123 w 84296"/>
                  <a:gd name="connsiteY4" fmla="*/ 9043 h 85408"/>
                  <a:gd name="connsiteX5" fmla="*/ 44786 w 84296"/>
                  <a:gd name="connsiteY5" fmla="*/ 12058 h 85408"/>
                  <a:gd name="connsiteX6" fmla="*/ 44786 w 84296"/>
                  <a:gd name="connsiteY6" fmla="*/ 4522 h 85408"/>
                  <a:gd name="connsiteX7" fmla="*/ 38757 w 84296"/>
                  <a:gd name="connsiteY7" fmla="*/ 4522 h 85408"/>
                  <a:gd name="connsiteX8" fmla="*/ 38757 w 84296"/>
                  <a:gd name="connsiteY8" fmla="*/ 12058 h 85408"/>
                  <a:gd name="connsiteX9" fmla="*/ 20168 w 84296"/>
                  <a:gd name="connsiteY9" fmla="*/ 9043 h 85408"/>
                  <a:gd name="connsiteX10" fmla="*/ 15144 w 84296"/>
                  <a:gd name="connsiteY10" fmla="*/ 0 h 85408"/>
                  <a:gd name="connsiteX11" fmla="*/ 5849 w 84296"/>
                  <a:gd name="connsiteY11" fmla="*/ 0 h 85408"/>
                  <a:gd name="connsiteX12" fmla="*/ 11376 w 84296"/>
                  <a:gd name="connsiteY12" fmla="*/ 12058 h 85408"/>
                  <a:gd name="connsiteX13" fmla="*/ 72 w 84296"/>
                  <a:gd name="connsiteY13" fmla="*/ 28386 h 85408"/>
                  <a:gd name="connsiteX14" fmla="*/ 12129 w 84296"/>
                  <a:gd name="connsiteY14" fmla="*/ 48733 h 85408"/>
                  <a:gd name="connsiteX15" fmla="*/ 72 w 84296"/>
                  <a:gd name="connsiteY15" fmla="*/ 74105 h 85408"/>
                  <a:gd name="connsiteX16" fmla="*/ 14390 w 84296"/>
                  <a:gd name="connsiteY16" fmla="*/ 74105 h 85408"/>
                  <a:gd name="connsiteX17" fmla="*/ 17907 w 84296"/>
                  <a:gd name="connsiteY17" fmla="*/ 50492 h 85408"/>
                  <a:gd name="connsiteX18" fmla="*/ 28960 w 84296"/>
                  <a:gd name="connsiteY18" fmla="*/ 50994 h 85408"/>
                  <a:gd name="connsiteX19" fmla="*/ 42274 w 84296"/>
                  <a:gd name="connsiteY19" fmla="*/ 85409 h 85408"/>
                  <a:gd name="connsiteX20" fmla="*/ 55587 w 84296"/>
                  <a:gd name="connsiteY20" fmla="*/ 51245 h 85408"/>
                  <a:gd name="connsiteX21" fmla="*/ 66640 w 84296"/>
                  <a:gd name="connsiteY21" fmla="*/ 50743 h 85408"/>
                  <a:gd name="connsiteX22" fmla="*/ 70157 w 84296"/>
                  <a:gd name="connsiteY22" fmla="*/ 74105 h 85408"/>
                  <a:gd name="connsiteX23" fmla="*/ 84225 w 84296"/>
                  <a:gd name="connsiteY23" fmla="*/ 74607 h 85408"/>
                  <a:gd name="connsiteX24" fmla="*/ 72167 w 84296"/>
                  <a:gd name="connsiteY24" fmla="*/ 49236 h 85408"/>
                  <a:gd name="connsiteX25" fmla="*/ 84225 w 84296"/>
                  <a:gd name="connsiteY25" fmla="*/ 28888 h 85408"/>
                  <a:gd name="connsiteX26" fmla="*/ 66389 w 84296"/>
                  <a:gd name="connsiteY26" fmla="*/ 9294 h 85408"/>
                  <a:gd name="connsiteX27" fmla="*/ 66389 w 84296"/>
                  <a:gd name="connsiteY27" fmla="*/ 9797 h 85408"/>
                  <a:gd name="connsiteX28" fmla="*/ 66389 w 84296"/>
                  <a:gd name="connsiteY28" fmla="*/ 9797 h 85408"/>
                  <a:gd name="connsiteX29" fmla="*/ 66389 w 84296"/>
                  <a:gd name="connsiteY29" fmla="*/ 9294 h 85408"/>
                  <a:gd name="connsiteX30" fmla="*/ 44283 w 84296"/>
                  <a:gd name="connsiteY30" fmla="*/ 17584 h 85408"/>
                  <a:gd name="connsiteX31" fmla="*/ 61114 w 84296"/>
                  <a:gd name="connsiteY31" fmla="*/ 12811 h 85408"/>
                  <a:gd name="connsiteX32" fmla="*/ 52071 w 84296"/>
                  <a:gd name="connsiteY32" fmla="*/ 46724 h 85408"/>
                  <a:gd name="connsiteX33" fmla="*/ 44283 w 84296"/>
                  <a:gd name="connsiteY33" fmla="*/ 42202 h 85408"/>
                  <a:gd name="connsiteX34" fmla="*/ 44283 w 84296"/>
                  <a:gd name="connsiteY34" fmla="*/ 17584 h 85408"/>
                  <a:gd name="connsiteX35" fmla="*/ 44283 w 84296"/>
                  <a:gd name="connsiteY35" fmla="*/ 17584 h 85408"/>
                  <a:gd name="connsiteX36" fmla="*/ 38254 w 84296"/>
                  <a:gd name="connsiteY36" fmla="*/ 17584 h 85408"/>
                  <a:gd name="connsiteX37" fmla="*/ 38254 w 84296"/>
                  <a:gd name="connsiteY37" fmla="*/ 42202 h 85408"/>
                  <a:gd name="connsiteX38" fmla="*/ 30467 w 84296"/>
                  <a:gd name="connsiteY38" fmla="*/ 46724 h 85408"/>
                  <a:gd name="connsiteX39" fmla="*/ 21424 w 84296"/>
                  <a:gd name="connsiteY39" fmla="*/ 12811 h 85408"/>
                  <a:gd name="connsiteX40" fmla="*/ 38506 w 84296"/>
                  <a:gd name="connsiteY40" fmla="*/ 17584 h 85408"/>
                  <a:gd name="connsiteX41" fmla="*/ 16400 w 84296"/>
                  <a:gd name="connsiteY41" fmla="*/ 9294 h 85408"/>
                  <a:gd name="connsiteX42" fmla="*/ 16400 w 84296"/>
                  <a:gd name="connsiteY42" fmla="*/ 9797 h 85408"/>
                  <a:gd name="connsiteX43" fmla="*/ 16400 w 84296"/>
                  <a:gd name="connsiteY43" fmla="*/ 9797 h 85408"/>
                  <a:gd name="connsiteX44" fmla="*/ 16400 w 84296"/>
                  <a:gd name="connsiteY44" fmla="*/ 9294 h 85408"/>
                  <a:gd name="connsiteX45" fmla="*/ 5598 w 84296"/>
                  <a:gd name="connsiteY45" fmla="*/ 35671 h 85408"/>
                  <a:gd name="connsiteX46" fmla="*/ 11627 w 84296"/>
                  <a:gd name="connsiteY46" fmla="*/ 16831 h 85408"/>
                  <a:gd name="connsiteX47" fmla="*/ 12129 w 84296"/>
                  <a:gd name="connsiteY47" fmla="*/ 44463 h 85408"/>
                  <a:gd name="connsiteX48" fmla="*/ 5598 w 84296"/>
                  <a:gd name="connsiteY48" fmla="*/ 35922 h 85408"/>
                  <a:gd name="connsiteX49" fmla="*/ 17405 w 84296"/>
                  <a:gd name="connsiteY49" fmla="*/ 46724 h 85408"/>
                  <a:gd name="connsiteX50" fmla="*/ 17405 w 84296"/>
                  <a:gd name="connsiteY50" fmla="*/ 14067 h 85408"/>
                  <a:gd name="connsiteX51" fmla="*/ 18661 w 84296"/>
                  <a:gd name="connsiteY51" fmla="*/ 13565 h 85408"/>
                  <a:gd name="connsiteX52" fmla="*/ 27704 w 84296"/>
                  <a:gd name="connsiteY52" fmla="*/ 47477 h 85408"/>
                  <a:gd name="connsiteX53" fmla="*/ 17656 w 84296"/>
                  <a:gd name="connsiteY53" fmla="*/ 46724 h 85408"/>
                  <a:gd name="connsiteX54" fmla="*/ 38254 w 84296"/>
                  <a:gd name="connsiteY54" fmla="*/ 47728 h 85408"/>
                  <a:gd name="connsiteX55" fmla="*/ 36245 w 84296"/>
                  <a:gd name="connsiteY55" fmla="*/ 67071 h 85408"/>
                  <a:gd name="connsiteX56" fmla="*/ 31221 w 84296"/>
                  <a:gd name="connsiteY56" fmla="*/ 49989 h 85408"/>
                  <a:gd name="connsiteX57" fmla="*/ 38254 w 84296"/>
                  <a:gd name="connsiteY57" fmla="*/ 47728 h 85408"/>
                  <a:gd name="connsiteX58" fmla="*/ 41269 w 84296"/>
                  <a:gd name="connsiteY58" fmla="*/ 76617 h 85408"/>
                  <a:gd name="connsiteX59" fmla="*/ 38254 w 84296"/>
                  <a:gd name="connsiteY59" fmla="*/ 71342 h 85408"/>
                  <a:gd name="connsiteX60" fmla="*/ 44283 w 84296"/>
                  <a:gd name="connsiteY60" fmla="*/ 71342 h 85408"/>
                  <a:gd name="connsiteX61" fmla="*/ 41269 w 84296"/>
                  <a:gd name="connsiteY61" fmla="*/ 76617 h 85408"/>
                  <a:gd name="connsiteX62" fmla="*/ 46042 w 84296"/>
                  <a:gd name="connsiteY62" fmla="*/ 67322 h 85408"/>
                  <a:gd name="connsiteX63" fmla="*/ 44283 w 84296"/>
                  <a:gd name="connsiteY63" fmla="*/ 47728 h 85408"/>
                  <a:gd name="connsiteX64" fmla="*/ 51317 w 84296"/>
                  <a:gd name="connsiteY64" fmla="*/ 50241 h 85408"/>
                  <a:gd name="connsiteX65" fmla="*/ 46293 w 84296"/>
                  <a:gd name="connsiteY65" fmla="*/ 67322 h 85408"/>
                  <a:gd name="connsiteX66" fmla="*/ 55336 w 84296"/>
                  <a:gd name="connsiteY66" fmla="*/ 47226 h 85408"/>
                  <a:gd name="connsiteX67" fmla="*/ 64379 w 84296"/>
                  <a:gd name="connsiteY67" fmla="*/ 13314 h 85408"/>
                  <a:gd name="connsiteX68" fmla="*/ 65636 w 84296"/>
                  <a:gd name="connsiteY68" fmla="*/ 13816 h 85408"/>
                  <a:gd name="connsiteX69" fmla="*/ 65636 w 84296"/>
                  <a:gd name="connsiteY69" fmla="*/ 46472 h 85408"/>
                  <a:gd name="connsiteX70" fmla="*/ 55587 w 84296"/>
                  <a:gd name="connsiteY70" fmla="*/ 47226 h 85408"/>
                  <a:gd name="connsiteX71" fmla="*/ 70408 w 84296"/>
                  <a:gd name="connsiteY71" fmla="*/ 44212 h 85408"/>
                  <a:gd name="connsiteX72" fmla="*/ 70911 w 84296"/>
                  <a:gd name="connsiteY72" fmla="*/ 16579 h 85408"/>
                  <a:gd name="connsiteX73" fmla="*/ 76940 w 84296"/>
                  <a:gd name="connsiteY73" fmla="*/ 35420 h 85408"/>
                  <a:gd name="connsiteX74" fmla="*/ 70408 w 84296"/>
                  <a:gd name="connsiteY74" fmla="*/ 44212 h 85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84296" h="85408">
                    <a:moveTo>
                      <a:pt x="83471" y="28386"/>
                    </a:moveTo>
                    <a:cubicBezTo>
                      <a:pt x="82969" y="21101"/>
                      <a:pt x="78447" y="15323"/>
                      <a:pt x="71916" y="12058"/>
                    </a:cubicBezTo>
                    <a:cubicBezTo>
                      <a:pt x="73172" y="6531"/>
                      <a:pt x="74930" y="2512"/>
                      <a:pt x="77442" y="0"/>
                    </a:cubicBezTo>
                    <a:lnTo>
                      <a:pt x="68148" y="0"/>
                    </a:lnTo>
                    <a:cubicBezTo>
                      <a:pt x="66138" y="2763"/>
                      <a:pt x="64631" y="5778"/>
                      <a:pt x="63123" y="9043"/>
                    </a:cubicBezTo>
                    <a:cubicBezTo>
                      <a:pt x="56843" y="8038"/>
                      <a:pt x="50061" y="9043"/>
                      <a:pt x="44786" y="12058"/>
                    </a:cubicBezTo>
                    <a:lnTo>
                      <a:pt x="44786" y="4522"/>
                    </a:lnTo>
                    <a:lnTo>
                      <a:pt x="38757" y="4522"/>
                    </a:lnTo>
                    <a:lnTo>
                      <a:pt x="38757" y="12058"/>
                    </a:lnTo>
                    <a:cubicBezTo>
                      <a:pt x="33230" y="8792"/>
                      <a:pt x="26448" y="7787"/>
                      <a:pt x="20168" y="9043"/>
                    </a:cubicBezTo>
                    <a:cubicBezTo>
                      <a:pt x="18661" y="5778"/>
                      <a:pt x="17153" y="2763"/>
                      <a:pt x="15144" y="0"/>
                    </a:cubicBezTo>
                    <a:lnTo>
                      <a:pt x="5849" y="0"/>
                    </a:lnTo>
                    <a:cubicBezTo>
                      <a:pt x="8361" y="2261"/>
                      <a:pt x="10120" y="6531"/>
                      <a:pt x="11376" y="12058"/>
                    </a:cubicBezTo>
                    <a:cubicBezTo>
                      <a:pt x="5096" y="15323"/>
                      <a:pt x="574" y="21101"/>
                      <a:pt x="72" y="28386"/>
                    </a:cubicBezTo>
                    <a:cubicBezTo>
                      <a:pt x="-682" y="38434"/>
                      <a:pt x="4593" y="45216"/>
                      <a:pt x="12129" y="48733"/>
                    </a:cubicBezTo>
                    <a:cubicBezTo>
                      <a:pt x="10371" y="61042"/>
                      <a:pt x="6100" y="71342"/>
                      <a:pt x="72" y="74105"/>
                    </a:cubicBezTo>
                    <a:lnTo>
                      <a:pt x="14390" y="74105"/>
                    </a:lnTo>
                    <a:cubicBezTo>
                      <a:pt x="16149" y="68578"/>
                      <a:pt x="17153" y="59786"/>
                      <a:pt x="17907" y="50492"/>
                    </a:cubicBezTo>
                    <a:cubicBezTo>
                      <a:pt x="21424" y="51245"/>
                      <a:pt x="25192" y="51245"/>
                      <a:pt x="28960" y="50994"/>
                    </a:cubicBezTo>
                    <a:cubicBezTo>
                      <a:pt x="31974" y="63052"/>
                      <a:pt x="35491" y="75110"/>
                      <a:pt x="42274" y="85409"/>
                    </a:cubicBezTo>
                    <a:cubicBezTo>
                      <a:pt x="49056" y="75110"/>
                      <a:pt x="52824" y="63303"/>
                      <a:pt x="55587" y="51245"/>
                    </a:cubicBezTo>
                    <a:cubicBezTo>
                      <a:pt x="59355" y="51748"/>
                      <a:pt x="63123" y="51497"/>
                      <a:pt x="66640" y="50743"/>
                    </a:cubicBezTo>
                    <a:cubicBezTo>
                      <a:pt x="67143" y="60037"/>
                      <a:pt x="68399" y="68578"/>
                      <a:pt x="70157" y="74105"/>
                    </a:cubicBezTo>
                    <a:lnTo>
                      <a:pt x="84225" y="74607"/>
                    </a:lnTo>
                    <a:cubicBezTo>
                      <a:pt x="77944" y="71844"/>
                      <a:pt x="73925" y="61545"/>
                      <a:pt x="72167" y="49236"/>
                    </a:cubicBezTo>
                    <a:cubicBezTo>
                      <a:pt x="79703" y="45970"/>
                      <a:pt x="84978" y="39188"/>
                      <a:pt x="84225" y="28888"/>
                    </a:cubicBezTo>
                    <a:close/>
                    <a:moveTo>
                      <a:pt x="66389" y="9294"/>
                    </a:moveTo>
                    <a:cubicBezTo>
                      <a:pt x="66389" y="9294"/>
                      <a:pt x="66389" y="9546"/>
                      <a:pt x="66389" y="9797"/>
                    </a:cubicBezTo>
                    <a:lnTo>
                      <a:pt x="66389" y="9797"/>
                    </a:lnTo>
                    <a:cubicBezTo>
                      <a:pt x="66389" y="9797"/>
                      <a:pt x="66389" y="9546"/>
                      <a:pt x="66389" y="9294"/>
                    </a:cubicBezTo>
                    <a:close/>
                    <a:moveTo>
                      <a:pt x="44283" y="17584"/>
                    </a:moveTo>
                    <a:cubicBezTo>
                      <a:pt x="49559" y="13565"/>
                      <a:pt x="55839" y="12058"/>
                      <a:pt x="61114" y="12811"/>
                    </a:cubicBezTo>
                    <a:cubicBezTo>
                      <a:pt x="57346" y="23111"/>
                      <a:pt x="54583" y="35168"/>
                      <a:pt x="52071" y="46724"/>
                    </a:cubicBezTo>
                    <a:cubicBezTo>
                      <a:pt x="49056" y="45970"/>
                      <a:pt x="46293" y="44463"/>
                      <a:pt x="44283" y="42202"/>
                    </a:cubicBezTo>
                    <a:lnTo>
                      <a:pt x="44283" y="17584"/>
                    </a:lnTo>
                    <a:lnTo>
                      <a:pt x="44283" y="17584"/>
                    </a:lnTo>
                    <a:close/>
                    <a:moveTo>
                      <a:pt x="38254" y="17584"/>
                    </a:moveTo>
                    <a:lnTo>
                      <a:pt x="38254" y="42202"/>
                    </a:lnTo>
                    <a:cubicBezTo>
                      <a:pt x="36245" y="44463"/>
                      <a:pt x="33482" y="45970"/>
                      <a:pt x="30467" y="46724"/>
                    </a:cubicBezTo>
                    <a:cubicBezTo>
                      <a:pt x="27704" y="35420"/>
                      <a:pt x="25443" y="23111"/>
                      <a:pt x="21424" y="12811"/>
                    </a:cubicBezTo>
                    <a:cubicBezTo>
                      <a:pt x="26950" y="12058"/>
                      <a:pt x="32979" y="13565"/>
                      <a:pt x="38506" y="17584"/>
                    </a:cubicBezTo>
                    <a:close/>
                    <a:moveTo>
                      <a:pt x="16400" y="9294"/>
                    </a:moveTo>
                    <a:cubicBezTo>
                      <a:pt x="16400" y="9294"/>
                      <a:pt x="16400" y="9294"/>
                      <a:pt x="16400" y="9797"/>
                    </a:cubicBezTo>
                    <a:lnTo>
                      <a:pt x="16400" y="9797"/>
                    </a:lnTo>
                    <a:cubicBezTo>
                      <a:pt x="16400" y="9797"/>
                      <a:pt x="16400" y="9797"/>
                      <a:pt x="16400" y="9294"/>
                    </a:cubicBezTo>
                    <a:close/>
                    <a:moveTo>
                      <a:pt x="5598" y="35671"/>
                    </a:moveTo>
                    <a:cubicBezTo>
                      <a:pt x="3588" y="27381"/>
                      <a:pt x="6352" y="20850"/>
                      <a:pt x="11627" y="16831"/>
                    </a:cubicBezTo>
                    <a:cubicBezTo>
                      <a:pt x="12883" y="25120"/>
                      <a:pt x="13134" y="35168"/>
                      <a:pt x="12129" y="44463"/>
                    </a:cubicBezTo>
                    <a:cubicBezTo>
                      <a:pt x="9115" y="42453"/>
                      <a:pt x="6603" y="39690"/>
                      <a:pt x="5598" y="35922"/>
                    </a:cubicBezTo>
                    <a:close/>
                    <a:moveTo>
                      <a:pt x="17405" y="46724"/>
                    </a:moveTo>
                    <a:cubicBezTo>
                      <a:pt x="18158" y="34415"/>
                      <a:pt x="17907" y="21603"/>
                      <a:pt x="17405" y="14067"/>
                    </a:cubicBezTo>
                    <a:cubicBezTo>
                      <a:pt x="17907" y="14067"/>
                      <a:pt x="18158" y="13816"/>
                      <a:pt x="18661" y="13565"/>
                    </a:cubicBezTo>
                    <a:cubicBezTo>
                      <a:pt x="22680" y="24115"/>
                      <a:pt x="25192" y="35922"/>
                      <a:pt x="27704" y="47477"/>
                    </a:cubicBezTo>
                    <a:cubicBezTo>
                      <a:pt x="24187" y="47980"/>
                      <a:pt x="20921" y="47477"/>
                      <a:pt x="17656" y="46724"/>
                    </a:cubicBezTo>
                    <a:close/>
                    <a:moveTo>
                      <a:pt x="38254" y="47728"/>
                    </a:moveTo>
                    <a:cubicBezTo>
                      <a:pt x="38254" y="47728"/>
                      <a:pt x="38254" y="59284"/>
                      <a:pt x="36245" y="67071"/>
                    </a:cubicBezTo>
                    <a:cubicBezTo>
                      <a:pt x="34235" y="62047"/>
                      <a:pt x="32728" y="56269"/>
                      <a:pt x="31221" y="49989"/>
                    </a:cubicBezTo>
                    <a:cubicBezTo>
                      <a:pt x="33733" y="49487"/>
                      <a:pt x="35994" y="48733"/>
                      <a:pt x="38254" y="47728"/>
                    </a:cubicBezTo>
                    <a:close/>
                    <a:moveTo>
                      <a:pt x="41269" y="76617"/>
                    </a:moveTo>
                    <a:cubicBezTo>
                      <a:pt x="40264" y="75110"/>
                      <a:pt x="39008" y="73351"/>
                      <a:pt x="38254" y="71342"/>
                    </a:cubicBezTo>
                    <a:lnTo>
                      <a:pt x="44283" y="71342"/>
                    </a:lnTo>
                    <a:cubicBezTo>
                      <a:pt x="43530" y="73351"/>
                      <a:pt x="42525" y="75110"/>
                      <a:pt x="41269" y="76617"/>
                    </a:cubicBezTo>
                    <a:close/>
                    <a:moveTo>
                      <a:pt x="46042" y="67322"/>
                    </a:moveTo>
                    <a:cubicBezTo>
                      <a:pt x="43781" y="59535"/>
                      <a:pt x="44283" y="47728"/>
                      <a:pt x="44283" y="47728"/>
                    </a:cubicBezTo>
                    <a:cubicBezTo>
                      <a:pt x="46544" y="48733"/>
                      <a:pt x="48805" y="49738"/>
                      <a:pt x="51317" y="50241"/>
                    </a:cubicBezTo>
                    <a:cubicBezTo>
                      <a:pt x="49810" y="56521"/>
                      <a:pt x="48303" y="62298"/>
                      <a:pt x="46293" y="67322"/>
                    </a:cubicBezTo>
                    <a:close/>
                    <a:moveTo>
                      <a:pt x="55336" y="47226"/>
                    </a:moveTo>
                    <a:cubicBezTo>
                      <a:pt x="57848" y="35671"/>
                      <a:pt x="60109" y="24115"/>
                      <a:pt x="64379" y="13314"/>
                    </a:cubicBezTo>
                    <a:cubicBezTo>
                      <a:pt x="64882" y="13314"/>
                      <a:pt x="65133" y="13314"/>
                      <a:pt x="65636" y="13816"/>
                    </a:cubicBezTo>
                    <a:cubicBezTo>
                      <a:pt x="64882" y="21603"/>
                      <a:pt x="64882" y="34415"/>
                      <a:pt x="65636" y="46472"/>
                    </a:cubicBezTo>
                    <a:cubicBezTo>
                      <a:pt x="62370" y="47477"/>
                      <a:pt x="58853" y="47728"/>
                      <a:pt x="55587" y="47226"/>
                    </a:cubicBezTo>
                    <a:close/>
                    <a:moveTo>
                      <a:pt x="70408" y="44212"/>
                    </a:moveTo>
                    <a:cubicBezTo>
                      <a:pt x="69404" y="34917"/>
                      <a:pt x="69655" y="24869"/>
                      <a:pt x="70911" y="16579"/>
                    </a:cubicBezTo>
                    <a:cubicBezTo>
                      <a:pt x="76186" y="20599"/>
                      <a:pt x="78949" y="27130"/>
                      <a:pt x="76940" y="35420"/>
                    </a:cubicBezTo>
                    <a:cubicBezTo>
                      <a:pt x="76186" y="39188"/>
                      <a:pt x="73674" y="42202"/>
                      <a:pt x="70408" y="44212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: фигура 31">
                <a:extLst>
                  <a:ext uri="{FF2B5EF4-FFF2-40B4-BE49-F238E27FC236}">
                    <a16:creationId xmlns:a16="http://schemas.microsoft.com/office/drawing/2014/main" xmlns="" id="{163E2BFC-B380-A11C-592B-E4E0B0CA6CAC}"/>
                  </a:ext>
                </a:extLst>
              </p:cNvPr>
              <p:cNvSpPr/>
              <p:nvPr/>
            </p:nvSpPr>
            <p:spPr>
              <a:xfrm>
                <a:off x="901801" y="547478"/>
                <a:ext cx="215384" cy="133165"/>
              </a:xfrm>
              <a:custGeom>
                <a:avLst/>
                <a:gdLst>
                  <a:gd name="connsiteX0" fmla="*/ 214810 w 215384"/>
                  <a:gd name="connsiteY0" fmla="*/ 34694 h 133165"/>
                  <a:gd name="connsiteX1" fmla="*/ 163313 w 215384"/>
                  <a:gd name="connsiteY1" fmla="*/ 1535 h 133165"/>
                  <a:gd name="connsiteX2" fmla="*/ 129903 w 215384"/>
                  <a:gd name="connsiteY2" fmla="*/ 28 h 133165"/>
                  <a:gd name="connsiteX3" fmla="*/ 128647 w 215384"/>
                  <a:gd name="connsiteY3" fmla="*/ 2289 h 133165"/>
                  <a:gd name="connsiteX4" fmla="*/ 133672 w 215384"/>
                  <a:gd name="connsiteY4" fmla="*/ 34945 h 133165"/>
                  <a:gd name="connsiteX5" fmla="*/ 107798 w 215384"/>
                  <a:gd name="connsiteY5" fmla="*/ 104779 h 133165"/>
                  <a:gd name="connsiteX6" fmla="*/ 81924 w 215384"/>
                  <a:gd name="connsiteY6" fmla="*/ 34945 h 133165"/>
                  <a:gd name="connsiteX7" fmla="*/ 86948 w 215384"/>
                  <a:gd name="connsiteY7" fmla="*/ 2289 h 133165"/>
                  <a:gd name="connsiteX8" fmla="*/ 85692 w 215384"/>
                  <a:gd name="connsiteY8" fmla="*/ 28 h 133165"/>
                  <a:gd name="connsiteX9" fmla="*/ 52282 w 215384"/>
                  <a:gd name="connsiteY9" fmla="*/ 1535 h 133165"/>
                  <a:gd name="connsiteX10" fmla="*/ 785 w 215384"/>
                  <a:gd name="connsiteY10" fmla="*/ 34694 h 133165"/>
                  <a:gd name="connsiteX11" fmla="*/ 60320 w 215384"/>
                  <a:gd name="connsiteY11" fmla="*/ 50520 h 133165"/>
                  <a:gd name="connsiteX12" fmla="*/ 60320 w 215384"/>
                  <a:gd name="connsiteY12" fmla="*/ 133165 h 133165"/>
                  <a:gd name="connsiteX13" fmla="*/ 155275 w 215384"/>
                  <a:gd name="connsiteY13" fmla="*/ 133165 h 133165"/>
                  <a:gd name="connsiteX14" fmla="*/ 155275 w 215384"/>
                  <a:gd name="connsiteY14" fmla="*/ 50520 h 133165"/>
                  <a:gd name="connsiteX15" fmla="*/ 214810 w 215384"/>
                  <a:gd name="connsiteY15" fmla="*/ 34694 h 133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15384" h="133165">
                    <a:moveTo>
                      <a:pt x="214810" y="34694"/>
                    </a:moveTo>
                    <a:cubicBezTo>
                      <a:pt x="214810" y="34694"/>
                      <a:pt x="224607" y="1535"/>
                      <a:pt x="163313" y="1535"/>
                    </a:cubicBezTo>
                    <a:cubicBezTo>
                      <a:pt x="163313" y="1535"/>
                      <a:pt x="143217" y="1535"/>
                      <a:pt x="129903" y="28"/>
                    </a:cubicBezTo>
                    <a:cubicBezTo>
                      <a:pt x="128647" y="28"/>
                      <a:pt x="127643" y="1284"/>
                      <a:pt x="128647" y="2289"/>
                    </a:cubicBezTo>
                    <a:cubicBezTo>
                      <a:pt x="134676" y="8820"/>
                      <a:pt x="142464" y="21380"/>
                      <a:pt x="133672" y="34945"/>
                    </a:cubicBezTo>
                    <a:cubicBezTo>
                      <a:pt x="113324" y="60316"/>
                      <a:pt x="108802" y="81417"/>
                      <a:pt x="107798" y="104779"/>
                    </a:cubicBezTo>
                    <a:cubicBezTo>
                      <a:pt x="106793" y="81417"/>
                      <a:pt x="102271" y="60316"/>
                      <a:pt x="81924" y="34945"/>
                    </a:cubicBezTo>
                    <a:cubicBezTo>
                      <a:pt x="73132" y="21631"/>
                      <a:pt x="81170" y="9071"/>
                      <a:pt x="86948" y="2289"/>
                    </a:cubicBezTo>
                    <a:cubicBezTo>
                      <a:pt x="87701" y="1284"/>
                      <a:pt x="86948" y="-223"/>
                      <a:pt x="85692" y="28"/>
                    </a:cubicBezTo>
                    <a:cubicBezTo>
                      <a:pt x="72378" y="1535"/>
                      <a:pt x="52282" y="1535"/>
                      <a:pt x="52282" y="1535"/>
                    </a:cubicBezTo>
                    <a:cubicBezTo>
                      <a:pt x="-9012" y="1535"/>
                      <a:pt x="283" y="34945"/>
                      <a:pt x="785" y="34694"/>
                    </a:cubicBezTo>
                    <a:cubicBezTo>
                      <a:pt x="26910" y="23892"/>
                      <a:pt x="47007" y="30926"/>
                      <a:pt x="60320" y="50520"/>
                    </a:cubicBezTo>
                    <a:cubicBezTo>
                      <a:pt x="70117" y="64838"/>
                      <a:pt x="80919" y="102267"/>
                      <a:pt x="60320" y="133165"/>
                    </a:cubicBezTo>
                    <a:lnTo>
                      <a:pt x="155275" y="133165"/>
                    </a:lnTo>
                    <a:cubicBezTo>
                      <a:pt x="134425" y="102016"/>
                      <a:pt x="145478" y="64587"/>
                      <a:pt x="155275" y="50520"/>
                    </a:cubicBezTo>
                    <a:cubicBezTo>
                      <a:pt x="168840" y="30926"/>
                      <a:pt x="188685" y="23641"/>
                      <a:pt x="214810" y="34694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: фигура 32">
                <a:extLst>
                  <a:ext uri="{FF2B5EF4-FFF2-40B4-BE49-F238E27FC236}">
                    <a16:creationId xmlns:a16="http://schemas.microsoft.com/office/drawing/2014/main" xmlns="" id="{2FD3B1F5-E363-8E77-2D4E-010B1308E73A}"/>
                  </a:ext>
                </a:extLst>
              </p:cNvPr>
              <p:cNvSpPr/>
              <p:nvPr/>
            </p:nvSpPr>
            <p:spPr>
              <a:xfrm>
                <a:off x="774724" y="519464"/>
                <a:ext cx="181368" cy="269698"/>
              </a:xfrm>
              <a:custGeom>
                <a:avLst/>
                <a:gdLst>
                  <a:gd name="connsiteX0" fmla="*/ 58781 w 181368"/>
                  <a:gd name="connsiteY0" fmla="*/ 204637 h 269698"/>
                  <a:gd name="connsiteX1" fmla="*/ 115804 w 181368"/>
                  <a:gd name="connsiteY1" fmla="*/ 194841 h 269698"/>
                  <a:gd name="connsiteX2" fmla="*/ 118819 w 181368"/>
                  <a:gd name="connsiteY2" fmla="*/ 195343 h 269698"/>
                  <a:gd name="connsiteX3" fmla="*/ 39941 w 181368"/>
                  <a:gd name="connsiteY3" fmla="*/ 219961 h 269698"/>
                  <a:gd name="connsiteX4" fmla="*/ 39188 w 181368"/>
                  <a:gd name="connsiteY4" fmla="*/ 222473 h 269698"/>
                  <a:gd name="connsiteX5" fmla="*/ 72598 w 181368"/>
                  <a:gd name="connsiteY5" fmla="*/ 235033 h 269698"/>
                  <a:gd name="connsiteX6" fmla="*/ 84153 w 181368"/>
                  <a:gd name="connsiteY6" fmla="*/ 233777 h 269698"/>
                  <a:gd name="connsiteX7" fmla="*/ 134645 w 181368"/>
                  <a:gd name="connsiteY7" fmla="*/ 207652 h 269698"/>
                  <a:gd name="connsiteX8" fmla="*/ 138413 w 181368"/>
                  <a:gd name="connsiteY8" fmla="*/ 207149 h 269698"/>
                  <a:gd name="connsiteX9" fmla="*/ 78626 w 181368"/>
                  <a:gd name="connsiteY9" fmla="*/ 249100 h 269698"/>
                  <a:gd name="connsiteX10" fmla="*/ 78626 w 181368"/>
                  <a:gd name="connsiteY10" fmla="*/ 251612 h 269698"/>
                  <a:gd name="connsiteX11" fmla="*/ 96964 w 181368"/>
                  <a:gd name="connsiteY11" fmla="*/ 255380 h 269698"/>
                  <a:gd name="connsiteX12" fmla="*/ 116307 w 181368"/>
                  <a:gd name="connsiteY12" fmla="*/ 250607 h 269698"/>
                  <a:gd name="connsiteX13" fmla="*/ 153485 w 181368"/>
                  <a:gd name="connsiteY13" fmla="*/ 214434 h 269698"/>
                  <a:gd name="connsiteX14" fmla="*/ 156499 w 181368"/>
                  <a:gd name="connsiteY14" fmla="*/ 213178 h 269698"/>
                  <a:gd name="connsiteX15" fmla="*/ 155997 w 181368"/>
                  <a:gd name="connsiteY15" fmla="*/ 214434 h 269698"/>
                  <a:gd name="connsiteX16" fmla="*/ 116307 w 181368"/>
                  <a:gd name="connsiteY16" fmla="*/ 265680 h 269698"/>
                  <a:gd name="connsiteX17" fmla="*/ 116809 w 181368"/>
                  <a:gd name="connsiteY17" fmla="*/ 267940 h 269698"/>
                  <a:gd name="connsiteX18" fmla="*/ 127109 w 181368"/>
                  <a:gd name="connsiteY18" fmla="*/ 269699 h 269698"/>
                  <a:gd name="connsiteX19" fmla="*/ 145446 w 181368"/>
                  <a:gd name="connsiteY19" fmla="*/ 264926 h 269698"/>
                  <a:gd name="connsiteX20" fmla="*/ 161775 w 181368"/>
                  <a:gd name="connsiteY20" fmla="*/ 245081 h 269698"/>
                  <a:gd name="connsiteX21" fmla="*/ 167803 w 181368"/>
                  <a:gd name="connsiteY21" fmla="*/ 238550 h 269698"/>
                  <a:gd name="connsiteX22" fmla="*/ 172576 w 181368"/>
                  <a:gd name="connsiteY22" fmla="*/ 237545 h 269698"/>
                  <a:gd name="connsiteX23" fmla="*/ 180615 w 181368"/>
                  <a:gd name="connsiteY23" fmla="*/ 240811 h 269698"/>
                  <a:gd name="connsiteX24" fmla="*/ 181368 w 181368"/>
                  <a:gd name="connsiteY24" fmla="*/ 240559 h 269698"/>
                  <a:gd name="connsiteX25" fmla="*/ 181368 w 181368"/>
                  <a:gd name="connsiteY25" fmla="*/ 173237 h 269698"/>
                  <a:gd name="connsiteX26" fmla="*/ 180615 w 181368"/>
                  <a:gd name="connsiteY26" fmla="*/ 172986 h 269698"/>
                  <a:gd name="connsiteX27" fmla="*/ 162026 w 181368"/>
                  <a:gd name="connsiteY27" fmla="*/ 181527 h 269698"/>
                  <a:gd name="connsiteX28" fmla="*/ 137157 w 181368"/>
                  <a:gd name="connsiteY28" fmla="*/ 163943 h 269698"/>
                  <a:gd name="connsiteX29" fmla="*/ 150219 w 181368"/>
                  <a:gd name="connsiteY29" fmla="*/ 134050 h 269698"/>
                  <a:gd name="connsiteX30" fmla="*/ 150219 w 181368"/>
                  <a:gd name="connsiteY30" fmla="*/ 134050 h 269698"/>
                  <a:gd name="connsiteX31" fmla="*/ 151978 w 181368"/>
                  <a:gd name="connsiteY31" fmla="*/ 132291 h 269698"/>
                  <a:gd name="connsiteX32" fmla="*/ 148210 w 181368"/>
                  <a:gd name="connsiteY32" fmla="*/ 128021 h 269698"/>
                  <a:gd name="connsiteX33" fmla="*/ 106761 w 181368"/>
                  <a:gd name="connsiteY33" fmla="*/ 95616 h 269698"/>
                  <a:gd name="connsiteX34" fmla="*/ 38685 w 181368"/>
                  <a:gd name="connsiteY34" fmla="*/ 1415 h 269698"/>
                  <a:gd name="connsiteX35" fmla="*/ 34415 w 181368"/>
                  <a:gd name="connsiteY35" fmla="*/ 1415 h 269698"/>
                  <a:gd name="connsiteX36" fmla="*/ 36424 w 181368"/>
                  <a:gd name="connsiteY36" fmla="*/ 67983 h 269698"/>
                  <a:gd name="connsiteX37" fmla="*/ 89177 w 181368"/>
                  <a:gd name="connsiteY37" fmla="*/ 118224 h 269698"/>
                  <a:gd name="connsiteX38" fmla="*/ 90433 w 181368"/>
                  <a:gd name="connsiteY38" fmla="*/ 121238 h 269698"/>
                  <a:gd name="connsiteX39" fmla="*/ 11053 w 181368"/>
                  <a:gd name="connsiteY39" fmla="*/ 65722 h 269698"/>
                  <a:gd name="connsiteX40" fmla="*/ 8541 w 181368"/>
                  <a:gd name="connsiteY40" fmla="*/ 66476 h 269698"/>
                  <a:gd name="connsiteX41" fmla="*/ 28135 w 181368"/>
                  <a:gd name="connsiteY41" fmla="*/ 120736 h 269698"/>
                  <a:gd name="connsiteX42" fmla="*/ 88423 w 181368"/>
                  <a:gd name="connsiteY42" fmla="*/ 147363 h 269698"/>
                  <a:gd name="connsiteX43" fmla="*/ 91187 w 181368"/>
                  <a:gd name="connsiteY43" fmla="*/ 150126 h 269698"/>
                  <a:gd name="connsiteX44" fmla="*/ 88675 w 181368"/>
                  <a:gd name="connsiteY44" fmla="*/ 150126 h 269698"/>
                  <a:gd name="connsiteX45" fmla="*/ 2261 w 181368"/>
                  <a:gd name="connsiteY45" fmla="*/ 120233 h 269698"/>
                  <a:gd name="connsiteX46" fmla="*/ 0 w 181368"/>
                  <a:gd name="connsiteY46" fmla="*/ 121489 h 269698"/>
                  <a:gd name="connsiteX47" fmla="*/ 29642 w 181368"/>
                  <a:gd name="connsiteY47" fmla="*/ 164696 h 269698"/>
                  <a:gd name="connsiteX48" fmla="*/ 82897 w 181368"/>
                  <a:gd name="connsiteY48" fmla="*/ 174242 h 269698"/>
                  <a:gd name="connsiteX49" fmla="*/ 97467 w 181368"/>
                  <a:gd name="connsiteY49" fmla="*/ 173740 h 269698"/>
                  <a:gd name="connsiteX50" fmla="*/ 100481 w 181368"/>
                  <a:gd name="connsiteY50" fmla="*/ 175498 h 269698"/>
                  <a:gd name="connsiteX51" fmla="*/ 61796 w 181368"/>
                  <a:gd name="connsiteY51" fmla="*/ 181276 h 269698"/>
                  <a:gd name="connsiteX52" fmla="*/ 11304 w 181368"/>
                  <a:gd name="connsiteY52" fmla="*/ 174744 h 269698"/>
                  <a:gd name="connsiteX53" fmla="*/ 9546 w 181368"/>
                  <a:gd name="connsiteY53" fmla="*/ 176754 h 269698"/>
                  <a:gd name="connsiteX54" fmla="*/ 51245 w 181368"/>
                  <a:gd name="connsiteY54" fmla="*/ 204135 h 269698"/>
                  <a:gd name="connsiteX55" fmla="*/ 57525 w 181368"/>
                  <a:gd name="connsiteY55" fmla="*/ 204135 h 269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81368" h="269698">
                    <a:moveTo>
                      <a:pt x="58781" y="204637"/>
                    </a:moveTo>
                    <a:cubicBezTo>
                      <a:pt x="79882" y="204637"/>
                      <a:pt x="95206" y="201874"/>
                      <a:pt x="115804" y="194841"/>
                    </a:cubicBezTo>
                    <a:cubicBezTo>
                      <a:pt x="116809" y="194338"/>
                      <a:pt x="117814" y="194841"/>
                      <a:pt x="118819" y="195343"/>
                    </a:cubicBezTo>
                    <a:cubicBezTo>
                      <a:pt x="118065" y="196097"/>
                      <a:pt x="97467" y="211169"/>
                      <a:pt x="39941" y="219961"/>
                    </a:cubicBezTo>
                    <a:cubicBezTo>
                      <a:pt x="38685" y="219961"/>
                      <a:pt x="38183" y="221719"/>
                      <a:pt x="39188" y="222473"/>
                    </a:cubicBezTo>
                    <a:cubicBezTo>
                      <a:pt x="51245" y="232772"/>
                      <a:pt x="63805" y="235033"/>
                      <a:pt x="72598" y="235033"/>
                    </a:cubicBezTo>
                    <a:cubicBezTo>
                      <a:pt x="76617" y="235033"/>
                      <a:pt x="80385" y="234531"/>
                      <a:pt x="84153" y="233777"/>
                    </a:cubicBezTo>
                    <a:cubicBezTo>
                      <a:pt x="98723" y="230009"/>
                      <a:pt x="116307" y="220966"/>
                      <a:pt x="134645" y="207652"/>
                    </a:cubicBezTo>
                    <a:cubicBezTo>
                      <a:pt x="135649" y="206898"/>
                      <a:pt x="137157" y="206647"/>
                      <a:pt x="138413" y="207149"/>
                    </a:cubicBezTo>
                    <a:cubicBezTo>
                      <a:pt x="137910" y="207903"/>
                      <a:pt x="127611" y="224482"/>
                      <a:pt x="78626" y="249100"/>
                    </a:cubicBezTo>
                    <a:cubicBezTo>
                      <a:pt x="77622" y="249603"/>
                      <a:pt x="77622" y="251110"/>
                      <a:pt x="78626" y="251612"/>
                    </a:cubicBezTo>
                    <a:cubicBezTo>
                      <a:pt x="84655" y="254124"/>
                      <a:pt x="90684" y="255380"/>
                      <a:pt x="96964" y="255380"/>
                    </a:cubicBezTo>
                    <a:cubicBezTo>
                      <a:pt x="103998" y="255380"/>
                      <a:pt x="110780" y="253622"/>
                      <a:pt x="116307" y="250607"/>
                    </a:cubicBezTo>
                    <a:cubicBezTo>
                      <a:pt x="131128" y="242318"/>
                      <a:pt x="139920" y="234028"/>
                      <a:pt x="153485" y="214434"/>
                    </a:cubicBezTo>
                    <a:cubicBezTo>
                      <a:pt x="154238" y="213430"/>
                      <a:pt x="155494" y="212927"/>
                      <a:pt x="156499" y="213178"/>
                    </a:cubicBezTo>
                    <a:cubicBezTo>
                      <a:pt x="156499" y="213681"/>
                      <a:pt x="156499" y="213932"/>
                      <a:pt x="155997" y="214434"/>
                    </a:cubicBezTo>
                    <a:cubicBezTo>
                      <a:pt x="152731" y="222724"/>
                      <a:pt x="147205" y="238550"/>
                      <a:pt x="116307" y="265680"/>
                    </a:cubicBezTo>
                    <a:cubicBezTo>
                      <a:pt x="115553" y="266433"/>
                      <a:pt x="115804" y="267689"/>
                      <a:pt x="116809" y="267940"/>
                    </a:cubicBezTo>
                    <a:cubicBezTo>
                      <a:pt x="119321" y="268694"/>
                      <a:pt x="122838" y="269699"/>
                      <a:pt x="127109" y="269699"/>
                    </a:cubicBezTo>
                    <a:cubicBezTo>
                      <a:pt x="133137" y="269699"/>
                      <a:pt x="139418" y="268192"/>
                      <a:pt x="145446" y="264926"/>
                    </a:cubicBezTo>
                    <a:cubicBezTo>
                      <a:pt x="152982" y="261409"/>
                      <a:pt x="158007" y="255129"/>
                      <a:pt x="161775" y="245081"/>
                    </a:cubicBezTo>
                    <a:cubicBezTo>
                      <a:pt x="163031" y="242067"/>
                      <a:pt x="165040" y="239806"/>
                      <a:pt x="167803" y="238550"/>
                    </a:cubicBezTo>
                    <a:cubicBezTo>
                      <a:pt x="169311" y="237796"/>
                      <a:pt x="170818" y="237545"/>
                      <a:pt x="172576" y="237545"/>
                    </a:cubicBezTo>
                    <a:cubicBezTo>
                      <a:pt x="175591" y="237545"/>
                      <a:pt x="178354" y="238801"/>
                      <a:pt x="180615" y="240811"/>
                    </a:cubicBezTo>
                    <a:cubicBezTo>
                      <a:pt x="180866" y="240811"/>
                      <a:pt x="181368" y="240811"/>
                      <a:pt x="181368" y="240559"/>
                    </a:cubicBezTo>
                    <a:lnTo>
                      <a:pt x="181368" y="173237"/>
                    </a:lnTo>
                    <a:cubicBezTo>
                      <a:pt x="181368" y="173237"/>
                      <a:pt x="180866" y="172735"/>
                      <a:pt x="180615" y="172986"/>
                    </a:cubicBezTo>
                    <a:cubicBezTo>
                      <a:pt x="173832" y="180020"/>
                      <a:pt x="166799" y="181527"/>
                      <a:pt x="162026" y="181527"/>
                    </a:cubicBezTo>
                    <a:cubicBezTo>
                      <a:pt x="151224" y="181527"/>
                      <a:pt x="140674" y="173991"/>
                      <a:pt x="137157" y="163943"/>
                    </a:cubicBezTo>
                    <a:cubicBezTo>
                      <a:pt x="137157" y="163943"/>
                      <a:pt x="131630" y="143595"/>
                      <a:pt x="150219" y="134050"/>
                    </a:cubicBezTo>
                    <a:lnTo>
                      <a:pt x="150219" y="134050"/>
                    </a:lnTo>
                    <a:cubicBezTo>
                      <a:pt x="150219" y="134050"/>
                      <a:pt x="151978" y="133296"/>
                      <a:pt x="151978" y="132291"/>
                    </a:cubicBezTo>
                    <a:cubicBezTo>
                      <a:pt x="151978" y="131537"/>
                      <a:pt x="151726" y="130281"/>
                      <a:pt x="148210" y="128021"/>
                    </a:cubicBezTo>
                    <a:cubicBezTo>
                      <a:pt x="148210" y="128021"/>
                      <a:pt x="129621" y="117219"/>
                      <a:pt x="106761" y="95616"/>
                    </a:cubicBezTo>
                    <a:cubicBezTo>
                      <a:pt x="86665" y="76273"/>
                      <a:pt x="58781" y="44873"/>
                      <a:pt x="38685" y="1415"/>
                    </a:cubicBezTo>
                    <a:cubicBezTo>
                      <a:pt x="37932" y="-344"/>
                      <a:pt x="35168" y="-595"/>
                      <a:pt x="34415" y="1415"/>
                    </a:cubicBezTo>
                    <a:cubicBezTo>
                      <a:pt x="28637" y="13472"/>
                      <a:pt x="19091" y="41105"/>
                      <a:pt x="36424" y="67983"/>
                    </a:cubicBezTo>
                    <a:cubicBezTo>
                      <a:pt x="48482" y="86321"/>
                      <a:pt x="65062" y="102147"/>
                      <a:pt x="89177" y="118224"/>
                    </a:cubicBezTo>
                    <a:cubicBezTo>
                      <a:pt x="90182" y="118977"/>
                      <a:pt x="90684" y="119982"/>
                      <a:pt x="90433" y="121238"/>
                    </a:cubicBezTo>
                    <a:cubicBezTo>
                      <a:pt x="89931" y="121238"/>
                      <a:pt x="56269" y="111441"/>
                      <a:pt x="11053" y="65722"/>
                    </a:cubicBezTo>
                    <a:cubicBezTo>
                      <a:pt x="10299" y="64969"/>
                      <a:pt x="8792" y="65220"/>
                      <a:pt x="8541" y="66476"/>
                    </a:cubicBezTo>
                    <a:cubicBezTo>
                      <a:pt x="7285" y="76775"/>
                      <a:pt x="6531" y="102147"/>
                      <a:pt x="28135" y="120736"/>
                    </a:cubicBezTo>
                    <a:cubicBezTo>
                      <a:pt x="49487" y="137315"/>
                      <a:pt x="64559" y="141837"/>
                      <a:pt x="88423" y="147363"/>
                    </a:cubicBezTo>
                    <a:cubicBezTo>
                      <a:pt x="89931" y="147614"/>
                      <a:pt x="90935" y="148870"/>
                      <a:pt x="91187" y="150126"/>
                    </a:cubicBezTo>
                    <a:cubicBezTo>
                      <a:pt x="91187" y="150126"/>
                      <a:pt x="91187" y="150126"/>
                      <a:pt x="88675" y="150126"/>
                    </a:cubicBezTo>
                    <a:cubicBezTo>
                      <a:pt x="77370" y="150126"/>
                      <a:pt x="46724" y="147112"/>
                      <a:pt x="2261" y="120233"/>
                    </a:cubicBezTo>
                    <a:cubicBezTo>
                      <a:pt x="1256" y="119480"/>
                      <a:pt x="0" y="120233"/>
                      <a:pt x="0" y="121489"/>
                    </a:cubicBezTo>
                    <a:cubicBezTo>
                      <a:pt x="1256" y="131537"/>
                      <a:pt x="6280" y="155653"/>
                      <a:pt x="29642" y="164696"/>
                    </a:cubicBezTo>
                    <a:cubicBezTo>
                      <a:pt x="40444" y="169218"/>
                      <a:pt x="56018" y="174242"/>
                      <a:pt x="82897" y="174242"/>
                    </a:cubicBezTo>
                    <a:cubicBezTo>
                      <a:pt x="87670" y="174242"/>
                      <a:pt x="92191" y="174242"/>
                      <a:pt x="97467" y="173740"/>
                    </a:cubicBezTo>
                    <a:cubicBezTo>
                      <a:pt x="98723" y="173740"/>
                      <a:pt x="99979" y="174242"/>
                      <a:pt x="100481" y="175498"/>
                    </a:cubicBezTo>
                    <a:cubicBezTo>
                      <a:pt x="99979" y="175498"/>
                      <a:pt x="87167" y="181276"/>
                      <a:pt x="61796" y="181276"/>
                    </a:cubicBezTo>
                    <a:cubicBezTo>
                      <a:pt x="46221" y="181276"/>
                      <a:pt x="29140" y="179015"/>
                      <a:pt x="11304" y="174744"/>
                    </a:cubicBezTo>
                    <a:cubicBezTo>
                      <a:pt x="10048" y="174493"/>
                      <a:pt x="9043" y="175749"/>
                      <a:pt x="9546" y="176754"/>
                    </a:cubicBezTo>
                    <a:cubicBezTo>
                      <a:pt x="19343" y="195092"/>
                      <a:pt x="32656" y="203633"/>
                      <a:pt x="51245" y="204135"/>
                    </a:cubicBezTo>
                    <a:cubicBezTo>
                      <a:pt x="53506" y="204135"/>
                      <a:pt x="55516" y="204135"/>
                      <a:pt x="57525" y="204135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: фигура 33">
                <a:extLst>
                  <a:ext uri="{FF2B5EF4-FFF2-40B4-BE49-F238E27FC236}">
                    <a16:creationId xmlns:a16="http://schemas.microsoft.com/office/drawing/2014/main" xmlns="" id="{63EFC58E-7A34-ED1B-6976-43160570D6F0}"/>
                  </a:ext>
                </a:extLst>
              </p:cNvPr>
              <p:cNvSpPr/>
              <p:nvPr/>
            </p:nvSpPr>
            <p:spPr>
              <a:xfrm>
                <a:off x="1062100" y="519560"/>
                <a:ext cx="181368" cy="269603"/>
              </a:xfrm>
              <a:custGeom>
                <a:avLst/>
                <a:gdLst>
                  <a:gd name="connsiteX0" fmla="*/ 171320 w 181368"/>
                  <a:gd name="connsiteY0" fmla="*/ 174649 h 269603"/>
                  <a:gd name="connsiteX1" fmla="*/ 119824 w 181368"/>
                  <a:gd name="connsiteY1" fmla="*/ 181431 h 269603"/>
                  <a:gd name="connsiteX2" fmla="*/ 80887 w 181368"/>
                  <a:gd name="connsiteY2" fmla="*/ 175402 h 269603"/>
                  <a:gd name="connsiteX3" fmla="*/ 83902 w 181368"/>
                  <a:gd name="connsiteY3" fmla="*/ 173644 h 269603"/>
                  <a:gd name="connsiteX4" fmla="*/ 98471 w 181368"/>
                  <a:gd name="connsiteY4" fmla="*/ 174146 h 269603"/>
                  <a:gd name="connsiteX5" fmla="*/ 151726 w 181368"/>
                  <a:gd name="connsiteY5" fmla="*/ 164600 h 269603"/>
                  <a:gd name="connsiteX6" fmla="*/ 181368 w 181368"/>
                  <a:gd name="connsiteY6" fmla="*/ 121394 h 269603"/>
                  <a:gd name="connsiteX7" fmla="*/ 179108 w 181368"/>
                  <a:gd name="connsiteY7" fmla="*/ 120138 h 269603"/>
                  <a:gd name="connsiteX8" fmla="*/ 92694 w 181368"/>
                  <a:gd name="connsiteY8" fmla="*/ 150031 h 269603"/>
                  <a:gd name="connsiteX9" fmla="*/ 90182 w 181368"/>
                  <a:gd name="connsiteY9" fmla="*/ 150031 h 269603"/>
                  <a:gd name="connsiteX10" fmla="*/ 92945 w 181368"/>
                  <a:gd name="connsiteY10" fmla="*/ 147267 h 269603"/>
                  <a:gd name="connsiteX11" fmla="*/ 153234 w 181368"/>
                  <a:gd name="connsiteY11" fmla="*/ 120640 h 269603"/>
                  <a:gd name="connsiteX12" fmla="*/ 172828 w 181368"/>
                  <a:gd name="connsiteY12" fmla="*/ 66380 h 269603"/>
                  <a:gd name="connsiteX13" fmla="*/ 170315 w 181368"/>
                  <a:gd name="connsiteY13" fmla="*/ 65627 h 269603"/>
                  <a:gd name="connsiteX14" fmla="*/ 90935 w 181368"/>
                  <a:gd name="connsiteY14" fmla="*/ 121142 h 269603"/>
                  <a:gd name="connsiteX15" fmla="*/ 92191 w 181368"/>
                  <a:gd name="connsiteY15" fmla="*/ 118128 h 269603"/>
                  <a:gd name="connsiteX16" fmla="*/ 144944 w 181368"/>
                  <a:gd name="connsiteY16" fmla="*/ 67887 h 269603"/>
                  <a:gd name="connsiteX17" fmla="*/ 146954 w 181368"/>
                  <a:gd name="connsiteY17" fmla="*/ 1319 h 269603"/>
                  <a:gd name="connsiteX18" fmla="*/ 142683 w 181368"/>
                  <a:gd name="connsiteY18" fmla="*/ 1319 h 269603"/>
                  <a:gd name="connsiteX19" fmla="*/ 74607 w 181368"/>
                  <a:gd name="connsiteY19" fmla="*/ 95520 h 269603"/>
                  <a:gd name="connsiteX20" fmla="*/ 33159 w 181368"/>
                  <a:gd name="connsiteY20" fmla="*/ 127925 h 269603"/>
                  <a:gd name="connsiteX21" fmla="*/ 29391 w 181368"/>
                  <a:gd name="connsiteY21" fmla="*/ 132195 h 269603"/>
                  <a:gd name="connsiteX22" fmla="*/ 31149 w 181368"/>
                  <a:gd name="connsiteY22" fmla="*/ 133954 h 269603"/>
                  <a:gd name="connsiteX23" fmla="*/ 31149 w 181368"/>
                  <a:gd name="connsiteY23" fmla="*/ 133954 h 269603"/>
                  <a:gd name="connsiteX24" fmla="*/ 44212 w 181368"/>
                  <a:gd name="connsiteY24" fmla="*/ 163847 h 269603"/>
                  <a:gd name="connsiteX25" fmla="*/ 19343 w 181368"/>
                  <a:gd name="connsiteY25" fmla="*/ 181431 h 269603"/>
                  <a:gd name="connsiteX26" fmla="*/ 754 w 181368"/>
                  <a:gd name="connsiteY26" fmla="*/ 172890 h 269603"/>
                  <a:gd name="connsiteX27" fmla="*/ 0 w 181368"/>
                  <a:gd name="connsiteY27" fmla="*/ 173141 h 269603"/>
                  <a:gd name="connsiteX28" fmla="*/ 0 w 181368"/>
                  <a:gd name="connsiteY28" fmla="*/ 240464 h 269603"/>
                  <a:gd name="connsiteX29" fmla="*/ 754 w 181368"/>
                  <a:gd name="connsiteY29" fmla="*/ 240715 h 269603"/>
                  <a:gd name="connsiteX30" fmla="*/ 8792 w 181368"/>
                  <a:gd name="connsiteY30" fmla="*/ 237449 h 269603"/>
                  <a:gd name="connsiteX31" fmla="*/ 13565 w 181368"/>
                  <a:gd name="connsiteY31" fmla="*/ 238454 h 269603"/>
                  <a:gd name="connsiteX32" fmla="*/ 19594 w 181368"/>
                  <a:gd name="connsiteY32" fmla="*/ 244985 h 269603"/>
                  <a:gd name="connsiteX33" fmla="*/ 35922 w 181368"/>
                  <a:gd name="connsiteY33" fmla="*/ 264830 h 269603"/>
                  <a:gd name="connsiteX34" fmla="*/ 54260 w 181368"/>
                  <a:gd name="connsiteY34" fmla="*/ 269603 h 269603"/>
                  <a:gd name="connsiteX35" fmla="*/ 64559 w 181368"/>
                  <a:gd name="connsiteY35" fmla="*/ 267845 h 269603"/>
                  <a:gd name="connsiteX36" fmla="*/ 65062 w 181368"/>
                  <a:gd name="connsiteY36" fmla="*/ 265584 h 269603"/>
                  <a:gd name="connsiteX37" fmla="*/ 25371 w 181368"/>
                  <a:gd name="connsiteY37" fmla="*/ 214339 h 269603"/>
                  <a:gd name="connsiteX38" fmla="*/ 24869 w 181368"/>
                  <a:gd name="connsiteY38" fmla="*/ 213083 h 269603"/>
                  <a:gd name="connsiteX39" fmla="*/ 27884 w 181368"/>
                  <a:gd name="connsiteY39" fmla="*/ 214339 h 269603"/>
                  <a:gd name="connsiteX40" fmla="*/ 65062 w 181368"/>
                  <a:gd name="connsiteY40" fmla="*/ 250512 h 269603"/>
                  <a:gd name="connsiteX41" fmla="*/ 84404 w 181368"/>
                  <a:gd name="connsiteY41" fmla="*/ 255285 h 269603"/>
                  <a:gd name="connsiteX42" fmla="*/ 102742 w 181368"/>
                  <a:gd name="connsiteY42" fmla="*/ 251517 h 269603"/>
                  <a:gd name="connsiteX43" fmla="*/ 102742 w 181368"/>
                  <a:gd name="connsiteY43" fmla="*/ 249004 h 269603"/>
                  <a:gd name="connsiteX44" fmla="*/ 42956 w 181368"/>
                  <a:gd name="connsiteY44" fmla="*/ 207054 h 269603"/>
                  <a:gd name="connsiteX45" fmla="*/ 46724 w 181368"/>
                  <a:gd name="connsiteY45" fmla="*/ 207556 h 269603"/>
                  <a:gd name="connsiteX46" fmla="*/ 97215 w 181368"/>
                  <a:gd name="connsiteY46" fmla="*/ 233681 h 269603"/>
                  <a:gd name="connsiteX47" fmla="*/ 108771 w 181368"/>
                  <a:gd name="connsiteY47" fmla="*/ 234937 h 269603"/>
                  <a:gd name="connsiteX48" fmla="*/ 142181 w 181368"/>
                  <a:gd name="connsiteY48" fmla="*/ 222377 h 269603"/>
                  <a:gd name="connsiteX49" fmla="*/ 141427 w 181368"/>
                  <a:gd name="connsiteY49" fmla="*/ 219865 h 269603"/>
                  <a:gd name="connsiteX50" fmla="*/ 62801 w 181368"/>
                  <a:gd name="connsiteY50" fmla="*/ 195247 h 269603"/>
                  <a:gd name="connsiteX51" fmla="*/ 65815 w 181368"/>
                  <a:gd name="connsiteY51" fmla="*/ 194745 h 269603"/>
                  <a:gd name="connsiteX52" fmla="*/ 122838 w 181368"/>
                  <a:gd name="connsiteY52" fmla="*/ 204542 h 269603"/>
                  <a:gd name="connsiteX53" fmla="*/ 129118 w 181368"/>
                  <a:gd name="connsiteY53" fmla="*/ 204542 h 269603"/>
                  <a:gd name="connsiteX54" fmla="*/ 171320 w 181368"/>
                  <a:gd name="connsiteY54" fmla="*/ 176156 h 269603"/>
                  <a:gd name="connsiteX55" fmla="*/ 170315 w 181368"/>
                  <a:gd name="connsiteY55" fmla="*/ 174900 h 26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81368" h="269603">
                    <a:moveTo>
                      <a:pt x="171320" y="174649"/>
                    </a:moveTo>
                    <a:cubicBezTo>
                      <a:pt x="153234" y="179170"/>
                      <a:pt x="135901" y="181431"/>
                      <a:pt x="119824" y="181431"/>
                    </a:cubicBezTo>
                    <a:cubicBezTo>
                      <a:pt x="94201" y="181431"/>
                      <a:pt x="81390" y="175653"/>
                      <a:pt x="80887" y="175402"/>
                    </a:cubicBezTo>
                    <a:cubicBezTo>
                      <a:pt x="81390" y="174146"/>
                      <a:pt x="82646" y="173644"/>
                      <a:pt x="83902" y="173644"/>
                    </a:cubicBezTo>
                    <a:cubicBezTo>
                      <a:pt x="88926" y="173895"/>
                      <a:pt x="93699" y="174146"/>
                      <a:pt x="98471" y="174146"/>
                    </a:cubicBezTo>
                    <a:cubicBezTo>
                      <a:pt x="125350" y="174146"/>
                      <a:pt x="140925" y="169122"/>
                      <a:pt x="151726" y="164600"/>
                    </a:cubicBezTo>
                    <a:cubicBezTo>
                      <a:pt x="175088" y="155557"/>
                      <a:pt x="180112" y="131442"/>
                      <a:pt x="181368" y="121394"/>
                    </a:cubicBezTo>
                    <a:cubicBezTo>
                      <a:pt x="181368" y="120138"/>
                      <a:pt x="180112" y="119384"/>
                      <a:pt x="179108" y="120138"/>
                    </a:cubicBezTo>
                    <a:cubicBezTo>
                      <a:pt x="134645" y="147016"/>
                      <a:pt x="103998" y="150031"/>
                      <a:pt x="92694" y="150031"/>
                    </a:cubicBezTo>
                    <a:cubicBezTo>
                      <a:pt x="90433" y="150031"/>
                      <a:pt x="90182" y="150031"/>
                      <a:pt x="90182" y="150031"/>
                    </a:cubicBezTo>
                    <a:cubicBezTo>
                      <a:pt x="90433" y="148523"/>
                      <a:pt x="91438" y="147519"/>
                      <a:pt x="92945" y="147267"/>
                    </a:cubicBezTo>
                    <a:cubicBezTo>
                      <a:pt x="116809" y="141741"/>
                      <a:pt x="131881" y="137219"/>
                      <a:pt x="153234" y="120640"/>
                    </a:cubicBezTo>
                    <a:cubicBezTo>
                      <a:pt x="175088" y="102302"/>
                      <a:pt x="174335" y="76680"/>
                      <a:pt x="172828" y="66380"/>
                    </a:cubicBezTo>
                    <a:cubicBezTo>
                      <a:pt x="172828" y="65124"/>
                      <a:pt x="171069" y="64873"/>
                      <a:pt x="170315" y="65627"/>
                    </a:cubicBezTo>
                    <a:cubicBezTo>
                      <a:pt x="125099" y="111346"/>
                      <a:pt x="91187" y="121142"/>
                      <a:pt x="90935" y="121142"/>
                    </a:cubicBezTo>
                    <a:cubicBezTo>
                      <a:pt x="90935" y="119886"/>
                      <a:pt x="91438" y="118882"/>
                      <a:pt x="92191" y="118128"/>
                    </a:cubicBezTo>
                    <a:cubicBezTo>
                      <a:pt x="116056" y="102302"/>
                      <a:pt x="132886" y="86225"/>
                      <a:pt x="144944" y="67887"/>
                    </a:cubicBezTo>
                    <a:cubicBezTo>
                      <a:pt x="162528" y="41009"/>
                      <a:pt x="152731" y="13125"/>
                      <a:pt x="146954" y="1319"/>
                    </a:cubicBezTo>
                    <a:cubicBezTo>
                      <a:pt x="146200" y="-440"/>
                      <a:pt x="143437" y="-440"/>
                      <a:pt x="142683" y="1319"/>
                    </a:cubicBezTo>
                    <a:cubicBezTo>
                      <a:pt x="122587" y="44777"/>
                      <a:pt x="94703" y="76428"/>
                      <a:pt x="74607" y="95520"/>
                    </a:cubicBezTo>
                    <a:cubicBezTo>
                      <a:pt x="51748" y="117123"/>
                      <a:pt x="33410" y="127925"/>
                      <a:pt x="33159" y="127925"/>
                    </a:cubicBezTo>
                    <a:cubicBezTo>
                      <a:pt x="29642" y="130186"/>
                      <a:pt x="29391" y="131442"/>
                      <a:pt x="29391" y="132195"/>
                    </a:cubicBezTo>
                    <a:cubicBezTo>
                      <a:pt x="29391" y="133451"/>
                      <a:pt x="31149" y="133954"/>
                      <a:pt x="31149" y="133954"/>
                    </a:cubicBezTo>
                    <a:lnTo>
                      <a:pt x="31149" y="133954"/>
                    </a:lnTo>
                    <a:cubicBezTo>
                      <a:pt x="49738" y="143499"/>
                      <a:pt x="44212" y="163596"/>
                      <a:pt x="44212" y="163847"/>
                    </a:cubicBezTo>
                    <a:cubicBezTo>
                      <a:pt x="40946" y="173895"/>
                      <a:pt x="30396" y="181431"/>
                      <a:pt x="19343" y="181431"/>
                    </a:cubicBezTo>
                    <a:cubicBezTo>
                      <a:pt x="14570" y="181431"/>
                      <a:pt x="7285" y="179924"/>
                      <a:pt x="754" y="172890"/>
                    </a:cubicBezTo>
                    <a:cubicBezTo>
                      <a:pt x="502" y="172639"/>
                      <a:pt x="0" y="172890"/>
                      <a:pt x="0" y="173141"/>
                    </a:cubicBezTo>
                    <a:lnTo>
                      <a:pt x="0" y="240464"/>
                    </a:lnTo>
                    <a:cubicBezTo>
                      <a:pt x="0" y="240464"/>
                      <a:pt x="502" y="240966"/>
                      <a:pt x="754" y="240715"/>
                    </a:cubicBezTo>
                    <a:cubicBezTo>
                      <a:pt x="3014" y="238705"/>
                      <a:pt x="6029" y="237449"/>
                      <a:pt x="8792" y="237449"/>
                    </a:cubicBezTo>
                    <a:cubicBezTo>
                      <a:pt x="10551" y="237449"/>
                      <a:pt x="12058" y="237952"/>
                      <a:pt x="13565" y="238454"/>
                    </a:cubicBezTo>
                    <a:cubicBezTo>
                      <a:pt x="16328" y="239710"/>
                      <a:pt x="18338" y="241971"/>
                      <a:pt x="19594" y="244985"/>
                    </a:cubicBezTo>
                    <a:cubicBezTo>
                      <a:pt x="23362" y="255033"/>
                      <a:pt x="28637" y="261313"/>
                      <a:pt x="35922" y="264830"/>
                    </a:cubicBezTo>
                    <a:cubicBezTo>
                      <a:pt x="41951" y="267845"/>
                      <a:pt x="48231" y="269603"/>
                      <a:pt x="54260" y="269603"/>
                    </a:cubicBezTo>
                    <a:cubicBezTo>
                      <a:pt x="58530" y="269603"/>
                      <a:pt x="62298" y="268849"/>
                      <a:pt x="64559" y="267845"/>
                    </a:cubicBezTo>
                    <a:cubicBezTo>
                      <a:pt x="65564" y="267342"/>
                      <a:pt x="65815" y="266086"/>
                      <a:pt x="65062" y="265584"/>
                    </a:cubicBezTo>
                    <a:cubicBezTo>
                      <a:pt x="34164" y="238454"/>
                      <a:pt x="28637" y="222377"/>
                      <a:pt x="25371" y="214339"/>
                    </a:cubicBezTo>
                    <a:cubicBezTo>
                      <a:pt x="25371" y="213836"/>
                      <a:pt x="25120" y="213585"/>
                      <a:pt x="24869" y="213083"/>
                    </a:cubicBezTo>
                    <a:cubicBezTo>
                      <a:pt x="26125" y="212831"/>
                      <a:pt x="27381" y="213083"/>
                      <a:pt x="27884" y="214339"/>
                    </a:cubicBezTo>
                    <a:cubicBezTo>
                      <a:pt x="41700" y="234184"/>
                      <a:pt x="50241" y="242222"/>
                      <a:pt x="65062" y="250512"/>
                    </a:cubicBezTo>
                    <a:cubicBezTo>
                      <a:pt x="70839" y="253526"/>
                      <a:pt x="77370" y="255285"/>
                      <a:pt x="84404" y="255285"/>
                    </a:cubicBezTo>
                    <a:cubicBezTo>
                      <a:pt x="90433" y="255285"/>
                      <a:pt x="96713" y="254029"/>
                      <a:pt x="102742" y="251517"/>
                    </a:cubicBezTo>
                    <a:cubicBezTo>
                      <a:pt x="103998" y="251014"/>
                      <a:pt x="103998" y="249507"/>
                      <a:pt x="102742" y="249004"/>
                    </a:cubicBezTo>
                    <a:cubicBezTo>
                      <a:pt x="53757" y="224387"/>
                      <a:pt x="43458" y="207807"/>
                      <a:pt x="42956" y="207054"/>
                    </a:cubicBezTo>
                    <a:cubicBezTo>
                      <a:pt x="44212" y="206551"/>
                      <a:pt x="45468" y="206551"/>
                      <a:pt x="46724" y="207556"/>
                    </a:cubicBezTo>
                    <a:cubicBezTo>
                      <a:pt x="65062" y="220870"/>
                      <a:pt x="82646" y="229662"/>
                      <a:pt x="97215" y="233681"/>
                    </a:cubicBezTo>
                    <a:cubicBezTo>
                      <a:pt x="100984" y="234435"/>
                      <a:pt x="105003" y="234937"/>
                      <a:pt x="108771" y="234937"/>
                    </a:cubicBezTo>
                    <a:cubicBezTo>
                      <a:pt x="117563" y="234937"/>
                      <a:pt x="130123" y="232676"/>
                      <a:pt x="142181" y="222377"/>
                    </a:cubicBezTo>
                    <a:cubicBezTo>
                      <a:pt x="143186" y="221623"/>
                      <a:pt x="142683" y="220116"/>
                      <a:pt x="141427" y="219865"/>
                    </a:cubicBezTo>
                    <a:cubicBezTo>
                      <a:pt x="84153" y="211324"/>
                      <a:pt x="63554" y="196001"/>
                      <a:pt x="62801" y="195247"/>
                    </a:cubicBezTo>
                    <a:cubicBezTo>
                      <a:pt x="63554" y="194494"/>
                      <a:pt x="64810" y="194494"/>
                      <a:pt x="65815" y="194745"/>
                    </a:cubicBezTo>
                    <a:cubicBezTo>
                      <a:pt x="86414" y="201778"/>
                      <a:pt x="101737" y="204542"/>
                      <a:pt x="122838" y="204542"/>
                    </a:cubicBezTo>
                    <a:cubicBezTo>
                      <a:pt x="124848" y="204542"/>
                      <a:pt x="127109" y="204542"/>
                      <a:pt x="129118" y="204542"/>
                    </a:cubicBezTo>
                    <a:cubicBezTo>
                      <a:pt x="147958" y="204039"/>
                      <a:pt x="161523" y="194996"/>
                      <a:pt x="171320" y="176156"/>
                    </a:cubicBezTo>
                    <a:cubicBezTo>
                      <a:pt x="171823" y="175653"/>
                      <a:pt x="171320" y="174649"/>
                      <a:pt x="170315" y="17490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: фигура 34">
                <a:extLst>
                  <a:ext uri="{FF2B5EF4-FFF2-40B4-BE49-F238E27FC236}">
                    <a16:creationId xmlns:a16="http://schemas.microsoft.com/office/drawing/2014/main" xmlns="" id="{1086BE93-9FBC-DC5E-0A92-8B9A13D7E46C}"/>
                  </a:ext>
                </a:extLst>
              </p:cNvPr>
              <p:cNvSpPr/>
              <p:nvPr/>
            </p:nvSpPr>
            <p:spPr>
              <a:xfrm>
                <a:off x="1000806" y="451295"/>
                <a:ext cx="17835" cy="17332"/>
              </a:xfrm>
              <a:custGeom>
                <a:avLst/>
                <a:gdLst>
                  <a:gd name="connsiteX0" fmla="*/ 9043 w 17835"/>
                  <a:gd name="connsiteY0" fmla="*/ 17333 h 17332"/>
                  <a:gd name="connsiteX1" fmla="*/ 17835 w 17835"/>
                  <a:gd name="connsiteY1" fmla="*/ 8541 h 17332"/>
                  <a:gd name="connsiteX2" fmla="*/ 8792 w 17835"/>
                  <a:gd name="connsiteY2" fmla="*/ 0 h 17332"/>
                  <a:gd name="connsiteX3" fmla="*/ 0 w 17835"/>
                  <a:gd name="connsiteY3" fmla="*/ 8541 h 17332"/>
                  <a:gd name="connsiteX4" fmla="*/ 9043 w 17835"/>
                  <a:gd name="connsiteY4" fmla="*/ 17333 h 17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35" h="17332">
                    <a:moveTo>
                      <a:pt x="9043" y="17333"/>
                    </a:moveTo>
                    <a:cubicBezTo>
                      <a:pt x="14067" y="17333"/>
                      <a:pt x="17835" y="13314"/>
                      <a:pt x="17835" y="8541"/>
                    </a:cubicBezTo>
                    <a:cubicBezTo>
                      <a:pt x="17835" y="3768"/>
                      <a:pt x="13816" y="0"/>
                      <a:pt x="8792" y="0"/>
                    </a:cubicBezTo>
                    <a:cubicBezTo>
                      <a:pt x="4019" y="0"/>
                      <a:pt x="251" y="3768"/>
                      <a:pt x="0" y="8541"/>
                    </a:cubicBezTo>
                    <a:cubicBezTo>
                      <a:pt x="0" y="13314"/>
                      <a:pt x="4019" y="17333"/>
                      <a:pt x="9043" y="17333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: фигура 35">
                <a:extLst>
                  <a:ext uri="{FF2B5EF4-FFF2-40B4-BE49-F238E27FC236}">
                    <a16:creationId xmlns:a16="http://schemas.microsoft.com/office/drawing/2014/main" xmlns="" id="{B31A6518-2F3C-E356-6478-9442B3592E92}"/>
                  </a:ext>
                </a:extLst>
              </p:cNvPr>
              <p:cNvSpPr/>
              <p:nvPr/>
            </p:nvSpPr>
            <p:spPr>
              <a:xfrm>
                <a:off x="1120630" y="817549"/>
                <a:ext cx="17584" cy="17081"/>
              </a:xfrm>
              <a:custGeom>
                <a:avLst/>
                <a:gdLst>
                  <a:gd name="connsiteX0" fmla="*/ 17584 w 17584"/>
                  <a:gd name="connsiteY0" fmla="*/ 8541 h 17081"/>
                  <a:gd name="connsiteX1" fmla="*/ 8792 w 17584"/>
                  <a:gd name="connsiteY1" fmla="*/ 0 h 17081"/>
                  <a:gd name="connsiteX2" fmla="*/ 0 w 17584"/>
                  <a:gd name="connsiteY2" fmla="*/ 8541 h 17081"/>
                  <a:gd name="connsiteX3" fmla="*/ 8792 w 17584"/>
                  <a:gd name="connsiteY3" fmla="*/ 17082 h 17081"/>
                  <a:gd name="connsiteX4" fmla="*/ 17584 w 17584"/>
                  <a:gd name="connsiteY4" fmla="*/ 8541 h 17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84" h="17081">
                    <a:moveTo>
                      <a:pt x="17584" y="8541"/>
                    </a:moveTo>
                    <a:cubicBezTo>
                      <a:pt x="17584" y="3768"/>
                      <a:pt x="13565" y="0"/>
                      <a:pt x="8792" y="0"/>
                    </a:cubicBezTo>
                    <a:cubicBezTo>
                      <a:pt x="4019" y="0"/>
                      <a:pt x="0" y="3768"/>
                      <a:pt x="0" y="8541"/>
                    </a:cubicBezTo>
                    <a:cubicBezTo>
                      <a:pt x="0" y="13314"/>
                      <a:pt x="4019" y="17082"/>
                      <a:pt x="8792" y="17082"/>
                    </a:cubicBezTo>
                    <a:cubicBezTo>
                      <a:pt x="13816" y="17082"/>
                      <a:pt x="17584" y="13314"/>
                      <a:pt x="17584" y="8541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: фигура 36">
                <a:extLst>
                  <a:ext uri="{FF2B5EF4-FFF2-40B4-BE49-F238E27FC236}">
                    <a16:creationId xmlns:a16="http://schemas.microsoft.com/office/drawing/2014/main" xmlns="" id="{CD404A8F-6679-28F4-04EE-A792D04651CA}"/>
                  </a:ext>
                </a:extLst>
              </p:cNvPr>
              <p:cNvSpPr/>
              <p:nvPr/>
            </p:nvSpPr>
            <p:spPr>
              <a:xfrm>
                <a:off x="808915" y="783587"/>
                <a:ext cx="346252" cy="143862"/>
              </a:xfrm>
              <a:custGeom>
                <a:avLst/>
                <a:gdLst>
                  <a:gd name="connsiteX0" fmla="*/ 336081 w 346252"/>
                  <a:gd name="connsiteY0" fmla="*/ 50540 h 143862"/>
                  <a:gd name="connsiteX1" fmla="*/ 320507 w 346252"/>
                  <a:gd name="connsiteY1" fmla="*/ 59835 h 143862"/>
                  <a:gd name="connsiteX2" fmla="*/ 304932 w 346252"/>
                  <a:gd name="connsiteY2" fmla="*/ 50540 h 143862"/>
                  <a:gd name="connsiteX3" fmla="*/ 302671 w 346252"/>
                  <a:gd name="connsiteY3" fmla="*/ 50038 h 143862"/>
                  <a:gd name="connsiteX4" fmla="*/ 295889 w 346252"/>
                  <a:gd name="connsiteY4" fmla="*/ 66617 h 143862"/>
                  <a:gd name="connsiteX5" fmla="*/ 296643 w 346252"/>
                  <a:gd name="connsiteY5" fmla="*/ 72395 h 143862"/>
                  <a:gd name="connsiteX6" fmla="*/ 286594 w 346252"/>
                  <a:gd name="connsiteY6" fmla="*/ 68627 h 143862"/>
                  <a:gd name="connsiteX7" fmla="*/ 282575 w 346252"/>
                  <a:gd name="connsiteY7" fmla="*/ 42502 h 143862"/>
                  <a:gd name="connsiteX8" fmla="*/ 284585 w 346252"/>
                  <a:gd name="connsiteY8" fmla="*/ 34463 h 143862"/>
                  <a:gd name="connsiteX9" fmla="*/ 256450 w 346252"/>
                  <a:gd name="connsiteY9" fmla="*/ 49 h 143862"/>
                  <a:gd name="connsiteX10" fmla="*/ 254692 w 346252"/>
                  <a:gd name="connsiteY10" fmla="*/ 1556 h 143862"/>
                  <a:gd name="connsiteX11" fmla="*/ 200934 w 346252"/>
                  <a:gd name="connsiteY11" fmla="*/ 38231 h 143862"/>
                  <a:gd name="connsiteX12" fmla="*/ 147177 w 346252"/>
                  <a:gd name="connsiteY12" fmla="*/ 1556 h 143862"/>
                  <a:gd name="connsiteX13" fmla="*/ 145418 w 346252"/>
                  <a:gd name="connsiteY13" fmla="*/ 49 h 143862"/>
                  <a:gd name="connsiteX14" fmla="*/ 117284 w 346252"/>
                  <a:gd name="connsiteY14" fmla="*/ 34463 h 143862"/>
                  <a:gd name="connsiteX15" fmla="*/ 119293 w 346252"/>
                  <a:gd name="connsiteY15" fmla="*/ 42502 h 143862"/>
                  <a:gd name="connsiteX16" fmla="*/ 115274 w 346252"/>
                  <a:gd name="connsiteY16" fmla="*/ 68627 h 143862"/>
                  <a:gd name="connsiteX17" fmla="*/ 79855 w 346252"/>
                  <a:gd name="connsiteY17" fmla="*/ 69381 h 143862"/>
                  <a:gd name="connsiteX18" fmla="*/ 78096 w 346252"/>
                  <a:gd name="connsiteY18" fmla="*/ 69381 h 143862"/>
                  <a:gd name="connsiteX19" fmla="*/ 75082 w 346252"/>
                  <a:gd name="connsiteY19" fmla="*/ 68376 h 143862"/>
                  <a:gd name="connsiteX20" fmla="*/ 35643 w 346252"/>
                  <a:gd name="connsiteY20" fmla="*/ 30193 h 143862"/>
                  <a:gd name="connsiteX21" fmla="*/ 35643 w 346252"/>
                  <a:gd name="connsiteY21" fmla="*/ 28183 h 143862"/>
                  <a:gd name="connsiteX22" fmla="*/ 29865 w 346252"/>
                  <a:gd name="connsiteY22" fmla="*/ 19894 h 143862"/>
                  <a:gd name="connsiteX23" fmla="*/ 27353 w 346252"/>
                  <a:gd name="connsiteY23" fmla="*/ 2310 h 143862"/>
                  <a:gd name="connsiteX24" fmla="*/ 25092 w 346252"/>
                  <a:gd name="connsiteY24" fmla="*/ 2310 h 143862"/>
                  <a:gd name="connsiteX25" fmla="*/ 20068 w 346252"/>
                  <a:gd name="connsiteY25" fmla="*/ 7334 h 143862"/>
                  <a:gd name="connsiteX26" fmla="*/ 18812 w 346252"/>
                  <a:gd name="connsiteY26" fmla="*/ 7334 h 143862"/>
                  <a:gd name="connsiteX27" fmla="*/ 12030 w 346252"/>
                  <a:gd name="connsiteY27" fmla="*/ 5826 h 143862"/>
                  <a:gd name="connsiteX28" fmla="*/ 3740 w 346252"/>
                  <a:gd name="connsiteY28" fmla="*/ 14367 h 143862"/>
                  <a:gd name="connsiteX29" fmla="*/ 5247 w 346252"/>
                  <a:gd name="connsiteY29" fmla="*/ 20396 h 143862"/>
                  <a:gd name="connsiteX30" fmla="*/ 5247 w 346252"/>
                  <a:gd name="connsiteY30" fmla="*/ 21652 h 143862"/>
                  <a:gd name="connsiteX31" fmla="*/ 223 w 346252"/>
                  <a:gd name="connsiteY31" fmla="*/ 26676 h 143862"/>
                  <a:gd name="connsiteX32" fmla="*/ 223 w 346252"/>
                  <a:gd name="connsiteY32" fmla="*/ 28686 h 143862"/>
                  <a:gd name="connsiteX33" fmla="*/ 18310 w 346252"/>
                  <a:gd name="connsiteY33" fmla="*/ 31198 h 143862"/>
                  <a:gd name="connsiteX34" fmla="*/ 26851 w 346252"/>
                  <a:gd name="connsiteY34" fmla="*/ 36975 h 143862"/>
                  <a:gd name="connsiteX35" fmla="*/ 28860 w 346252"/>
                  <a:gd name="connsiteY35" fmla="*/ 36975 h 143862"/>
                  <a:gd name="connsiteX36" fmla="*/ 68550 w 346252"/>
                  <a:gd name="connsiteY36" fmla="*/ 75409 h 143862"/>
                  <a:gd name="connsiteX37" fmla="*/ 69053 w 346252"/>
                  <a:gd name="connsiteY37" fmla="*/ 77670 h 143862"/>
                  <a:gd name="connsiteX38" fmla="*/ 69053 w 346252"/>
                  <a:gd name="connsiteY38" fmla="*/ 78173 h 143862"/>
                  <a:gd name="connsiteX39" fmla="*/ 77343 w 346252"/>
                  <a:gd name="connsiteY39" fmla="*/ 94250 h 143862"/>
                  <a:gd name="connsiteX40" fmla="*/ 86386 w 346252"/>
                  <a:gd name="connsiteY40" fmla="*/ 94501 h 143862"/>
                  <a:gd name="connsiteX41" fmla="*/ 86888 w 346252"/>
                  <a:gd name="connsiteY41" fmla="*/ 94501 h 143862"/>
                  <a:gd name="connsiteX42" fmla="*/ 88144 w 346252"/>
                  <a:gd name="connsiteY42" fmla="*/ 94752 h 143862"/>
                  <a:gd name="connsiteX43" fmla="*/ 94676 w 346252"/>
                  <a:gd name="connsiteY43" fmla="*/ 101032 h 143862"/>
                  <a:gd name="connsiteX44" fmla="*/ 98192 w 346252"/>
                  <a:gd name="connsiteY44" fmla="*/ 102539 h 143862"/>
                  <a:gd name="connsiteX45" fmla="*/ 102212 w 346252"/>
                  <a:gd name="connsiteY45" fmla="*/ 100530 h 143862"/>
                  <a:gd name="connsiteX46" fmla="*/ 101458 w 346252"/>
                  <a:gd name="connsiteY46" fmla="*/ 94250 h 143862"/>
                  <a:gd name="connsiteX47" fmla="*/ 95932 w 346252"/>
                  <a:gd name="connsiteY47" fmla="*/ 88723 h 143862"/>
                  <a:gd name="connsiteX48" fmla="*/ 95932 w 346252"/>
                  <a:gd name="connsiteY48" fmla="*/ 86965 h 143862"/>
                  <a:gd name="connsiteX49" fmla="*/ 96434 w 346252"/>
                  <a:gd name="connsiteY49" fmla="*/ 86462 h 143862"/>
                  <a:gd name="connsiteX50" fmla="*/ 134617 w 346252"/>
                  <a:gd name="connsiteY50" fmla="*/ 75409 h 143862"/>
                  <a:gd name="connsiteX51" fmla="*/ 135622 w 346252"/>
                  <a:gd name="connsiteY51" fmla="*/ 70637 h 143862"/>
                  <a:gd name="connsiteX52" fmla="*/ 152955 w 346252"/>
                  <a:gd name="connsiteY52" fmla="*/ 35719 h 143862"/>
                  <a:gd name="connsiteX53" fmla="*/ 182848 w 346252"/>
                  <a:gd name="connsiteY53" fmla="*/ 54057 h 143862"/>
                  <a:gd name="connsiteX54" fmla="*/ 183350 w 346252"/>
                  <a:gd name="connsiteY54" fmla="*/ 54057 h 143862"/>
                  <a:gd name="connsiteX55" fmla="*/ 182848 w 346252"/>
                  <a:gd name="connsiteY55" fmla="*/ 54560 h 143862"/>
                  <a:gd name="connsiteX56" fmla="*/ 182345 w 346252"/>
                  <a:gd name="connsiteY56" fmla="*/ 58328 h 143862"/>
                  <a:gd name="connsiteX57" fmla="*/ 171292 w 346252"/>
                  <a:gd name="connsiteY57" fmla="*/ 66115 h 143862"/>
                  <a:gd name="connsiteX58" fmla="*/ 141399 w 346252"/>
                  <a:gd name="connsiteY58" fmla="*/ 117360 h 143862"/>
                  <a:gd name="connsiteX59" fmla="*/ 144414 w 346252"/>
                  <a:gd name="connsiteY59" fmla="*/ 116355 h 143862"/>
                  <a:gd name="connsiteX60" fmla="*/ 181089 w 346252"/>
                  <a:gd name="connsiteY60" fmla="*/ 76665 h 143862"/>
                  <a:gd name="connsiteX61" fmla="*/ 183350 w 346252"/>
                  <a:gd name="connsiteY61" fmla="*/ 76917 h 143862"/>
                  <a:gd name="connsiteX62" fmla="*/ 183350 w 346252"/>
                  <a:gd name="connsiteY62" fmla="*/ 77419 h 143862"/>
                  <a:gd name="connsiteX63" fmla="*/ 171544 w 346252"/>
                  <a:gd name="connsiteY63" fmla="*/ 132684 h 143862"/>
                  <a:gd name="connsiteX64" fmla="*/ 174558 w 346252"/>
                  <a:gd name="connsiteY64" fmla="*/ 131428 h 143862"/>
                  <a:gd name="connsiteX65" fmla="*/ 190635 w 346252"/>
                  <a:gd name="connsiteY65" fmla="*/ 87467 h 143862"/>
                  <a:gd name="connsiteX66" fmla="*/ 192896 w 346252"/>
                  <a:gd name="connsiteY66" fmla="*/ 86965 h 143862"/>
                  <a:gd name="connsiteX67" fmla="*/ 192896 w 346252"/>
                  <a:gd name="connsiteY67" fmla="*/ 87216 h 143862"/>
                  <a:gd name="connsiteX68" fmla="*/ 199929 w 346252"/>
                  <a:gd name="connsiteY68" fmla="*/ 143485 h 143862"/>
                  <a:gd name="connsiteX69" fmla="*/ 202944 w 346252"/>
                  <a:gd name="connsiteY69" fmla="*/ 143485 h 143862"/>
                  <a:gd name="connsiteX70" fmla="*/ 210229 w 346252"/>
                  <a:gd name="connsiteY70" fmla="*/ 88472 h 143862"/>
                  <a:gd name="connsiteX71" fmla="*/ 212238 w 346252"/>
                  <a:gd name="connsiteY71" fmla="*/ 87216 h 143862"/>
                  <a:gd name="connsiteX72" fmla="*/ 228315 w 346252"/>
                  <a:gd name="connsiteY72" fmla="*/ 131176 h 143862"/>
                  <a:gd name="connsiteX73" fmla="*/ 231330 w 346252"/>
                  <a:gd name="connsiteY73" fmla="*/ 132432 h 143862"/>
                  <a:gd name="connsiteX74" fmla="*/ 219523 w 346252"/>
                  <a:gd name="connsiteY74" fmla="*/ 77168 h 143862"/>
                  <a:gd name="connsiteX75" fmla="*/ 219523 w 346252"/>
                  <a:gd name="connsiteY75" fmla="*/ 76665 h 143862"/>
                  <a:gd name="connsiteX76" fmla="*/ 221784 w 346252"/>
                  <a:gd name="connsiteY76" fmla="*/ 76414 h 143862"/>
                  <a:gd name="connsiteX77" fmla="*/ 258460 w 346252"/>
                  <a:gd name="connsiteY77" fmla="*/ 116104 h 143862"/>
                  <a:gd name="connsiteX78" fmla="*/ 261474 w 346252"/>
                  <a:gd name="connsiteY78" fmla="*/ 117109 h 143862"/>
                  <a:gd name="connsiteX79" fmla="*/ 231581 w 346252"/>
                  <a:gd name="connsiteY79" fmla="*/ 65864 h 143862"/>
                  <a:gd name="connsiteX80" fmla="*/ 220528 w 346252"/>
                  <a:gd name="connsiteY80" fmla="*/ 58076 h 143862"/>
                  <a:gd name="connsiteX81" fmla="*/ 220026 w 346252"/>
                  <a:gd name="connsiteY81" fmla="*/ 54308 h 143862"/>
                  <a:gd name="connsiteX82" fmla="*/ 219523 w 346252"/>
                  <a:gd name="connsiteY82" fmla="*/ 53806 h 143862"/>
                  <a:gd name="connsiteX83" fmla="*/ 220026 w 346252"/>
                  <a:gd name="connsiteY83" fmla="*/ 53806 h 143862"/>
                  <a:gd name="connsiteX84" fmla="*/ 249919 w 346252"/>
                  <a:gd name="connsiteY84" fmla="*/ 35468 h 143862"/>
                  <a:gd name="connsiteX85" fmla="*/ 267252 w 346252"/>
                  <a:gd name="connsiteY85" fmla="*/ 70385 h 143862"/>
                  <a:gd name="connsiteX86" fmla="*/ 268257 w 346252"/>
                  <a:gd name="connsiteY86" fmla="*/ 75158 h 143862"/>
                  <a:gd name="connsiteX87" fmla="*/ 304430 w 346252"/>
                  <a:gd name="connsiteY87" fmla="*/ 84202 h 143862"/>
                  <a:gd name="connsiteX88" fmla="*/ 323772 w 346252"/>
                  <a:gd name="connsiteY88" fmla="*/ 90733 h 143862"/>
                  <a:gd name="connsiteX89" fmla="*/ 346129 w 346252"/>
                  <a:gd name="connsiteY89" fmla="*/ 69381 h 143862"/>
                  <a:gd name="connsiteX90" fmla="*/ 339347 w 346252"/>
                  <a:gd name="connsiteY90" fmla="*/ 50289 h 143862"/>
                  <a:gd name="connsiteX91" fmla="*/ 336835 w 346252"/>
                  <a:gd name="connsiteY91" fmla="*/ 50792 h 14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346252" h="143862">
                    <a:moveTo>
                      <a:pt x="336081" y="50540"/>
                    </a:moveTo>
                    <a:cubicBezTo>
                      <a:pt x="333067" y="56067"/>
                      <a:pt x="327289" y="59835"/>
                      <a:pt x="320507" y="59835"/>
                    </a:cubicBezTo>
                    <a:cubicBezTo>
                      <a:pt x="313724" y="59835"/>
                      <a:pt x="307947" y="56067"/>
                      <a:pt x="304932" y="50540"/>
                    </a:cubicBezTo>
                    <a:cubicBezTo>
                      <a:pt x="304430" y="49787"/>
                      <a:pt x="303174" y="49536"/>
                      <a:pt x="302671" y="50038"/>
                    </a:cubicBezTo>
                    <a:cubicBezTo>
                      <a:pt x="298401" y="54308"/>
                      <a:pt x="295889" y="60086"/>
                      <a:pt x="295889" y="66617"/>
                    </a:cubicBezTo>
                    <a:cubicBezTo>
                      <a:pt x="295889" y="68627"/>
                      <a:pt x="296140" y="70637"/>
                      <a:pt x="296643" y="72395"/>
                    </a:cubicBezTo>
                    <a:cubicBezTo>
                      <a:pt x="294130" y="71641"/>
                      <a:pt x="290614" y="70385"/>
                      <a:pt x="286594" y="68627"/>
                    </a:cubicBezTo>
                    <a:cubicBezTo>
                      <a:pt x="274285" y="62849"/>
                      <a:pt x="279058" y="51043"/>
                      <a:pt x="282575" y="42502"/>
                    </a:cubicBezTo>
                    <a:cubicBezTo>
                      <a:pt x="283580" y="39990"/>
                      <a:pt x="284334" y="37227"/>
                      <a:pt x="284585" y="34463"/>
                    </a:cubicBezTo>
                    <a:cubicBezTo>
                      <a:pt x="286846" y="10097"/>
                      <a:pt x="266498" y="2310"/>
                      <a:pt x="256450" y="49"/>
                    </a:cubicBezTo>
                    <a:cubicBezTo>
                      <a:pt x="255445" y="49"/>
                      <a:pt x="254692" y="551"/>
                      <a:pt x="254692" y="1556"/>
                    </a:cubicBezTo>
                    <a:cubicBezTo>
                      <a:pt x="258209" y="42251"/>
                      <a:pt x="207717" y="300"/>
                      <a:pt x="200934" y="38231"/>
                    </a:cubicBezTo>
                    <a:cubicBezTo>
                      <a:pt x="194152" y="300"/>
                      <a:pt x="143660" y="42251"/>
                      <a:pt x="147177" y="1556"/>
                    </a:cubicBezTo>
                    <a:cubicBezTo>
                      <a:pt x="147177" y="551"/>
                      <a:pt x="146423" y="-203"/>
                      <a:pt x="145418" y="49"/>
                    </a:cubicBezTo>
                    <a:cubicBezTo>
                      <a:pt x="135370" y="2310"/>
                      <a:pt x="115023" y="10097"/>
                      <a:pt x="117284" y="34463"/>
                    </a:cubicBezTo>
                    <a:cubicBezTo>
                      <a:pt x="117535" y="37227"/>
                      <a:pt x="118289" y="39990"/>
                      <a:pt x="119293" y="42502"/>
                    </a:cubicBezTo>
                    <a:cubicBezTo>
                      <a:pt x="122810" y="51043"/>
                      <a:pt x="127583" y="62849"/>
                      <a:pt x="115274" y="68627"/>
                    </a:cubicBezTo>
                    <a:cubicBezTo>
                      <a:pt x="92917" y="78926"/>
                      <a:pt x="96685" y="69129"/>
                      <a:pt x="79855" y="69381"/>
                    </a:cubicBezTo>
                    <a:cubicBezTo>
                      <a:pt x="79603" y="69381"/>
                      <a:pt x="78850" y="69381"/>
                      <a:pt x="78096" y="69381"/>
                    </a:cubicBezTo>
                    <a:cubicBezTo>
                      <a:pt x="77091" y="69381"/>
                      <a:pt x="75835" y="68878"/>
                      <a:pt x="75082" y="68376"/>
                    </a:cubicBezTo>
                    <a:lnTo>
                      <a:pt x="35643" y="30193"/>
                    </a:lnTo>
                    <a:cubicBezTo>
                      <a:pt x="35643" y="30193"/>
                      <a:pt x="35643" y="28937"/>
                      <a:pt x="35643" y="28183"/>
                    </a:cubicBezTo>
                    <a:cubicBezTo>
                      <a:pt x="35643" y="24415"/>
                      <a:pt x="33131" y="21150"/>
                      <a:pt x="29865" y="19894"/>
                    </a:cubicBezTo>
                    <a:cubicBezTo>
                      <a:pt x="32377" y="14116"/>
                      <a:pt x="31624" y="7334"/>
                      <a:pt x="27353" y="2310"/>
                    </a:cubicBezTo>
                    <a:cubicBezTo>
                      <a:pt x="26851" y="1556"/>
                      <a:pt x="25846" y="1556"/>
                      <a:pt x="25092" y="2310"/>
                    </a:cubicBezTo>
                    <a:lnTo>
                      <a:pt x="20068" y="7334"/>
                    </a:lnTo>
                    <a:cubicBezTo>
                      <a:pt x="20068" y="7334"/>
                      <a:pt x="19315" y="7836"/>
                      <a:pt x="18812" y="7334"/>
                    </a:cubicBezTo>
                    <a:cubicBezTo>
                      <a:pt x="16803" y="6078"/>
                      <a:pt x="14542" y="5575"/>
                      <a:pt x="12030" y="5826"/>
                    </a:cubicBezTo>
                    <a:cubicBezTo>
                      <a:pt x="7759" y="6580"/>
                      <a:pt x="4243" y="10097"/>
                      <a:pt x="3740" y="14367"/>
                    </a:cubicBezTo>
                    <a:cubicBezTo>
                      <a:pt x="3740" y="16628"/>
                      <a:pt x="3991" y="18638"/>
                      <a:pt x="5247" y="20396"/>
                    </a:cubicBezTo>
                    <a:cubicBezTo>
                      <a:pt x="5247" y="20898"/>
                      <a:pt x="5247" y="21150"/>
                      <a:pt x="5247" y="21652"/>
                    </a:cubicBezTo>
                    <a:lnTo>
                      <a:pt x="223" y="26676"/>
                    </a:lnTo>
                    <a:cubicBezTo>
                      <a:pt x="223" y="26676"/>
                      <a:pt x="-279" y="28183"/>
                      <a:pt x="223" y="28686"/>
                    </a:cubicBezTo>
                    <a:cubicBezTo>
                      <a:pt x="5247" y="32956"/>
                      <a:pt x="12281" y="33710"/>
                      <a:pt x="18310" y="31198"/>
                    </a:cubicBezTo>
                    <a:cubicBezTo>
                      <a:pt x="19566" y="34715"/>
                      <a:pt x="23083" y="36975"/>
                      <a:pt x="26851" y="36975"/>
                    </a:cubicBezTo>
                    <a:cubicBezTo>
                      <a:pt x="27604" y="36975"/>
                      <a:pt x="28107" y="36975"/>
                      <a:pt x="28860" y="36975"/>
                    </a:cubicBezTo>
                    <a:lnTo>
                      <a:pt x="68550" y="75409"/>
                    </a:lnTo>
                    <a:cubicBezTo>
                      <a:pt x="68550" y="75409"/>
                      <a:pt x="69304" y="76917"/>
                      <a:pt x="69053" y="77670"/>
                    </a:cubicBezTo>
                    <a:cubicBezTo>
                      <a:pt x="69053" y="77670"/>
                      <a:pt x="69053" y="77921"/>
                      <a:pt x="69053" y="78173"/>
                    </a:cubicBezTo>
                    <a:cubicBezTo>
                      <a:pt x="67294" y="84704"/>
                      <a:pt x="70811" y="91738"/>
                      <a:pt x="77343" y="94250"/>
                    </a:cubicBezTo>
                    <a:cubicBezTo>
                      <a:pt x="80357" y="95506"/>
                      <a:pt x="83371" y="95506"/>
                      <a:pt x="86386" y="94501"/>
                    </a:cubicBezTo>
                    <a:cubicBezTo>
                      <a:pt x="86386" y="94501"/>
                      <a:pt x="86637" y="94501"/>
                      <a:pt x="86888" y="94501"/>
                    </a:cubicBezTo>
                    <a:cubicBezTo>
                      <a:pt x="87391" y="94501"/>
                      <a:pt x="87893" y="94501"/>
                      <a:pt x="88144" y="94752"/>
                    </a:cubicBezTo>
                    <a:lnTo>
                      <a:pt x="94676" y="101032"/>
                    </a:lnTo>
                    <a:cubicBezTo>
                      <a:pt x="94676" y="101032"/>
                      <a:pt x="96936" y="102539"/>
                      <a:pt x="98192" y="102539"/>
                    </a:cubicBezTo>
                    <a:cubicBezTo>
                      <a:pt x="99700" y="102539"/>
                      <a:pt x="101207" y="101786"/>
                      <a:pt x="102212" y="100530"/>
                    </a:cubicBezTo>
                    <a:cubicBezTo>
                      <a:pt x="103468" y="98771"/>
                      <a:pt x="102965" y="95757"/>
                      <a:pt x="101458" y="94250"/>
                    </a:cubicBezTo>
                    <a:lnTo>
                      <a:pt x="95932" y="88723"/>
                    </a:lnTo>
                    <a:cubicBezTo>
                      <a:pt x="95932" y="88723"/>
                      <a:pt x="95429" y="87467"/>
                      <a:pt x="95932" y="86965"/>
                    </a:cubicBezTo>
                    <a:cubicBezTo>
                      <a:pt x="95932" y="86714"/>
                      <a:pt x="96434" y="86462"/>
                      <a:pt x="96434" y="86462"/>
                    </a:cubicBezTo>
                    <a:cubicBezTo>
                      <a:pt x="104724" y="76414"/>
                      <a:pt x="127332" y="79931"/>
                      <a:pt x="134617" y="75409"/>
                    </a:cubicBezTo>
                    <a:cubicBezTo>
                      <a:pt x="136375" y="74405"/>
                      <a:pt x="136626" y="72395"/>
                      <a:pt x="135622" y="70637"/>
                    </a:cubicBezTo>
                    <a:cubicBezTo>
                      <a:pt x="130849" y="63101"/>
                      <a:pt x="127081" y="40241"/>
                      <a:pt x="152955" y="35719"/>
                    </a:cubicBezTo>
                    <a:cubicBezTo>
                      <a:pt x="159737" y="34966"/>
                      <a:pt x="181592" y="39236"/>
                      <a:pt x="182848" y="54057"/>
                    </a:cubicBezTo>
                    <a:lnTo>
                      <a:pt x="183350" y="54057"/>
                    </a:lnTo>
                    <a:cubicBezTo>
                      <a:pt x="183350" y="54057"/>
                      <a:pt x="182848" y="54057"/>
                      <a:pt x="182848" y="54560"/>
                    </a:cubicBezTo>
                    <a:cubicBezTo>
                      <a:pt x="182848" y="55816"/>
                      <a:pt x="182848" y="57072"/>
                      <a:pt x="182345" y="58328"/>
                    </a:cubicBezTo>
                    <a:cubicBezTo>
                      <a:pt x="181089" y="63352"/>
                      <a:pt x="174558" y="65361"/>
                      <a:pt x="171292" y="66115"/>
                    </a:cubicBezTo>
                    <a:cubicBezTo>
                      <a:pt x="141650" y="73400"/>
                      <a:pt x="121052" y="100781"/>
                      <a:pt x="141399" y="117360"/>
                    </a:cubicBezTo>
                    <a:cubicBezTo>
                      <a:pt x="142404" y="118114"/>
                      <a:pt x="143911" y="117863"/>
                      <a:pt x="144414" y="116355"/>
                    </a:cubicBezTo>
                    <a:cubicBezTo>
                      <a:pt x="149438" y="96510"/>
                      <a:pt x="160993" y="85709"/>
                      <a:pt x="181089" y="76665"/>
                    </a:cubicBezTo>
                    <a:cubicBezTo>
                      <a:pt x="181843" y="76414"/>
                      <a:pt x="182596" y="76665"/>
                      <a:pt x="183350" y="76917"/>
                    </a:cubicBezTo>
                    <a:cubicBezTo>
                      <a:pt x="183350" y="76917"/>
                      <a:pt x="183350" y="77419"/>
                      <a:pt x="183350" y="77419"/>
                    </a:cubicBezTo>
                    <a:cubicBezTo>
                      <a:pt x="170288" y="86462"/>
                      <a:pt x="145670" y="112085"/>
                      <a:pt x="171544" y="132684"/>
                    </a:cubicBezTo>
                    <a:cubicBezTo>
                      <a:pt x="172800" y="133688"/>
                      <a:pt x="174307" y="132684"/>
                      <a:pt x="174558" y="131428"/>
                    </a:cubicBezTo>
                    <a:cubicBezTo>
                      <a:pt x="176065" y="115853"/>
                      <a:pt x="180587" y="98771"/>
                      <a:pt x="190635" y="87467"/>
                    </a:cubicBezTo>
                    <a:cubicBezTo>
                      <a:pt x="191137" y="86965"/>
                      <a:pt x="192142" y="86714"/>
                      <a:pt x="192896" y="86965"/>
                    </a:cubicBezTo>
                    <a:cubicBezTo>
                      <a:pt x="192896" y="86965"/>
                      <a:pt x="192896" y="86965"/>
                      <a:pt x="192896" y="87216"/>
                    </a:cubicBezTo>
                    <a:cubicBezTo>
                      <a:pt x="189630" y="103042"/>
                      <a:pt x="182596" y="130674"/>
                      <a:pt x="199929" y="143485"/>
                    </a:cubicBezTo>
                    <a:cubicBezTo>
                      <a:pt x="200683" y="143988"/>
                      <a:pt x="201939" y="143988"/>
                      <a:pt x="202944" y="143485"/>
                    </a:cubicBezTo>
                    <a:cubicBezTo>
                      <a:pt x="219774" y="131176"/>
                      <a:pt x="213494" y="104549"/>
                      <a:pt x="210229" y="88472"/>
                    </a:cubicBezTo>
                    <a:cubicBezTo>
                      <a:pt x="210229" y="87216"/>
                      <a:pt x="211485" y="86462"/>
                      <a:pt x="212238" y="87216"/>
                    </a:cubicBezTo>
                    <a:cubicBezTo>
                      <a:pt x="222538" y="98520"/>
                      <a:pt x="226808" y="115602"/>
                      <a:pt x="228315" y="131176"/>
                    </a:cubicBezTo>
                    <a:cubicBezTo>
                      <a:pt x="228315" y="132684"/>
                      <a:pt x="230074" y="133186"/>
                      <a:pt x="231330" y="132432"/>
                    </a:cubicBezTo>
                    <a:cubicBezTo>
                      <a:pt x="256952" y="111583"/>
                      <a:pt x="232586" y="85960"/>
                      <a:pt x="219523" y="77168"/>
                    </a:cubicBezTo>
                    <a:cubicBezTo>
                      <a:pt x="219523" y="77168"/>
                      <a:pt x="219523" y="76665"/>
                      <a:pt x="219523" y="76665"/>
                    </a:cubicBezTo>
                    <a:cubicBezTo>
                      <a:pt x="220026" y="76163"/>
                      <a:pt x="221030" y="76163"/>
                      <a:pt x="221784" y="76414"/>
                    </a:cubicBezTo>
                    <a:cubicBezTo>
                      <a:pt x="241880" y="85458"/>
                      <a:pt x="253436" y="96259"/>
                      <a:pt x="258460" y="116104"/>
                    </a:cubicBezTo>
                    <a:cubicBezTo>
                      <a:pt x="258711" y="117360"/>
                      <a:pt x="260469" y="117863"/>
                      <a:pt x="261474" y="117109"/>
                    </a:cubicBezTo>
                    <a:cubicBezTo>
                      <a:pt x="281822" y="100279"/>
                      <a:pt x="261474" y="72897"/>
                      <a:pt x="231581" y="65864"/>
                    </a:cubicBezTo>
                    <a:cubicBezTo>
                      <a:pt x="228064" y="65110"/>
                      <a:pt x="221784" y="63101"/>
                      <a:pt x="220528" y="58076"/>
                    </a:cubicBezTo>
                    <a:cubicBezTo>
                      <a:pt x="220277" y="56820"/>
                      <a:pt x="220026" y="55313"/>
                      <a:pt x="220026" y="54308"/>
                    </a:cubicBezTo>
                    <a:cubicBezTo>
                      <a:pt x="220026" y="54308"/>
                      <a:pt x="220026" y="53806"/>
                      <a:pt x="219523" y="53806"/>
                    </a:cubicBezTo>
                    <a:lnTo>
                      <a:pt x="220026" y="53806"/>
                    </a:lnTo>
                    <a:cubicBezTo>
                      <a:pt x="221282" y="38985"/>
                      <a:pt x="243136" y="34715"/>
                      <a:pt x="249919" y="35468"/>
                    </a:cubicBezTo>
                    <a:cubicBezTo>
                      <a:pt x="275793" y="39990"/>
                      <a:pt x="272025" y="62849"/>
                      <a:pt x="267252" y="70385"/>
                    </a:cubicBezTo>
                    <a:cubicBezTo>
                      <a:pt x="266247" y="71893"/>
                      <a:pt x="266749" y="74153"/>
                      <a:pt x="268257" y="75158"/>
                    </a:cubicBezTo>
                    <a:cubicBezTo>
                      <a:pt x="275290" y="79177"/>
                      <a:pt x="294884" y="76665"/>
                      <a:pt x="304430" y="84202"/>
                    </a:cubicBezTo>
                    <a:cubicBezTo>
                      <a:pt x="309454" y="88723"/>
                      <a:pt x="316236" y="91235"/>
                      <a:pt x="323772" y="90733"/>
                    </a:cubicBezTo>
                    <a:cubicBezTo>
                      <a:pt x="335328" y="89728"/>
                      <a:pt x="344873" y="80685"/>
                      <a:pt x="346129" y="69381"/>
                    </a:cubicBezTo>
                    <a:cubicBezTo>
                      <a:pt x="346883" y="62096"/>
                      <a:pt x="344120" y="55062"/>
                      <a:pt x="339347" y="50289"/>
                    </a:cubicBezTo>
                    <a:cubicBezTo>
                      <a:pt x="338593" y="49536"/>
                      <a:pt x="337337" y="49787"/>
                      <a:pt x="336835" y="50792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: фигура 37">
                <a:extLst>
                  <a:ext uri="{FF2B5EF4-FFF2-40B4-BE49-F238E27FC236}">
                    <a16:creationId xmlns:a16="http://schemas.microsoft.com/office/drawing/2014/main" xmlns="" id="{C1BA30F8-356C-FB8E-8E58-234C95BA56C1}"/>
                  </a:ext>
                </a:extLst>
              </p:cNvPr>
              <p:cNvSpPr/>
              <p:nvPr/>
            </p:nvSpPr>
            <p:spPr>
              <a:xfrm>
                <a:off x="947802" y="495004"/>
                <a:ext cx="10217" cy="9796"/>
              </a:xfrm>
              <a:custGeom>
                <a:avLst/>
                <a:gdLst>
                  <a:gd name="connsiteX0" fmla="*/ 5275 w 10217"/>
                  <a:gd name="connsiteY0" fmla="*/ 9797 h 9796"/>
                  <a:gd name="connsiteX1" fmla="*/ 9797 w 10217"/>
                  <a:gd name="connsiteY1" fmla="*/ 7034 h 9796"/>
                  <a:gd name="connsiteX2" fmla="*/ 5024 w 10217"/>
                  <a:gd name="connsiteY2" fmla="*/ 0 h 9796"/>
                  <a:gd name="connsiteX3" fmla="*/ 0 w 10217"/>
                  <a:gd name="connsiteY3" fmla="*/ 4773 h 9796"/>
                  <a:gd name="connsiteX4" fmla="*/ 5024 w 10217"/>
                  <a:gd name="connsiteY4" fmla="*/ 9797 h 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17" h="9796">
                    <a:moveTo>
                      <a:pt x="5275" y="9797"/>
                    </a:moveTo>
                    <a:cubicBezTo>
                      <a:pt x="7285" y="9797"/>
                      <a:pt x="9043" y="8792"/>
                      <a:pt x="9797" y="7034"/>
                    </a:cubicBezTo>
                    <a:cubicBezTo>
                      <a:pt x="11304" y="3266"/>
                      <a:pt x="8541" y="0"/>
                      <a:pt x="5024" y="0"/>
                    </a:cubicBezTo>
                    <a:cubicBezTo>
                      <a:pt x="2261" y="0"/>
                      <a:pt x="0" y="2261"/>
                      <a:pt x="0" y="4773"/>
                    </a:cubicBezTo>
                    <a:cubicBezTo>
                      <a:pt x="0" y="7536"/>
                      <a:pt x="2261" y="9797"/>
                      <a:pt x="5024" y="979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: фигура 38">
                <a:extLst>
                  <a:ext uri="{FF2B5EF4-FFF2-40B4-BE49-F238E27FC236}">
                    <a16:creationId xmlns:a16="http://schemas.microsoft.com/office/drawing/2014/main" xmlns="" id="{D20D751E-AE0F-ACF2-3383-51341B281E46}"/>
                  </a:ext>
                </a:extLst>
              </p:cNvPr>
              <p:cNvSpPr/>
              <p:nvPr/>
            </p:nvSpPr>
            <p:spPr>
              <a:xfrm>
                <a:off x="854104" y="466316"/>
                <a:ext cx="312039" cy="87092"/>
              </a:xfrm>
              <a:custGeom>
                <a:avLst/>
                <a:gdLst>
                  <a:gd name="connsiteX0" fmla="*/ 0 w 312039"/>
                  <a:gd name="connsiteY0" fmla="*/ 73653 h 87092"/>
                  <a:gd name="connsiteX1" fmla="*/ 30396 w 312039"/>
                  <a:gd name="connsiteY1" fmla="*/ 86465 h 87092"/>
                  <a:gd name="connsiteX2" fmla="*/ 32154 w 312039"/>
                  <a:gd name="connsiteY2" fmla="*/ 86465 h 87092"/>
                  <a:gd name="connsiteX3" fmla="*/ 31149 w 312039"/>
                  <a:gd name="connsiteY3" fmla="*/ 47528 h 87092"/>
                  <a:gd name="connsiteX4" fmla="*/ 31149 w 312039"/>
                  <a:gd name="connsiteY4" fmla="*/ 47528 h 87092"/>
                  <a:gd name="connsiteX5" fmla="*/ 34164 w 312039"/>
                  <a:gd name="connsiteY5" fmla="*/ 35471 h 87092"/>
                  <a:gd name="connsiteX6" fmla="*/ 64559 w 312039"/>
                  <a:gd name="connsiteY6" fmla="*/ 30195 h 87092"/>
                  <a:gd name="connsiteX7" fmla="*/ 67071 w 312039"/>
                  <a:gd name="connsiteY7" fmla="*/ 62601 h 87092"/>
                  <a:gd name="connsiteX8" fmla="*/ 80385 w 312039"/>
                  <a:gd name="connsiteY8" fmla="*/ 69132 h 87092"/>
                  <a:gd name="connsiteX9" fmla="*/ 87419 w 312039"/>
                  <a:gd name="connsiteY9" fmla="*/ 69885 h 87092"/>
                  <a:gd name="connsiteX10" fmla="*/ 112790 w 312039"/>
                  <a:gd name="connsiteY10" fmla="*/ 69885 h 87092"/>
                  <a:gd name="connsiteX11" fmla="*/ 115302 w 312039"/>
                  <a:gd name="connsiteY11" fmla="*/ 69885 h 87092"/>
                  <a:gd name="connsiteX12" fmla="*/ 139418 w 312039"/>
                  <a:gd name="connsiteY12" fmla="*/ 52552 h 87092"/>
                  <a:gd name="connsiteX13" fmla="*/ 145195 w 312039"/>
                  <a:gd name="connsiteY13" fmla="*/ 49036 h 87092"/>
                  <a:gd name="connsiteX14" fmla="*/ 155495 w 312039"/>
                  <a:gd name="connsiteY14" fmla="*/ 48533 h 87092"/>
                  <a:gd name="connsiteX15" fmla="*/ 165794 w 312039"/>
                  <a:gd name="connsiteY15" fmla="*/ 49036 h 87092"/>
                  <a:gd name="connsiteX16" fmla="*/ 171571 w 312039"/>
                  <a:gd name="connsiteY16" fmla="*/ 52552 h 87092"/>
                  <a:gd name="connsiteX17" fmla="*/ 195687 w 312039"/>
                  <a:gd name="connsiteY17" fmla="*/ 69885 h 87092"/>
                  <a:gd name="connsiteX18" fmla="*/ 198199 w 312039"/>
                  <a:gd name="connsiteY18" fmla="*/ 69885 h 87092"/>
                  <a:gd name="connsiteX19" fmla="*/ 223570 w 312039"/>
                  <a:gd name="connsiteY19" fmla="*/ 69885 h 87092"/>
                  <a:gd name="connsiteX20" fmla="*/ 230604 w 312039"/>
                  <a:gd name="connsiteY20" fmla="*/ 69132 h 87092"/>
                  <a:gd name="connsiteX21" fmla="*/ 243918 w 312039"/>
                  <a:gd name="connsiteY21" fmla="*/ 62601 h 87092"/>
                  <a:gd name="connsiteX22" fmla="*/ 246430 w 312039"/>
                  <a:gd name="connsiteY22" fmla="*/ 30195 h 87092"/>
                  <a:gd name="connsiteX23" fmla="*/ 276825 w 312039"/>
                  <a:gd name="connsiteY23" fmla="*/ 35471 h 87092"/>
                  <a:gd name="connsiteX24" fmla="*/ 279840 w 312039"/>
                  <a:gd name="connsiteY24" fmla="*/ 47528 h 87092"/>
                  <a:gd name="connsiteX25" fmla="*/ 279840 w 312039"/>
                  <a:gd name="connsiteY25" fmla="*/ 47528 h 87092"/>
                  <a:gd name="connsiteX26" fmla="*/ 278835 w 312039"/>
                  <a:gd name="connsiteY26" fmla="*/ 86716 h 87092"/>
                  <a:gd name="connsiteX27" fmla="*/ 280593 w 312039"/>
                  <a:gd name="connsiteY27" fmla="*/ 86716 h 87092"/>
                  <a:gd name="connsiteX28" fmla="*/ 310989 w 312039"/>
                  <a:gd name="connsiteY28" fmla="*/ 73905 h 87092"/>
                  <a:gd name="connsiteX29" fmla="*/ 311491 w 312039"/>
                  <a:gd name="connsiteY29" fmla="*/ 72146 h 87092"/>
                  <a:gd name="connsiteX30" fmla="*/ 295163 w 312039"/>
                  <a:gd name="connsiteY30" fmla="*/ 52301 h 87092"/>
                  <a:gd name="connsiteX31" fmla="*/ 294158 w 312039"/>
                  <a:gd name="connsiteY31" fmla="*/ 38485 h 87092"/>
                  <a:gd name="connsiteX32" fmla="*/ 251705 w 312039"/>
                  <a:gd name="connsiteY32" fmla="*/ 15877 h 87092"/>
                  <a:gd name="connsiteX33" fmla="*/ 234372 w 312039"/>
                  <a:gd name="connsiteY33" fmla="*/ 20147 h 87092"/>
                  <a:gd name="connsiteX34" fmla="*/ 235126 w 312039"/>
                  <a:gd name="connsiteY34" fmla="*/ 22659 h 87092"/>
                  <a:gd name="connsiteX35" fmla="*/ 238140 w 312039"/>
                  <a:gd name="connsiteY35" fmla="*/ 28939 h 87092"/>
                  <a:gd name="connsiteX36" fmla="*/ 226585 w 312039"/>
                  <a:gd name="connsiteY36" fmla="*/ 66871 h 87092"/>
                  <a:gd name="connsiteX37" fmla="*/ 225831 w 312039"/>
                  <a:gd name="connsiteY37" fmla="*/ 66871 h 87092"/>
                  <a:gd name="connsiteX38" fmla="*/ 225831 w 312039"/>
                  <a:gd name="connsiteY38" fmla="*/ 64359 h 87092"/>
                  <a:gd name="connsiteX39" fmla="*/ 226836 w 312039"/>
                  <a:gd name="connsiteY39" fmla="*/ 62098 h 87092"/>
                  <a:gd name="connsiteX40" fmla="*/ 231107 w 312039"/>
                  <a:gd name="connsiteY40" fmla="*/ 56823 h 87092"/>
                  <a:gd name="connsiteX41" fmla="*/ 232865 w 312039"/>
                  <a:gd name="connsiteY41" fmla="*/ 49036 h 87092"/>
                  <a:gd name="connsiteX42" fmla="*/ 223068 w 312039"/>
                  <a:gd name="connsiteY42" fmla="*/ 38988 h 87092"/>
                  <a:gd name="connsiteX43" fmla="*/ 220807 w 312039"/>
                  <a:gd name="connsiteY43" fmla="*/ 38485 h 87092"/>
                  <a:gd name="connsiteX44" fmla="*/ 219300 w 312039"/>
                  <a:gd name="connsiteY44" fmla="*/ 39490 h 87092"/>
                  <a:gd name="connsiteX45" fmla="*/ 216286 w 312039"/>
                  <a:gd name="connsiteY45" fmla="*/ 52301 h 87092"/>
                  <a:gd name="connsiteX46" fmla="*/ 213774 w 312039"/>
                  <a:gd name="connsiteY46" fmla="*/ 53557 h 87092"/>
                  <a:gd name="connsiteX47" fmla="*/ 210257 w 312039"/>
                  <a:gd name="connsiteY47" fmla="*/ 53557 h 87092"/>
                  <a:gd name="connsiteX48" fmla="*/ 207745 w 312039"/>
                  <a:gd name="connsiteY48" fmla="*/ 52301 h 87092"/>
                  <a:gd name="connsiteX49" fmla="*/ 204730 w 312039"/>
                  <a:gd name="connsiteY49" fmla="*/ 39490 h 87092"/>
                  <a:gd name="connsiteX50" fmla="*/ 203223 w 312039"/>
                  <a:gd name="connsiteY50" fmla="*/ 38234 h 87092"/>
                  <a:gd name="connsiteX51" fmla="*/ 200962 w 312039"/>
                  <a:gd name="connsiteY51" fmla="*/ 38736 h 87092"/>
                  <a:gd name="connsiteX52" fmla="*/ 197445 w 312039"/>
                  <a:gd name="connsiteY52" fmla="*/ 39992 h 87092"/>
                  <a:gd name="connsiteX53" fmla="*/ 193175 w 312039"/>
                  <a:gd name="connsiteY53" fmla="*/ 56572 h 87092"/>
                  <a:gd name="connsiteX54" fmla="*/ 197445 w 312039"/>
                  <a:gd name="connsiteY54" fmla="*/ 61847 h 87092"/>
                  <a:gd name="connsiteX55" fmla="*/ 198450 w 312039"/>
                  <a:gd name="connsiteY55" fmla="*/ 64108 h 87092"/>
                  <a:gd name="connsiteX56" fmla="*/ 198450 w 312039"/>
                  <a:gd name="connsiteY56" fmla="*/ 66871 h 87092"/>
                  <a:gd name="connsiteX57" fmla="*/ 197194 w 312039"/>
                  <a:gd name="connsiteY57" fmla="*/ 66871 h 87092"/>
                  <a:gd name="connsiteX58" fmla="*/ 178605 w 312039"/>
                  <a:gd name="connsiteY58" fmla="*/ 47026 h 87092"/>
                  <a:gd name="connsiteX59" fmla="*/ 178605 w 312039"/>
                  <a:gd name="connsiteY59" fmla="*/ 43007 h 87092"/>
                  <a:gd name="connsiteX60" fmla="*/ 180364 w 312039"/>
                  <a:gd name="connsiteY60" fmla="*/ 38988 h 87092"/>
                  <a:gd name="connsiteX61" fmla="*/ 187397 w 312039"/>
                  <a:gd name="connsiteY61" fmla="*/ 30447 h 87092"/>
                  <a:gd name="connsiteX62" fmla="*/ 190160 w 312039"/>
                  <a:gd name="connsiteY62" fmla="*/ 22659 h 87092"/>
                  <a:gd name="connsiteX63" fmla="*/ 173079 w 312039"/>
                  <a:gd name="connsiteY63" fmla="*/ 302 h 87092"/>
                  <a:gd name="connsiteX64" fmla="*/ 168306 w 312039"/>
                  <a:gd name="connsiteY64" fmla="*/ 3568 h 87092"/>
                  <a:gd name="connsiteX65" fmla="*/ 163282 w 312039"/>
                  <a:gd name="connsiteY65" fmla="*/ 22659 h 87092"/>
                  <a:gd name="connsiteX66" fmla="*/ 159011 w 312039"/>
                  <a:gd name="connsiteY66" fmla="*/ 24920 h 87092"/>
                  <a:gd name="connsiteX67" fmla="*/ 153234 w 312039"/>
                  <a:gd name="connsiteY67" fmla="*/ 24920 h 87092"/>
                  <a:gd name="connsiteX68" fmla="*/ 148963 w 312039"/>
                  <a:gd name="connsiteY68" fmla="*/ 22659 h 87092"/>
                  <a:gd name="connsiteX69" fmla="*/ 143939 w 312039"/>
                  <a:gd name="connsiteY69" fmla="*/ 3568 h 87092"/>
                  <a:gd name="connsiteX70" fmla="*/ 139166 w 312039"/>
                  <a:gd name="connsiteY70" fmla="*/ 302 h 87092"/>
                  <a:gd name="connsiteX71" fmla="*/ 122085 w 312039"/>
                  <a:gd name="connsiteY71" fmla="*/ 22659 h 87092"/>
                  <a:gd name="connsiteX72" fmla="*/ 124848 w 312039"/>
                  <a:gd name="connsiteY72" fmla="*/ 30447 h 87092"/>
                  <a:gd name="connsiteX73" fmla="*/ 131881 w 312039"/>
                  <a:gd name="connsiteY73" fmla="*/ 38988 h 87092"/>
                  <a:gd name="connsiteX74" fmla="*/ 133640 w 312039"/>
                  <a:gd name="connsiteY74" fmla="*/ 43007 h 87092"/>
                  <a:gd name="connsiteX75" fmla="*/ 133640 w 312039"/>
                  <a:gd name="connsiteY75" fmla="*/ 47026 h 87092"/>
                  <a:gd name="connsiteX76" fmla="*/ 115051 w 312039"/>
                  <a:gd name="connsiteY76" fmla="*/ 66871 h 87092"/>
                  <a:gd name="connsiteX77" fmla="*/ 113795 w 312039"/>
                  <a:gd name="connsiteY77" fmla="*/ 66871 h 87092"/>
                  <a:gd name="connsiteX78" fmla="*/ 113795 w 312039"/>
                  <a:gd name="connsiteY78" fmla="*/ 64108 h 87092"/>
                  <a:gd name="connsiteX79" fmla="*/ 114800 w 312039"/>
                  <a:gd name="connsiteY79" fmla="*/ 61847 h 87092"/>
                  <a:gd name="connsiteX80" fmla="*/ 119070 w 312039"/>
                  <a:gd name="connsiteY80" fmla="*/ 56572 h 87092"/>
                  <a:gd name="connsiteX81" fmla="*/ 114800 w 312039"/>
                  <a:gd name="connsiteY81" fmla="*/ 39992 h 87092"/>
                  <a:gd name="connsiteX82" fmla="*/ 111283 w 312039"/>
                  <a:gd name="connsiteY82" fmla="*/ 38736 h 87092"/>
                  <a:gd name="connsiteX83" fmla="*/ 109022 w 312039"/>
                  <a:gd name="connsiteY83" fmla="*/ 38234 h 87092"/>
                  <a:gd name="connsiteX84" fmla="*/ 107515 w 312039"/>
                  <a:gd name="connsiteY84" fmla="*/ 39490 h 87092"/>
                  <a:gd name="connsiteX85" fmla="*/ 104500 w 312039"/>
                  <a:gd name="connsiteY85" fmla="*/ 52301 h 87092"/>
                  <a:gd name="connsiteX86" fmla="*/ 101988 w 312039"/>
                  <a:gd name="connsiteY86" fmla="*/ 53557 h 87092"/>
                  <a:gd name="connsiteX87" fmla="*/ 98471 w 312039"/>
                  <a:gd name="connsiteY87" fmla="*/ 53557 h 87092"/>
                  <a:gd name="connsiteX88" fmla="*/ 95959 w 312039"/>
                  <a:gd name="connsiteY88" fmla="*/ 52301 h 87092"/>
                  <a:gd name="connsiteX89" fmla="*/ 92945 w 312039"/>
                  <a:gd name="connsiteY89" fmla="*/ 39490 h 87092"/>
                  <a:gd name="connsiteX90" fmla="*/ 91438 w 312039"/>
                  <a:gd name="connsiteY90" fmla="*/ 38485 h 87092"/>
                  <a:gd name="connsiteX91" fmla="*/ 89177 w 312039"/>
                  <a:gd name="connsiteY91" fmla="*/ 38988 h 87092"/>
                  <a:gd name="connsiteX92" fmla="*/ 79380 w 312039"/>
                  <a:gd name="connsiteY92" fmla="*/ 49036 h 87092"/>
                  <a:gd name="connsiteX93" fmla="*/ 81138 w 312039"/>
                  <a:gd name="connsiteY93" fmla="*/ 56823 h 87092"/>
                  <a:gd name="connsiteX94" fmla="*/ 85409 w 312039"/>
                  <a:gd name="connsiteY94" fmla="*/ 62098 h 87092"/>
                  <a:gd name="connsiteX95" fmla="*/ 86414 w 312039"/>
                  <a:gd name="connsiteY95" fmla="*/ 64359 h 87092"/>
                  <a:gd name="connsiteX96" fmla="*/ 86414 w 312039"/>
                  <a:gd name="connsiteY96" fmla="*/ 66871 h 87092"/>
                  <a:gd name="connsiteX97" fmla="*/ 85660 w 312039"/>
                  <a:gd name="connsiteY97" fmla="*/ 66871 h 87092"/>
                  <a:gd name="connsiteX98" fmla="*/ 74105 w 312039"/>
                  <a:gd name="connsiteY98" fmla="*/ 28939 h 87092"/>
                  <a:gd name="connsiteX99" fmla="*/ 77119 w 312039"/>
                  <a:gd name="connsiteY99" fmla="*/ 22659 h 87092"/>
                  <a:gd name="connsiteX100" fmla="*/ 77873 w 312039"/>
                  <a:gd name="connsiteY100" fmla="*/ 20147 h 87092"/>
                  <a:gd name="connsiteX101" fmla="*/ 60540 w 312039"/>
                  <a:gd name="connsiteY101" fmla="*/ 15877 h 87092"/>
                  <a:gd name="connsiteX102" fmla="*/ 18087 w 312039"/>
                  <a:gd name="connsiteY102" fmla="*/ 38485 h 87092"/>
                  <a:gd name="connsiteX103" fmla="*/ 17082 w 312039"/>
                  <a:gd name="connsiteY103" fmla="*/ 52301 h 87092"/>
                  <a:gd name="connsiteX104" fmla="*/ 754 w 312039"/>
                  <a:gd name="connsiteY104" fmla="*/ 72146 h 87092"/>
                  <a:gd name="connsiteX105" fmla="*/ 2010 w 312039"/>
                  <a:gd name="connsiteY105" fmla="*/ 73905 h 87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312039" h="87092">
                    <a:moveTo>
                      <a:pt x="0" y="73653"/>
                    </a:moveTo>
                    <a:cubicBezTo>
                      <a:pt x="14319" y="72900"/>
                      <a:pt x="24367" y="75663"/>
                      <a:pt x="30396" y="86465"/>
                    </a:cubicBezTo>
                    <a:cubicBezTo>
                      <a:pt x="30898" y="87218"/>
                      <a:pt x="31652" y="87218"/>
                      <a:pt x="32154" y="86465"/>
                    </a:cubicBezTo>
                    <a:cubicBezTo>
                      <a:pt x="40192" y="74909"/>
                      <a:pt x="39690" y="58581"/>
                      <a:pt x="31149" y="47528"/>
                    </a:cubicBezTo>
                    <a:lnTo>
                      <a:pt x="31149" y="47528"/>
                    </a:lnTo>
                    <a:cubicBezTo>
                      <a:pt x="28135" y="43258"/>
                      <a:pt x="29893" y="37480"/>
                      <a:pt x="34164" y="35471"/>
                    </a:cubicBezTo>
                    <a:cubicBezTo>
                      <a:pt x="46221" y="29693"/>
                      <a:pt x="67071" y="19645"/>
                      <a:pt x="64559" y="30195"/>
                    </a:cubicBezTo>
                    <a:cubicBezTo>
                      <a:pt x="62047" y="40244"/>
                      <a:pt x="60289" y="53808"/>
                      <a:pt x="67071" y="62601"/>
                    </a:cubicBezTo>
                    <a:cubicBezTo>
                      <a:pt x="70839" y="66620"/>
                      <a:pt x="74356" y="68127"/>
                      <a:pt x="80385" y="69132"/>
                    </a:cubicBezTo>
                    <a:cubicBezTo>
                      <a:pt x="82646" y="69634"/>
                      <a:pt x="85158" y="69885"/>
                      <a:pt x="87419" y="69885"/>
                    </a:cubicBezTo>
                    <a:lnTo>
                      <a:pt x="112790" y="69885"/>
                    </a:lnTo>
                    <a:cubicBezTo>
                      <a:pt x="112790" y="69885"/>
                      <a:pt x="114548" y="69885"/>
                      <a:pt x="115302" y="69885"/>
                    </a:cubicBezTo>
                    <a:cubicBezTo>
                      <a:pt x="124597" y="68629"/>
                      <a:pt x="130877" y="64610"/>
                      <a:pt x="139418" y="52552"/>
                    </a:cubicBezTo>
                    <a:cubicBezTo>
                      <a:pt x="140674" y="50543"/>
                      <a:pt x="142934" y="49287"/>
                      <a:pt x="145195" y="49036"/>
                    </a:cubicBezTo>
                    <a:cubicBezTo>
                      <a:pt x="148963" y="48533"/>
                      <a:pt x="153736" y="48533"/>
                      <a:pt x="155495" y="48533"/>
                    </a:cubicBezTo>
                    <a:cubicBezTo>
                      <a:pt x="157253" y="48533"/>
                      <a:pt x="162277" y="48533"/>
                      <a:pt x="165794" y="49036"/>
                    </a:cubicBezTo>
                    <a:cubicBezTo>
                      <a:pt x="168306" y="49287"/>
                      <a:pt x="170315" y="50543"/>
                      <a:pt x="171571" y="52552"/>
                    </a:cubicBezTo>
                    <a:cubicBezTo>
                      <a:pt x="180112" y="64861"/>
                      <a:pt x="186141" y="68629"/>
                      <a:pt x="195687" y="69885"/>
                    </a:cubicBezTo>
                    <a:cubicBezTo>
                      <a:pt x="196441" y="69885"/>
                      <a:pt x="197445" y="69885"/>
                      <a:pt x="198199" y="69885"/>
                    </a:cubicBezTo>
                    <a:lnTo>
                      <a:pt x="223570" y="69885"/>
                    </a:lnTo>
                    <a:cubicBezTo>
                      <a:pt x="226082" y="69885"/>
                      <a:pt x="228343" y="69885"/>
                      <a:pt x="230604" y="69132"/>
                    </a:cubicBezTo>
                    <a:cubicBezTo>
                      <a:pt x="236382" y="67876"/>
                      <a:pt x="240150" y="66369"/>
                      <a:pt x="243918" y="62601"/>
                    </a:cubicBezTo>
                    <a:cubicBezTo>
                      <a:pt x="250700" y="54060"/>
                      <a:pt x="248691" y="40495"/>
                      <a:pt x="246430" y="30195"/>
                    </a:cubicBezTo>
                    <a:cubicBezTo>
                      <a:pt x="244169" y="19645"/>
                      <a:pt x="264768" y="29693"/>
                      <a:pt x="276825" y="35471"/>
                    </a:cubicBezTo>
                    <a:cubicBezTo>
                      <a:pt x="281347" y="37732"/>
                      <a:pt x="282854" y="43258"/>
                      <a:pt x="279840" y="47528"/>
                    </a:cubicBezTo>
                    <a:lnTo>
                      <a:pt x="279840" y="47528"/>
                    </a:lnTo>
                    <a:cubicBezTo>
                      <a:pt x="271299" y="58833"/>
                      <a:pt x="270797" y="75161"/>
                      <a:pt x="278835" y="86716"/>
                    </a:cubicBezTo>
                    <a:cubicBezTo>
                      <a:pt x="279337" y="87218"/>
                      <a:pt x="280091" y="87218"/>
                      <a:pt x="280593" y="86716"/>
                    </a:cubicBezTo>
                    <a:cubicBezTo>
                      <a:pt x="286622" y="75663"/>
                      <a:pt x="296670" y="73151"/>
                      <a:pt x="310989" y="73905"/>
                    </a:cubicBezTo>
                    <a:cubicBezTo>
                      <a:pt x="311994" y="73905"/>
                      <a:pt x="312496" y="72649"/>
                      <a:pt x="311491" y="72146"/>
                    </a:cubicBezTo>
                    <a:cubicBezTo>
                      <a:pt x="294410" y="61345"/>
                      <a:pt x="294912" y="58581"/>
                      <a:pt x="295163" y="52301"/>
                    </a:cubicBezTo>
                    <a:cubicBezTo>
                      <a:pt x="295414" y="48784"/>
                      <a:pt x="299936" y="40244"/>
                      <a:pt x="294158" y="38485"/>
                    </a:cubicBezTo>
                    <a:cubicBezTo>
                      <a:pt x="272806" y="32456"/>
                      <a:pt x="266024" y="30195"/>
                      <a:pt x="251705" y="15877"/>
                    </a:cubicBezTo>
                    <a:cubicBezTo>
                      <a:pt x="243415" y="8341"/>
                      <a:pt x="232865" y="11606"/>
                      <a:pt x="234372" y="20147"/>
                    </a:cubicBezTo>
                    <a:cubicBezTo>
                      <a:pt x="234372" y="20901"/>
                      <a:pt x="234875" y="21906"/>
                      <a:pt x="235126" y="22659"/>
                    </a:cubicBezTo>
                    <a:cubicBezTo>
                      <a:pt x="236131" y="24920"/>
                      <a:pt x="237135" y="26930"/>
                      <a:pt x="238140" y="28939"/>
                    </a:cubicBezTo>
                    <a:cubicBezTo>
                      <a:pt x="238391" y="29442"/>
                      <a:pt x="256227" y="64359"/>
                      <a:pt x="226585" y="66871"/>
                    </a:cubicBezTo>
                    <a:lnTo>
                      <a:pt x="225831" y="66871"/>
                    </a:lnTo>
                    <a:lnTo>
                      <a:pt x="225831" y="64359"/>
                    </a:lnTo>
                    <a:cubicBezTo>
                      <a:pt x="225831" y="64359"/>
                      <a:pt x="226082" y="62601"/>
                      <a:pt x="226836" y="62098"/>
                    </a:cubicBezTo>
                    <a:cubicBezTo>
                      <a:pt x="228594" y="60591"/>
                      <a:pt x="229851" y="58833"/>
                      <a:pt x="231107" y="56823"/>
                    </a:cubicBezTo>
                    <a:cubicBezTo>
                      <a:pt x="232614" y="54562"/>
                      <a:pt x="233367" y="51799"/>
                      <a:pt x="232865" y="49036"/>
                    </a:cubicBezTo>
                    <a:cubicBezTo>
                      <a:pt x="232111" y="44012"/>
                      <a:pt x="228092" y="39992"/>
                      <a:pt x="223068" y="38988"/>
                    </a:cubicBezTo>
                    <a:lnTo>
                      <a:pt x="220807" y="38485"/>
                    </a:lnTo>
                    <a:cubicBezTo>
                      <a:pt x="220807" y="38485"/>
                      <a:pt x="219300" y="38988"/>
                      <a:pt x="219300" y="39490"/>
                    </a:cubicBezTo>
                    <a:cubicBezTo>
                      <a:pt x="218798" y="43760"/>
                      <a:pt x="217793" y="48031"/>
                      <a:pt x="216286" y="52301"/>
                    </a:cubicBezTo>
                    <a:cubicBezTo>
                      <a:pt x="215532" y="53557"/>
                      <a:pt x="215030" y="53557"/>
                      <a:pt x="213774" y="53557"/>
                    </a:cubicBezTo>
                    <a:lnTo>
                      <a:pt x="210257" y="53557"/>
                    </a:lnTo>
                    <a:cubicBezTo>
                      <a:pt x="210257" y="53557"/>
                      <a:pt x="207996" y="53055"/>
                      <a:pt x="207745" y="52301"/>
                    </a:cubicBezTo>
                    <a:cubicBezTo>
                      <a:pt x="206237" y="48282"/>
                      <a:pt x="205233" y="43760"/>
                      <a:pt x="204730" y="39490"/>
                    </a:cubicBezTo>
                    <a:cubicBezTo>
                      <a:pt x="204730" y="38736"/>
                      <a:pt x="203977" y="38234"/>
                      <a:pt x="203223" y="38234"/>
                    </a:cubicBezTo>
                    <a:lnTo>
                      <a:pt x="200962" y="38736"/>
                    </a:lnTo>
                    <a:cubicBezTo>
                      <a:pt x="199706" y="38988"/>
                      <a:pt x="198450" y="39490"/>
                      <a:pt x="197445" y="39992"/>
                    </a:cubicBezTo>
                    <a:cubicBezTo>
                      <a:pt x="191416" y="43258"/>
                      <a:pt x="189407" y="50794"/>
                      <a:pt x="193175" y="56572"/>
                    </a:cubicBezTo>
                    <a:cubicBezTo>
                      <a:pt x="194431" y="58581"/>
                      <a:pt x="195687" y="60089"/>
                      <a:pt x="197445" y="61847"/>
                    </a:cubicBezTo>
                    <a:cubicBezTo>
                      <a:pt x="197948" y="62601"/>
                      <a:pt x="198450" y="63354"/>
                      <a:pt x="198450" y="64108"/>
                    </a:cubicBezTo>
                    <a:lnTo>
                      <a:pt x="198450" y="66871"/>
                    </a:lnTo>
                    <a:lnTo>
                      <a:pt x="197194" y="66871"/>
                    </a:lnTo>
                    <a:cubicBezTo>
                      <a:pt x="185136" y="65615"/>
                      <a:pt x="179108" y="56320"/>
                      <a:pt x="178605" y="47026"/>
                    </a:cubicBezTo>
                    <a:lnTo>
                      <a:pt x="178605" y="43007"/>
                    </a:lnTo>
                    <a:cubicBezTo>
                      <a:pt x="178605" y="41500"/>
                      <a:pt x="179108" y="40244"/>
                      <a:pt x="180364" y="38988"/>
                    </a:cubicBezTo>
                    <a:cubicBezTo>
                      <a:pt x="182876" y="36224"/>
                      <a:pt x="185388" y="33461"/>
                      <a:pt x="187397" y="30447"/>
                    </a:cubicBezTo>
                    <a:cubicBezTo>
                      <a:pt x="188904" y="28186"/>
                      <a:pt x="189909" y="25423"/>
                      <a:pt x="190160" y="22659"/>
                    </a:cubicBezTo>
                    <a:cubicBezTo>
                      <a:pt x="191668" y="11858"/>
                      <a:pt x="184132" y="2312"/>
                      <a:pt x="173079" y="302"/>
                    </a:cubicBezTo>
                    <a:cubicBezTo>
                      <a:pt x="169311" y="-451"/>
                      <a:pt x="168808" y="302"/>
                      <a:pt x="168306" y="3568"/>
                    </a:cubicBezTo>
                    <a:cubicBezTo>
                      <a:pt x="167552" y="8592"/>
                      <a:pt x="165794" y="17384"/>
                      <a:pt x="163282" y="22659"/>
                    </a:cubicBezTo>
                    <a:cubicBezTo>
                      <a:pt x="162277" y="24920"/>
                      <a:pt x="161021" y="24920"/>
                      <a:pt x="159011" y="24920"/>
                    </a:cubicBezTo>
                    <a:lnTo>
                      <a:pt x="153234" y="24920"/>
                    </a:lnTo>
                    <a:cubicBezTo>
                      <a:pt x="151475" y="24920"/>
                      <a:pt x="150219" y="24920"/>
                      <a:pt x="148963" y="22659"/>
                    </a:cubicBezTo>
                    <a:cubicBezTo>
                      <a:pt x="146200" y="17133"/>
                      <a:pt x="144693" y="8592"/>
                      <a:pt x="143939" y="3568"/>
                    </a:cubicBezTo>
                    <a:cubicBezTo>
                      <a:pt x="143186" y="51"/>
                      <a:pt x="142683" y="-451"/>
                      <a:pt x="139166" y="302"/>
                    </a:cubicBezTo>
                    <a:cubicBezTo>
                      <a:pt x="128113" y="2312"/>
                      <a:pt x="120326" y="11858"/>
                      <a:pt x="122085" y="22659"/>
                    </a:cubicBezTo>
                    <a:cubicBezTo>
                      <a:pt x="122587" y="25423"/>
                      <a:pt x="123341" y="27935"/>
                      <a:pt x="124848" y="30447"/>
                    </a:cubicBezTo>
                    <a:cubicBezTo>
                      <a:pt x="126857" y="33461"/>
                      <a:pt x="129118" y="36475"/>
                      <a:pt x="131881" y="38988"/>
                    </a:cubicBezTo>
                    <a:cubicBezTo>
                      <a:pt x="132886" y="39992"/>
                      <a:pt x="133640" y="41500"/>
                      <a:pt x="133640" y="43007"/>
                    </a:cubicBezTo>
                    <a:lnTo>
                      <a:pt x="133640" y="47026"/>
                    </a:lnTo>
                    <a:cubicBezTo>
                      <a:pt x="132886" y="56320"/>
                      <a:pt x="127109" y="65615"/>
                      <a:pt x="115051" y="66871"/>
                    </a:cubicBezTo>
                    <a:lnTo>
                      <a:pt x="113795" y="66871"/>
                    </a:lnTo>
                    <a:lnTo>
                      <a:pt x="113795" y="64108"/>
                    </a:lnTo>
                    <a:cubicBezTo>
                      <a:pt x="113795" y="64108"/>
                      <a:pt x="114297" y="62349"/>
                      <a:pt x="114800" y="61847"/>
                    </a:cubicBezTo>
                    <a:cubicBezTo>
                      <a:pt x="116307" y="60340"/>
                      <a:pt x="117814" y="58581"/>
                      <a:pt x="119070" y="56572"/>
                    </a:cubicBezTo>
                    <a:cubicBezTo>
                      <a:pt x="122587" y="50794"/>
                      <a:pt x="120829" y="43258"/>
                      <a:pt x="114800" y="39992"/>
                    </a:cubicBezTo>
                    <a:cubicBezTo>
                      <a:pt x="113544" y="39239"/>
                      <a:pt x="112539" y="38988"/>
                      <a:pt x="111283" y="38736"/>
                    </a:cubicBezTo>
                    <a:lnTo>
                      <a:pt x="109022" y="38234"/>
                    </a:lnTo>
                    <a:cubicBezTo>
                      <a:pt x="109022" y="38234"/>
                      <a:pt x="107515" y="38736"/>
                      <a:pt x="107515" y="39490"/>
                    </a:cubicBezTo>
                    <a:cubicBezTo>
                      <a:pt x="107012" y="43760"/>
                      <a:pt x="106008" y="48031"/>
                      <a:pt x="104500" y="52301"/>
                    </a:cubicBezTo>
                    <a:cubicBezTo>
                      <a:pt x="103998" y="53306"/>
                      <a:pt x="102993" y="53808"/>
                      <a:pt x="101988" y="53557"/>
                    </a:cubicBezTo>
                    <a:lnTo>
                      <a:pt x="98471" y="53557"/>
                    </a:lnTo>
                    <a:cubicBezTo>
                      <a:pt x="98471" y="53557"/>
                      <a:pt x="96713" y="53557"/>
                      <a:pt x="95959" y="52301"/>
                    </a:cubicBezTo>
                    <a:cubicBezTo>
                      <a:pt x="94452" y="48282"/>
                      <a:pt x="93447" y="43760"/>
                      <a:pt x="92945" y="39490"/>
                    </a:cubicBezTo>
                    <a:cubicBezTo>
                      <a:pt x="92945" y="38736"/>
                      <a:pt x="92191" y="38234"/>
                      <a:pt x="91438" y="38485"/>
                    </a:cubicBezTo>
                    <a:lnTo>
                      <a:pt x="89177" y="38988"/>
                    </a:lnTo>
                    <a:cubicBezTo>
                      <a:pt x="84153" y="40244"/>
                      <a:pt x="79882" y="44012"/>
                      <a:pt x="79380" y="49036"/>
                    </a:cubicBezTo>
                    <a:cubicBezTo>
                      <a:pt x="78878" y="51799"/>
                      <a:pt x="79631" y="54562"/>
                      <a:pt x="81138" y="56823"/>
                    </a:cubicBezTo>
                    <a:cubicBezTo>
                      <a:pt x="82395" y="58833"/>
                      <a:pt x="83651" y="60591"/>
                      <a:pt x="85409" y="62098"/>
                    </a:cubicBezTo>
                    <a:cubicBezTo>
                      <a:pt x="86163" y="62852"/>
                      <a:pt x="86414" y="63605"/>
                      <a:pt x="86414" y="64359"/>
                    </a:cubicBezTo>
                    <a:lnTo>
                      <a:pt x="86414" y="66871"/>
                    </a:lnTo>
                    <a:lnTo>
                      <a:pt x="85660" y="66871"/>
                    </a:lnTo>
                    <a:cubicBezTo>
                      <a:pt x="56018" y="64610"/>
                      <a:pt x="73854" y="29442"/>
                      <a:pt x="74105" y="28939"/>
                    </a:cubicBezTo>
                    <a:cubicBezTo>
                      <a:pt x="75361" y="26930"/>
                      <a:pt x="76366" y="24669"/>
                      <a:pt x="77119" y="22659"/>
                    </a:cubicBezTo>
                    <a:cubicBezTo>
                      <a:pt x="77622" y="21906"/>
                      <a:pt x="77873" y="20901"/>
                      <a:pt x="77873" y="20147"/>
                    </a:cubicBezTo>
                    <a:cubicBezTo>
                      <a:pt x="79380" y="11606"/>
                      <a:pt x="68830" y="8341"/>
                      <a:pt x="60540" y="15877"/>
                    </a:cubicBezTo>
                    <a:cubicBezTo>
                      <a:pt x="46221" y="30195"/>
                      <a:pt x="39439" y="32707"/>
                      <a:pt x="18087" y="38485"/>
                    </a:cubicBezTo>
                    <a:cubicBezTo>
                      <a:pt x="12309" y="39992"/>
                      <a:pt x="16831" y="48784"/>
                      <a:pt x="17082" y="52301"/>
                    </a:cubicBezTo>
                    <a:cubicBezTo>
                      <a:pt x="17584" y="58581"/>
                      <a:pt x="17835" y="61345"/>
                      <a:pt x="754" y="72146"/>
                    </a:cubicBezTo>
                    <a:cubicBezTo>
                      <a:pt x="502" y="72649"/>
                      <a:pt x="754" y="73905"/>
                      <a:pt x="2010" y="73905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: фигура 39">
                <a:extLst>
                  <a:ext uri="{FF2B5EF4-FFF2-40B4-BE49-F238E27FC236}">
                    <a16:creationId xmlns:a16="http://schemas.microsoft.com/office/drawing/2014/main" xmlns="" id="{73556932-8455-0D95-D5D2-9819E4BD05A4}"/>
                  </a:ext>
                </a:extLst>
              </p:cNvPr>
              <p:cNvSpPr/>
              <p:nvPr/>
            </p:nvSpPr>
            <p:spPr>
              <a:xfrm>
                <a:off x="1061346" y="495004"/>
                <a:ext cx="10048" cy="9796"/>
              </a:xfrm>
              <a:custGeom>
                <a:avLst/>
                <a:gdLst>
                  <a:gd name="connsiteX0" fmla="*/ 5024 w 10048"/>
                  <a:gd name="connsiteY0" fmla="*/ 9797 h 9796"/>
                  <a:gd name="connsiteX1" fmla="*/ 10048 w 10048"/>
                  <a:gd name="connsiteY1" fmla="*/ 4773 h 9796"/>
                  <a:gd name="connsiteX2" fmla="*/ 5024 w 10048"/>
                  <a:gd name="connsiteY2" fmla="*/ 0 h 9796"/>
                  <a:gd name="connsiteX3" fmla="*/ 0 w 10048"/>
                  <a:gd name="connsiteY3" fmla="*/ 4773 h 9796"/>
                  <a:gd name="connsiteX4" fmla="*/ 5024 w 10048"/>
                  <a:gd name="connsiteY4" fmla="*/ 9797 h 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48" h="9796">
                    <a:moveTo>
                      <a:pt x="5024" y="9797"/>
                    </a:moveTo>
                    <a:cubicBezTo>
                      <a:pt x="8038" y="9797"/>
                      <a:pt x="10048" y="7536"/>
                      <a:pt x="10048" y="4773"/>
                    </a:cubicBezTo>
                    <a:cubicBezTo>
                      <a:pt x="10048" y="2010"/>
                      <a:pt x="7787" y="0"/>
                      <a:pt x="5024" y="0"/>
                    </a:cubicBezTo>
                    <a:cubicBezTo>
                      <a:pt x="2261" y="0"/>
                      <a:pt x="0" y="2261"/>
                      <a:pt x="0" y="4773"/>
                    </a:cubicBezTo>
                    <a:cubicBezTo>
                      <a:pt x="0" y="7536"/>
                      <a:pt x="2261" y="9797"/>
                      <a:pt x="5024" y="979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41" name="Рисунок 6">
              <a:extLst>
                <a:ext uri="{FF2B5EF4-FFF2-40B4-BE49-F238E27FC236}">
                  <a16:creationId xmlns:a16="http://schemas.microsoft.com/office/drawing/2014/main" xmlns="" id="{43F46358-A0A0-DF10-08A4-A306209555AA}"/>
                </a:ext>
              </a:extLst>
            </p:cNvPr>
            <p:cNvGrpSpPr/>
            <p:nvPr/>
          </p:nvGrpSpPr>
          <p:grpSpPr>
            <a:xfrm>
              <a:off x="1340181" y="551776"/>
              <a:ext cx="666692" cy="291646"/>
              <a:chOff x="1340181" y="551776"/>
              <a:chExt cx="666692" cy="291646"/>
            </a:xfrm>
            <a:grpFill/>
          </p:grpSpPr>
          <p:sp>
            <p:nvSpPr>
              <p:cNvPr id="42" name="Полилиния: фигура 41">
                <a:extLst>
                  <a:ext uri="{FF2B5EF4-FFF2-40B4-BE49-F238E27FC236}">
                    <a16:creationId xmlns:a16="http://schemas.microsoft.com/office/drawing/2014/main" xmlns="" id="{B488C0C3-0920-8EFE-9A3D-15E8FEE88D3B}"/>
                  </a:ext>
                </a:extLst>
              </p:cNvPr>
              <p:cNvSpPr/>
              <p:nvPr/>
            </p:nvSpPr>
            <p:spPr>
              <a:xfrm>
                <a:off x="1340181" y="552027"/>
                <a:ext cx="101737" cy="108268"/>
              </a:xfrm>
              <a:custGeom>
                <a:avLst/>
                <a:gdLst>
                  <a:gd name="connsiteX0" fmla="*/ 101737 w 101737"/>
                  <a:gd name="connsiteY0" fmla="*/ 108268 h 108268"/>
                  <a:gd name="connsiteX1" fmla="*/ 88172 w 101737"/>
                  <a:gd name="connsiteY1" fmla="*/ 108268 h 108268"/>
                  <a:gd name="connsiteX2" fmla="*/ 88172 w 101737"/>
                  <a:gd name="connsiteY2" fmla="*/ 16328 h 108268"/>
                  <a:gd name="connsiteX3" fmla="*/ 57274 w 101737"/>
                  <a:gd name="connsiteY3" fmla="*/ 108268 h 108268"/>
                  <a:gd name="connsiteX4" fmla="*/ 44463 w 101737"/>
                  <a:gd name="connsiteY4" fmla="*/ 108268 h 108268"/>
                  <a:gd name="connsiteX5" fmla="*/ 13565 w 101737"/>
                  <a:gd name="connsiteY5" fmla="*/ 16328 h 108268"/>
                  <a:gd name="connsiteX6" fmla="*/ 13565 w 101737"/>
                  <a:gd name="connsiteY6" fmla="*/ 108268 h 108268"/>
                  <a:gd name="connsiteX7" fmla="*/ 0 w 101737"/>
                  <a:gd name="connsiteY7" fmla="*/ 108268 h 108268"/>
                  <a:gd name="connsiteX8" fmla="*/ 0 w 101737"/>
                  <a:gd name="connsiteY8" fmla="*/ 0 h 108268"/>
                  <a:gd name="connsiteX9" fmla="*/ 21352 w 101737"/>
                  <a:gd name="connsiteY9" fmla="*/ 0 h 108268"/>
                  <a:gd name="connsiteX10" fmla="*/ 50743 w 101737"/>
                  <a:gd name="connsiteY10" fmla="*/ 90182 h 108268"/>
                  <a:gd name="connsiteX11" fmla="*/ 80134 w 101737"/>
                  <a:gd name="connsiteY11" fmla="*/ 0 h 108268"/>
                  <a:gd name="connsiteX12" fmla="*/ 101486 w 101737"/>
                  <a:gd name="connsiteY12" fmla="*/ 0 h 108268"/>
                  <a:gd name="connsiteX13" fmla="*/ 101486 w 101737"/>
                  <a:gd name="connsiteY13" fmla="*/ 108268 h 108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1737" h="108268">
                    <a:moveTo>
                      <a:pt x="101737" y="108268"/>
                    </a:moveTo>
                    <a:lnTo>
                      <a:pt x="88172" y="108268"/>
                    </a:lnTo>
                    <a:lnTo>
                      <a:pt x="88172" y="16328"/>
                    </a:lnTo>
                    <a:lnTo>
                      <a:pt x="57274" y="108268"/>
                    </a:lnTo>
                    <a:lnTo>
                      <a:pt x="44463" y="108268"/>
                    </a:lnTo>
                    <a:lnTo>
                      <a:pt x="13565" y="16328"/>
                    </a:lnTo>
                    <a:lnTo>
                      <a:pt x="13565" y="108268"/>
                    </a:lnTo>
                    <a:lnTo>
                      <a:pt x="0" y="108268"/>
                    </a:lnTo>
                    <a:lnTo>
                      <a:pt x="0" y="0"/>
                    </a:lnTo>
                    <a:lnTo>
                      <a:pt x="21352" y="0"/>
                    </a:lnTo>
                    <a:lnTo>
                      <a:pt x="50743" y="90182"/>
                    </a:lnTo>
                    <a:lnTo>
                      <a:pt x="80134" y="0"/>
                    </a:lnTo>
                    <a:lnTo>
                      <a:pt x="101486" y="0"/>
                    </a:lnTo>
                    <a:lnTo>
                      <a:pt x="101486" y="108268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: фигура 42">
                <a:extLst>
                  <a:ext uri="{FF2B5EF4-FFF2-40B4-BE49-F238E27FC236}">
                    <a16:creationId xmlns:a16="http://schemas.microsoft.com/office/drawing/2014/main" xmlns="" id="{60C70466-D663-B258-A27B-8299B7A86E6B}"/>
                  </a:ext>
                </a:extLst>
              </p:cNvPr>
              <p:cNvSpPr/>
              <p:nvPr/>
            </p:nvSpPr>
            <p:spPr>
              <a:xfrm>
                <a:off x="1466285" y="552027"/>
                <a:ext cx="84906" cy="108268"/>
              </a:xfrm>
              <a:custGeom>
                <a:avLst/>
                <a:gdLst>
                  <a:gd name="connsiteX0" fmla="*/ 84907 w 84906"/>
                  <a:gd name="connsiteY0" fmla="*/ 108268 h 108268"/>
                  <a:gd name="connsiteX1" fmla="*/ 71342 w 84906"/>
                  <a:gd name="connsiteY1" fmla="*/ 108268 h 108268"/>
                  <a:gd name="connsiteX2" fmla="*/ 71342 w 84906"/>
                  <a:gd name="connsiteY2" fmla="*/ 21352 h 108268"/>
                  <a:gd name="connsiteX3" fmla="*/ 14570 w 84906"/>
                  <a:gd name="connsiteY3" fmla="*/ 108268 h 108268"/>
                  <a:gd name="connsiteX4" fmla="*/ 0 w 84906"/>
                  <a:gd name="connsiteY4" fmla="*/ 108268 h 108268"/>
                  <a:gd name="connsiteX5" fmla="*/ 0 w 84906"/>
                  <a:gd name="connsiteY5" fmla="*/ 0 h 108268"/>
                  <a:gd name="connsiteX6" fmla="*/ 13565 w 84906"/>
                  <a:gd name="connsiteY6" fmla="*/ 0 h 108268"/>
                  <a:gd name="connsiteX7" fmla="*/ 13565 w 84906"/>
                  <a:gd name="connsiteY7" fmla="*/ 86916 h 108268"/>
                  <a:gd name="connsiteX8" fmla="*/ 70337 w 84906"/>
                  <a:gd name="connsiteY8" fmla="*/ 0 h 108268"/>
                  <a:gd name="connsiteX9" fmla="*/ 84907 w 84906"/>
                  <a:gd name="connsiteY9" fmla="*/ 0 h 108268"/>
                  <a:gd name="connsiteX10" fmla="*/ 84907 w 84906"/>
                  <a:gd name="connsiteY10" fmla="*/ 108268 h 108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906" h="108268">
                    <a:moveTo>
                      <a:pt x="84907" y="108268"/>
                    </a:moveTo>
                    <a:lnTo>
                      <a:pt x="71342" y="108268"/>
                    </a:lnTo>
                    <a:lnTo>
                      <a:pt x="71342" y="21352"/>
                    </a:lnTo>
                    <a:lnTo>
                      <a:pt x="14570" y="108268"/>
                    </a:lnTo>
                    <a:lnTo>
                      <a:pt x="0" y="108268"/>
                    </a:lnTo>
                    <a:lnTo>
                      <a:pt x="0" y="0"/>
                    </a:lnTo>
                    <a:lnTo>
                      <a:pt x="13565" y="0"/>
                    </a:lnTo>
                    <a:lnTo>
                      <a:pt x="13565" y="86916"/>
                    </a:lnTo>
                    <a:lnTo>
                      <a:pt x="70337" y="0"/>
                    </a:lnTo>
                    <a:lnTo>
                      <a:pt x="84907" y="0"/>
                    </a:lnTo>
                    <a:lnTo>
                      <a:pt x="84907" y="108268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: фигура 43">
                <a:extLst>
                  <a:ext uri="{FF2B5EF4-FFF2-40B4-BE49-F238E27FC236}">
                    <a16:creationId xmlns:a16="http://schemas.microsoft.com/office/drawing/2014/main" xmlns="" id="{DD8E8C59-FE61-E3B0-1542-958881727C71}"/>
                  </a:ext>
                </a:extLst>
              </p:cNvPr>
              <p:cNvSpPr/>
              <p:nvPr/>
            </p:nvSpPr>
            <p:spPr>
              <a:xfrm>
                <a:off x="1575307" y="552027"/>
                <a:ext cx="84906" cy="108268"/>
              </a:xfrm>
              <a:custGeom>
                <a:avLst/>
                <a:gdLst>
                  <a:gd name="connsiteX0" fmla="*/ 84907 w 84906"/>
                  <a:gd name="connsiteY0" fmla="*/ 108268 h 108268"/>
                  <a:gd name="connsiteX1" fmla="*/ 70588 w 84906"/>
                  <a:gd name="connsiteY1" fmla="*/ 108268 h 108268"/>
                  <a:gd name="connsiteX2" fmla="*/ 70588 w 84906"/>
                  <a:gd name="connsiteY2" fmla="*/ 57274 h 108268"/>
                  <a:gd name="connsiteX3" fmla="*/ 14319 w 84906"/>
                  <a:gd name="connsiteY3" fmla="*/ 57274 h 108268"/>
                  <a:gd name="connsiteX4" fmla="*/ 14319 w 84906"/>
                  <a:gd name="connsiteY4" fmla="*/ 108268 h 108268"/>
                  <a:gd name="connsiteX5" fmla="*/ 0 w 84906"/>
                  <a:gd name="connsiteY5" fmla="*/ 108268 h 108268"/>
                  <a:gd name="connsiteX6" fmla="*/ 0 w 84906"/>
                  <a:gd name="connsiteY6" fmla="*/ 0 h 108268"/>
                  <a:gd name="connsiteX7" fmla="*/ 14319 w 84906"/>
                  <a:gd name="connsiteY7" fmla="*/ 0 h 108268"/>
                  <a:gd name="connsiteX8" fmla="*/ 14319 w 84906"/>
                  <a:gd name="connsiteY8" fmla="*/ 44463 h 108268"/>
                  <a:gd name="connsiteX9" fmla="*/ 70588 w 84906"/>
                  <a:gd name="connsiteY9" fmla="*/ 44463 h 108268"/>
                  <a:gd name="connsiteX10" fmla="*/ 70588 w 84906"/>
                  <a:gd name="connsiteY10" fmla="*/ 0 h 108268"/>
                  <a:gd name="connsiteX11" fmla="*/ 84907 w 84906"/>
                  <a:gd name="connsiteY11" fmla="*/ 0 h 108268"/>
                  <a:gd name="connsiteX12" fmla="*/ 84907 w 84906"/>
                  <a:gd name="connsiteY12" fmla="*/ 108268 h 108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906" h="108268">
                    <a:moveTo>
                      <a:pt x="84907" y="108268"/>
                    </a:moveTo>
                    <a:lnTo>
                      <a:pt x="70588" y="108268"/>
                    </a:lnTo>
                    <a:lnTo>
                      <a:pt x="70588" y="57274"/>
                    </a:lnTo>
                    <a:lnTo>
                      <a:pt x="14319" y="57274"/>
                    </a:lnTo>
                    <a:lnTo>
                      <a:pt x="14319" y="108268"/>
                    </a:lnTo>
                    <a:lnTo>
                      <a:pt x="0" y="108268"/>
                    </a:lnTo>
                    <a:lnTo>
                      <a:pt x="0" y="0"/>
                    </a:lnTo>
                    <a:lnTo>
                      <a:pt x="14319" y="0"/>
                    </a:lnTo>
                    <a:lnTo>
                      <a:pt x="14319" y="44463"/>
                    </a:lnTo>
                    <a:lnTo>
                      <a:pt x="70588" y="44463"/>
                    </a:lnTo>
                    <a:lnTo>
                      <a:pt x="70588" y="0"/>
                    </a:lnTo>
                    <a:lnTo>
                      <a:pt x="84907" y="0"/>
                    </a:lnTo>
                    <a:lnTo>
                      <a:pt x="84907" y="108268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: фигура 44">
                <a:extLst>
                  <a:ext uri="{FF2B5EF4-FFF2-40B4-BE49-F238E27FC236}">
                    <a16:creationId xmlns:a16="http://schemas.microsoft.com/office/drawing/2014/main" xmlns="" id="{9E34AD7C-B459-1559-9FC5-1DB4620BFE21}"/>
                  </a:ext>
                </a:extLst>
              </p:cNvPr>
              <p:cNvSpPr/>
              <p:nvPr/>
            </p:nvSpPr>
            <p:spPr>
              <a:xfrm>
                <a:off x="1679807" y="551776"/>
                <a:ext cx="113794" cy="109273"/>
              </a:xfrm>
              <a:custGeom>
                <a:avLst/>
                <a:gdLst>
                  <a:gd name="connsiteX0" fmla="*/ 63805 w 113794"/>
                  <a:gd name="connsiteY0" fmla="*/ 11807 h 109273"/>
                  <a:gd name="connsiteX1" fmla="*/ 100732 w 113794"/>
                  <a:gd name="connsiteY1" fmla="*/ 23111 h 109273"/>
                  <a:gd name="connsiteX2" fmla="*/ 113795 w 113794"/>
                  <a:gd name="connsiteY2" fmla="*/ 53757 h 109273"/>
                  <a:gd name="connsiteX3" fmla="*/ 100983 w 113794"/>
                  <a:gd name="connsiteY3" fmla="*/ 83902 h 109273"/>
                  <a:gd name="connsiteX4" fmla="*/ 64057 w 113794"/>
                  <a:gd name="connsiteY4" fmla="*/ 94955 h 109273"/>
                  <a:gd name="connsiteX5" fmla="*/ 64057 w 113794"/>
                  <a:gd name="connsiteY5" fmla="*/ 109273 h 109273"/>
                  <a:gd name="connsiteX6" fmla="*/ 49738 w 113794"/>
                  <a:gd name="connsiteY6" fmla="*/ 109273 h 109273"/>
                  <a:gd name="connsiteX7" fmla="*/ 49738 w 113794"/>
                  <a:gd name="connsiteY7" fmla="*/ 94955 h 109273"/>
                  <a:gd name="connsiteX8" fmla="*/ 12811 w 113794"/>
                  <a:gd name="connsiteY8" fmla="*/ 83902 h 109273"/>
                  <a:gd name="connsiteX9" fmla="*/ 0 w 113794"/>
                  <a:gd name="connsiteY9" fmla="*/ 53757 h 109273"/>
                  <a:gd name="connsiteX10" fmla="*/ 13062 w 113794"/>
                  <a:gd name="connsiteY10" fmla="*/ 23111 h 109273"/>
                  <a:gd name="connsiteX11" fmla="*/ 49989 w 113794"/>
                  <a:gd name="connsiteY11" fmla="*/ 11807 h 109273"/>
                  <a:gd name="connsiteX12" fmla="*/ 49989 w 113794"/>
                  <a:gd name="connsiteY12" fmla="*/ 0 h 109273"/>
                  <a:gd name="connsiteX13" fmla="*/ 64308 w 113794"/>
                  <a:gd name="connsiteY13" fmla="*/ 0 h 109273"/>
                  <a:gd name="connsiteX14" fmla="*/ 64308 w 113794"/>
                  <a:gd name="connsiteY14" fmla="*/ 11807 h 109273"/>
                  <a:gd name="connsiteX15" fmla="*/ 49487 w 113794"/>
                  <a:gd name="connsiteY15" fmla="*/ 82897 h 109273"/>
                  <a:gd name="connsiteX16" fmla="*/ 49487 w 113794"/>
                  <a:gd name="connsiteY16" fmla="*/ 23864 h 109273"/>
                  <a:gd name="connsiteX17" fmla="*/ 23111 w 113794"/>
                  <a:gd name="connsiteY17" fmla="*/ 30898 h 109273"/>
                  <a:gd name="connsiteX18" fmla="*/ 14319 w 113794"/>
                  <a:gd name="connsiteY18" fmla="*/ 53506 h 109273"/>
                  <a:gd name="connsiteX19" fmla="*/ 23111 w 113794"/>
                  <a:gd name="connsiteY19" fmla="*/ 76114 h 109273"/>
                  <a:gd name="connsiteX20" fmla="*/ 49487 w 113794"/>
                  <a:gd name="connsiteY20" fmla="*/ 82897 h 109273"/>
                  <a:gd name="connsiteX21" fmla="*/ 63805 w 113794"/>
                  <a:gd name="connsiteY21" fmla="*/ 82897 h 109273"/>
                  <a:gd name="connsiteX22" fmla="*/ 90182 w 113794"/>
                  <a:gd name="connsiteY22" fmla="*/ 76114 h 109273"/>
                  <a:gd name="connsiteX23" fmla="*/ 98974 w 113794"/>
                  <a:gd name="connsiteY23" fmla="*/ 53506 h 109273"/>
                  <a:gd name="connsiteX24" fmla="*/ 90182 w 113794"/>
                  <a:gd name="connsiteY24" fmla="*/ 30898 h 109273"/>
                  <a:gd name="connsiteX25" fmla="*/ 63805 w 113794"/>
                  <a:gd name="connsiteY25" fmla="*/ 23864 h 109273"/>
                  <a:gd name="connsiteX26" fmla="*/ 63805 w 113794"/>
                  <a:gd name="connsiteY26" fmla="*/ 82897 h 10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13794" h="109273">
                    <a:moveTo>
                      <a:pt x="63805" y="11807"/>
                    </a:moveTo>
                    <a:cubicBezTo>
                      <a:pt x="79631" y="11807"/>
                      <a:pt x="91940" y="15575"/>
                      <a:pt x="100732" y="23111"/>
                    </a:cubicBezTo>
                    <a:cubicBezTo>
                      <a:pt x="109524" y="30647"/>
                      <a:pt x="113795" y="40946"/>
                      <a:pt x="113795" y="53757"/>
                    </a:cubicBezTo>
                    <a:cubicBezTo>
                      <a:pt x="113795" y="66569"/>
                      <a:pt x="109524" y="76617"/>
                      <a:pt x="100983" y="83902"/>
                    </a:cubicBezTo>
                    <a:cubicBezTo>
                      <a:pt x="92443" y="91187"/>
                      <a:pt x="80134" y="94955"/>
                      <a:pt x="64057" y="94955"/>
                    </a:cubicBezTo>
                    <a:lnTo>
                      <a:pt x="64057" y="109273"/>
                    </a:lnTo>
                    <a:lnTo>
                      <a:pt x="49738" y="109273"/>
                    </a:lnTo>
                    <a:lnTo>
                      <a:pt x="49738" y="94955"/>
                    </a:lnTo>
                    <a:cubicBezTo>
                      <a:pt x="33661" y="94955"/>
                      <a:pt x="21352" y="91187"/>
                      <a:pt x="12811" y="83902"/>
                    </a:cubicBezTo>
                    <a:cubicBezTo>
                      <a:pt x="4270" y="76617"/>
                      <a:pt x="0" y="66569"/>
                      <a:pt x="0" y="53757"/>
                    </a:cubicBezTo>
                    <a:cubicBezTo>
                      <a:pt x="0" y="40946"/>
                      <a:pt x="4270" y="30647"/>
                      <a:pt x="13062" y="23111"/>
                    </a:cubicBezTo>
                    <a:cubicBezTo>
                      <a:pt x="21603" y="15575"/>
                      <a:pt x="33912" y="11807"/>
                      <a:pt x="49989" y="11807"/>
                    </a:cubicBezTo>
                    <a:lnTo>
                      <a:pt x="49989" y="0"/>
                    </a:lnTo>
                    <a:lnTo>
                      <a:pt x="64308" y="0"/>
                    </a:lnTo>
                    <a:lnTo>
                      <a:pt x="64308" y="11807"/>
                    </a:lnTo>
                    <a:close/>
                    <a:moveTo>
                      <a:pt x="49487" y="82897"/>
                    </a:moveTo>
                    <a:lnTo>
                      <a:pt x="49487" y="23864"/>
                    </a:lnTo>
                    <a:cubicBezTo>
                      <a:pt x="37680" y="23864"/>
                      <a:pt x="28888" y="26125"/>
                      <a:pt x="23111" y="30898"/>
                    </a:cubicBezTo>
                    <a:cubicBezTo>
                      <a:pt x="17333" y="35671"/>
                      <a:pt x="14319" y="42956"/>
                      <a:pt x="14319" y="53506"/>
                    </a:cubicBezTo>
                    <a:cubicBezTo>
                      <a:pt x="14319" y="64057"/>
                      <a:pt x="17082" y="71593"/>
                      <a:pt x="23111" y="76114"/>
                    </a:cubicBezTo>
                    <a:cubicBezTo>
                      <a:pt x="28888" y="80636"/>
                      <a:pt x="37680" y="82897"/>
                      <a:pt x="49487" y="82897"/>
                    </a:cubicBezTo>
                    <a:close/>
                    <a:moveTo>
                      <a:pt x="63805" y="82897"/>
                    </a:moveTo>
                    <a:cubicBezTo>
                      <a:pt x="75612" y="82897"/>
                      <a:pt x="84404" y="80636"/>
                      <a:pt x="90182" y="76114"/>
                    </a:cubicBezTo>
                    <a:cubicBezTo>
                      <a:pt x="95959" y="71593"/>
                      <a:pt x="98974" y="64057"/>
                      <a:pt x="98974" y="53506"/>
                    </a:cubicBezTo>
                    <a:cubicBezTo>
                      <a:pt x="98974" y="42956"/>
                      <a:pt x="95959" y="35671"/>
                      <a:pt x="90182" y="30898"/>
                    </a:cubicBezTo>
                    <a:cubicBezTo>
                      <a:pt x="84404" y="26125"/>
                      <a:pt x="75612" y="23864"/>
                      <a:pt x="63805" y="23864"/>
                    </a:cubicBezTo>
                    <a:lnTo>
                      <a:pt x="63805" y="82897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" name="Полилиния: фигура 45">
                <a:extLst>
                  <a:ext uri="{FF2B5EF4-FFF2-40B4-BE49-F238E27FC236}">
                    <a16:creationId xmlns:a16="http://schemas.microsoft.com/office/drawing/2014/main" xmlns="" id="{64C09A25-630A-46C5-CFF1-E8E82D5294A8}"/>
                  </a:ext>
                </a:extLst>
              </p:cNvPr>
              <p:cNvSpPr/>
              <p:nvPr/>
            </p:nvSpPr>
            <p:spPr>
              <a:xfrm>
                <a:off x="1812693" y="552027"/>
                <a:ext cx="84906" cy="108268"/>
              </a:xfrm>
              <a:custGeom>
                <a:avLst/>
                <a:gdLst>
                  <a:gd name="connsiteX0" fmla="*/ 84907 w 84906"/>
                  <a:gd name="connsiteY0" fmla="*/ 108268 h 108268"/>
                  <a:gd name="connsiteX1" fmla="*/ 71342 w 84906"/>
                  <a:gd name="connsiteY1" fmla="*/ 108268 h 108268"/>
                  <a:gd name="connsiteX2" fmla="*/ 71342 w 84906"/>
                  <a:gd name="connsiteY2" fmla="*/ 21352 h 108268"/>
                  <a:gd name="connsiteX3" fmla="*/ 14570 w 84906"/>
                  <a:gd name="connsiteY3" fmla="*/ 108268 h 108268"/>
                  <a:gd name="connsiteX4" fmla="*/ 0 w 84906"/>
                  <a:gd name="connsiteY4" fmla="*/ 108268 h 108268"/>
                  <a:gd name="connsiteX5" fmla="*/ 0 w 84906"/>
                  <a:gd name="connsiteY5" fmla="*/ 0 h 108268"/>
                  <a:gd name="connsiteX6" fmla="*/ 13565 w 84906"/>
                  <a:gd name="connsiteY6" fmla="*/ 0 h 108268"/>
                  <a:gd name="connsiteX7" fmla="*/ 13565 w 84906"/>
                  <a:gd name="connsiteY7" fmla="*/ 86916 h 108268"/>
                  <a:gd name="connsiteX8" fmla="*/ 70337 w 84906"/>
                  <a:gd name="connsiteY8" fmla="*/ 0 h 108268"/>
                  <a:gd name="connsiteX9" fmla="*/ 84907 w 84906"/>
                  <a:gd name="connsiteY9" fmla="*/ 0 h 108268"/>
                  <a:gd name="connsiteX10" fmla="*/ 84907 w 84906"/>
                  <a:gd name="connsiteY10" fmla="*/ 108268 h 108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906" h="108268">
                    <a:moveTo>
                      <a:pt x="84907" y="108268"/>
                    </a:moveTo>
                    <a:lnTo>
                      <a:pt x="71342" y="108268"/>
                    </a:lnTo>
                    <a:lnTo>
                      <a:pt x="71342" y="21352"/>
                    </a:lnTo>
                    <a:lnTo>
                      <a:pt x="14570" y="108268"/>
                    </a:lnTo>
                    <a:lnTo>
                      <a:pt x="0" y="108268"/>
                    </a:lnTo>
                    <a:lnTo>
                      <a:pt x="0" y="0"/>
                    </a:lnTo>
                    <a:lnTo>
                      <a:pt x="13565" y="0"/>
                    </a:lnTo>
                    <a:lnTo>
                      <a:pt x="13565" y="86916"/>
                    </a:lnTo>
                    <a:lnTo>
                      <a:pt x="70337" y="0"/>
                    </a:lnTo>
                    <a:lnTo>
                      <a:pt x="84907" y="0"/>
                    </a:lnTo>
                    <a:lnTo>
                      <a:pt x="84907" y="108268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" name="Полилиния: фигура 46">
                <a:extLst>
                  <a:ext uri="{FF2B5EF4-FFF2-40B4-BE49-F238E27FC236}">
                    <a16:creationId xmlns:a16="http://schemas.microsoft.com/office/drawing/2014/main" xmlns="" id="{210A5518-A9F5-DB01-9238-1D14F9E97035}"/>
                  </a:ext>
                </a:extLst>
              </p:cNvPr>
              <p:cNvSpPr/>
              <p:nvPr/>
            </p:nvSpPr>
            <p:spPr>
              <a:xfrm>
                <a:off x="1921967" y="552027"/>
                <a:ext cx="84906" cy="108268"/>
              </a:xfrm>
              <a:custGeom>
                <a:avLst/>
                <a:gdLst>
                  <a:gd name="connsiteX0" fmla="*/ 84906 w 84906"/>
                  <a:gd name="connsiteY0" fmla="*/ 108268 h 108268"/>
                  <a:gd name="connsiteX1" fmla="*/ 70588 w 84906"/>
                  <a:gd name="connsiteY1" fmla="*/ 108268 h 108268"/>
                  <a:gd name="connsiteX2" fmla="*/ 70588 w 84906"/>
                  <a:gd name="connsiteY2" fmla="*/ 57274 h 108268"/>
                  <a:gd name="connsiteX3" fmla="*/ 14319 w 84906"/>
                  <a:gd name="connsiteY3" fmla="*/ 57274 h 108268"/>
                  <a:gd name="connsiteX4" fmla="*/ 14319 w 84906"/>
                  <a:gd name="connsiteY4" fmla="*/ 108268 h 108268"/>
                  <a:gd name="connsiteX5" fmla="*/ 0 w 84906"/>
                  <a:gd name="connsiteY5" fmla="*/ 108268 h 108268"/>
                  <a:gd name="connsiteX6" fmla="*/ 0 w 84906"/>
                  <a:gd name="connsiteY6" fmla="*/ 0 h 108268"/>
                  <a:gd name="connsiteX7" fmla="*/ 14319 w 84906"/>
                  <a:gd name="connsiteY7" fmla="*/ 0 h 108268"/>
                  <a:gd name="connsiteX8" fmla="*/ 14319 w 84906"/>
                  <a:gd name="connsiteY8" fmla="*/ 44463 h 108268"/>
                  <a:gd name="connsiteX9" fmla="*/ 70588 w 84906"/>
                  <a:gd name="connsiteY9" fmla="*/ 44463 h 108268"/>
                  <a:gd name="connsiteX10" fmla="*/ 70588 w 84906"/>
                  <a:gd name="connsiteY10" fmla="*/ 0 h 108268"/>
                  <a:gd name="connsiteX11" fmla="*/ 84906 w 84906"/>
                  <a:gd name="connsiteY11" fmla="*/ 0 h 108268"/>
                  <a:gd name="connsiteX12" fmla="*/ 84906 w 84906"/>
                  <a:gd name="connsiteY12" fmla="*/ 108268 h 108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906" h="108268">
                    <a:moveTo>
                      <a:pt x="84906" y="108268"/>
                    </a:moveTo>
                    <a:lnTo>
                      <a:pt x="70588" y="108268"/>
                    </a:lnTo>
                    <a:lnTo>
                      <a:pt x="70588" y="57274"/>
                    </a:lnTo>
                    <a:lnTo>
                      <a:pt x="14319" y="57274"/>
                    </a:lnTo>
                    <a:lnTo>
                      <a:pt x="14319" y="108268"/>
                    </a:lnTo>
                    <a:lnTo>
                      <a:pt x="0" y="108268"/>
                    </a:lnTo>
                    <a:lnTo>
                      <a:pt x="0" y="0"/>
                    </a:lnTo>
                    <a:lnTo>
                      <a:pt x="14319" y="0"/>
                    </a:lnTo>
                    <a:lnTo>
                      <a:pt x="14319" y="44463"/>
                    </a:lnTo>
                    <a:lnTo>
                      <a:pt x="70588" y="44463"/>
                    </a:lnTo>
                    <a:lnTo>
                      <a:pt x="70588" y="0"/>
                    </a:lnTo>
                    <a:lnTo>
                      <a:pt x="84906" y="0"/>
                    </a:lnTo>
                    <a:lnTo>
                      <a:pt x="84906" y="108268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Полилиния: фигура 47">
                <a:extLst>
                  <a:ext uri="{FF2B5EF4-FFF2-40B4-BE49-F238E27FC236}">
                    <a16:creationId xmlns:a16="http://schemas.microsoft.com/office/drawing/2014/main" xmlns="" id="{592C08D7-E416-F586-4043-29777521C632}"/>
                  </a:ext>
                </a:extLst>
              </p:cNvPr>
              <p:cNvSpPr/>
              <p:nvPr/>
            </p:nvSpPr>
            <p:spPr>
              <a:xfrm>
                <a:off x="1340181" y="733396"/>
                <a:ext cx="82394" cy="108268"/>
              </a:xfrm>
              <a:custGeom>
                <a:avLst/>
                <a:gdLst>
                  <a:gd name="connsiteX0" fmla="*/ 0 w 82394"/>
                  <a:gd name="connsiteY0" fmla="*/ 0 h 108268"/>
                  <a:gd name="connsiteX1" fmla="*/ 40444 w 82394"/>
                  <a:gd name="connsiteY1" fmla="*/ 0 h 108268"/>
                  <a:gd name="connsiteX2" fmla="*/ 62801 w 82394"/>
                  <a:gd name="connsiteY2" fmla="*/ 2512 h 108268"/>
                  <a:gd name="connsiteX3" fmla="*/ 77119 w 82394"/>
                  <a:gd name="connsiteY3" fmla="*/ 13314 h 108268"/>
                  <a:gd name="connsiteX4" fmla="*/ 82395 w 82394"/>
                  <a:gd name="connsiteY4" fmla="*/ 31652 h 108268"/>
                  <a:gd name="connsiteX5" fmla="*/ 72095 w 82394"/>
                  <a:gd name="connsiteY5" fmla="*/ 56521 h 108268"/>
                  <a:gd name="connsiteX6" fmla="*/ 41951 w 82394"/>
                  <a:gd name="connsiteY6" fmla="*/ 65061 h 108268"/>
                  <a:gd name="connsiteX7" fmla="*/ 14821 w 82394"/>
                  <a:gd name="connsiteY7" fmla="*/ 65061 h 108268"/>
                  <a:gd name="connsiteX8" fmla="*/ 14821 w 82394"/>
                  <a:gd name="connsiteY8" fmla="*/ 108268 h 108268"/>
                  <a:gd name="connsiteX9" fmla="*/ 502 w 82394"/>
                  <a:gd name="connsiteY9" fmla="*/ 108268 h 108268"/>
                  <a:gd name="connsiteX10" fmla="*/ 502 w 82394"/>
                  <a:gd name="connsiteY10" fmla="*/ 0 h 108268"/>
                  <a:gd name="connsiteX11" fmla="*/ 14319 w 82394"/>
                  <a:gd name="connsiteY11" fmla="*/ 51999 h 108268"/>
                  <a:gd name="connsiteX12" fmla="*/ 41700 w 82394"/>
                  <a:gd name="connsiteY12" fmla="*/ 51999 h 108268"/>
                  <a:gd name="connsiteX13" fmla="*/ 61293 w 82394"/>
                  <a:gd name="connsiteY13" fmla="*/ 46724 h 108268"/>
                  <a:gd name="connsiteX14" fmla="*/ 67071 w 82394"/>
                  <a:gd name="connsiteY14" fmla="*/ 31903 h 108268"/>
                  <a:gd name="connsiteX15" fmla="*/ 63806 w 82394"/>
                  <a:gd name="connsiteY15" fmla="*/ 20347 h 108268"/>
                  <a:gd name="connsiteX16" fmla="*/ 55516 w 82394"/>
                  <a:gd name="connsiteY16" fmla="*/ 14067 h 108268"/>
                  <a:gd name="connsiteX17" fmla="*/ 41197 w 82394"/>
                  <a:gd name="connsiteY17" fmla="*/ 12811 h 108268"/>
                  <a:gd name="connsiteX18" fmla="*/ 14067 w 82394"/>
                  <a:gd name="connsiteY18" fmla="*/ 12811 h 108268"/>
                  <a:gd name="connsiteX19" fmla="*/ 14067 w 82394"/>
                  <a:gd name="connsiteY19" fmla="*/ 51999 h 108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2394" h="108268">
                    <a:moveTo>
                      <a:pt x="0" y="0"/>
                    </a:moveTo>
                    <a:lnTo>
                      <a:pt x="40444" y="0"/>
                    </a:lnTo>
                    <a:cubicBezTo>
                      <a:pt x="49236" y="0"/>
                      <a:pt x="56772" y="754"/>
                      <a:pt x="62801" y="2512"/>
                    </a:cubicBezTo>
                    <a:cubicBezTo>
                      <a:pt x="68830" y="4270"/>
                      <a:pt x="73602" y="7787"/>
                      <a:pt x="77119" y="13314"/>
                    </a:cubicBezTo>
                    <a:cubicBezTo>
                      <a:pt x="80636" y="18840"/>
                      <a:pt x="82395" y="24869"/>
                      <a:pt x="82395" y="31652"/>
                    </a:cubicBezTo>
                    <a:cubicBezTo>
                      <a:pt x="82395" y="42453"/>
                      <a:pt x="78878" y="50743"/>
                      <a:pt x="72095" y="56521"/>
                    </a:cubicBezTo>
                    <a:cubicBezTo>
                      <a:pt x="65062" y="62298"/>
                      <a:pt x="55013" y="65061"/>
                      <a:pt x="41951" y="65061"/>
                    </a:cubicBezTo>
                    <a:lnTo>
                      <a:pt x="14821" y="65061"/>
                    </a:lnTo>
                    <a:lnTo>
                      <a:pt x="14821" y="108268"/>
                    </a:lnTo>
                    <a:lnTo>
                      <a:pt x="502" y="108268"/>
                    </a:lnTo>
                    <a:lnTo>
                      <a:pt x="502" y="0"/>
                    </a:lnTo>
                    <a:close/>
                    <a:moveTo>
                      <a:pt x="14319" y="51999"/>
                    </a:moveTo>
                    <a:lnTo>
                      <a:pt x="41700" y="51999"/>
                    </a:lnTo>
                    <a:cubicBezTo>
                      <a:pt x="50994" y="51999"/>
                      <a:pt x="57525" y="50241"/>
                      <a:pt x="61293" y="46724"/>
                    </a:cubicBezTo>
                    <a:cubicBezTo>
                      <a:pt x="65313" y="43207"/>
                      <a:pt x="67071" y="38434"/>
                      <a:pt x="67071" y="31903"/>
                    </a:cubicBezTo>
                    <a:cubicBezTo>
                      <a:pt x="67071" y="27632"/>
                      <a:pt x="66066" y="23613"/>
                      <a:pt x="63806" y="20347"/>
                    </a:cubicBezTo>
                    <a:cubicBezTo>
                      <a:pt x="61545" y="17082"/>
                      <a:pt x="58781" y="14821"/>
                      <a:pt x="55516" y="14067"/>
                    </a:cubicBezTo>
                    <a:cubicBezTo>
                      <a:pt x="52250" y="13063"/>
                      <a:pt x="47477" y="12811"/>
                      <a:pt x="41197" y="12811"/>
                    </a:cubicBezTo>
                    <a:lnTo>
                      <a:pt x="14067" y="12811"/>
                    </a:lnTo>
                    <a:lnTo>
                      <a:pt x="14067" y="5199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xmlns="" id="{3A987BFB-B912-7E51-3FCE-21A0B36F732E}"/>
                  </a:ext>
                </a:extLst>
              </p:cNvPr>
              <p:cNvSpPr/>
              <p:nvPr/>
            </p:nvSpPr>
            <p:spPr>
              <a:xfrm>
                <a:off x="1435889" y="731386"/>
                <a:ext cx="103746" cy="112036"/>
              </a:xfrm>
              <a:custGeom>
                <a:avLst/>
                <a:gdLst>
                  <a:gd name="connsiteX0" fmla="*/ 51999 w 103746"/>
                  <a:gd name="connsiteY0" fmla="*/ 0 h 112036"/>
                  <a:gd name="connsiteX1" fmla="*/ 89177 w 103746"/>
                  <a:gd name="connsiteY1" fmla="*/ 15323 h 112036"/>
                  <a:gd name="connsiteX2" fmla="*/ 103747 w 103746"/>
                  <a:gd name="connsiteY2" fmla="*/ 56018 h 112036"/>
                  <a:gd name="connsiteX3" fmla="*/ 89177 w 103746"/>
                  <a:gd name="connsiteY3" fmla="*/ 96713 h 112036"/>
                  <a:gd name="connsiteX4" fmla="*/ 51999 w 103746"/>
                  <a:gd name="connsiteY4" fmla="*/ 112036 h 112036"/>
                  <a:gd name="connsiteX5" fmla="*/ 14570 w 103746"/>
                  <a:gd name="connsiteY5" fmla="*/ 96713 h 112036"/>
                  <a:gd name="connsiteX6" fmla="*/ 0 w 103746"/>
                  <a:gd name="connsiteY6" fmla="*/ 56269 h 112036"/>
                  <a:gd name="connsiteX7" fmla="*/ 14570 w 103746"/>
                  <a:gd name="connsiteY7" fmla="*/ 15575 h 112036"/>
                  <a:gd name="connsiteX8" fmla="*/ 51999 w 103746"/>
                  <a:gd name="connsiteY8" fmla="*/ 251 h 112036"/>
                  <a:gd name="connsiteX9" fmla="*/ 51999 w 103746"/>
                  <a:gd name="connsiteY9" fmla="*/ 99727 h 112036"/>
                  <a:gd name="connsiteX10" fmla="*/ 78626 w 103746"/>
                  <a:gd name="connsiteY10" fmla="*/ 88172 h 112036"/>
                  <a:gd name="connsiteX11" fmla="*/ 88926 w 103746"/>
                  <a:gd name="connsiteY11" fmla="*/ 56018 h 112036"/>
                  <a:gd name="connsiteX12" fmla="*/ 78626 w 103746"/>
                  <a:gd name="connsiteY12" fmla="*/ 23864 h 112036"/>
                  <a:gd name="connsiteX13" fmla="*/ 52250 w 103746"/>
                  <a:gd name="connsiteY13" fmla="*/ 12309 h 112036"/>
                  <a:gd name="connsiteX14" fmla="*/ 25623 w 103746"/>
                  <a:gd name="connsiteY14" fmla="*/ 23864 h 112036"/>
                  <a:gd name="connsiteX15" fmla="*/ 15072 w 103746"/>
                  <a:gd name="connsiteY15" fmla="*/ 56018 h 112036"/>
                  <a:gd name="connsiteX16" fmla="*/ 25371 w 103746"/>
                  <a:gd name="connsiteY16" fmla="*/ 88172 h 112036"/>
                  <a:gd name="connsiteX17" fmla="*/ 51748 w 103746"/>
                  <a:gd name="connsiteY17" fmla="*/ 99727 h 112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3746" h="112036">
                    <a:moveTo>
                      <a:pt x="51999" y="0"/>
                    </a:moveTo>
                    <a:cubicBezTo>
                      <a:pt x="67071" y="0"/>
                      <a:pt x="79631" y="5024"/>
                      <a:pt x="89177" y="15323"/>
                    </a:cubicBezTo>
                    <a:cubicBezTo>
                      <a:pt x="98723" y="25623"/>
                      <a:pt x="103747" y="39188"/>
                      <a:pt x="103747" y="56018"/>
                    </a:cubicBezTo>
                    <a:cubicBezTo>
                      <a:pt x="103747" y="72849"/>
                      <a:pt x="98974" y="86414"/>
                      <a:pt x="89177" y="96713"/>
                    </a:cubicBezTo>
                    <a:cubicBezTo>
                      <a:pt x="79631" y="107012"/>
                      <a:pt x="67071" y="112036"/>
                      <a:pt x="51999" y="112036"/>
                    </a:cubicBezTo>
                    <a:cubicBezTo>
                      <a:pt x="36927" y="112036"/>
                      <a:pt x="24367" y="107012"/>
                      <a:pt x="14570" y="96713"/>
                    </a:cubicBezTo>
                    <a:cubicBezTo>
                      <a:pt x="4773" y="86414"/>
                      <a:pt x="0" y="72849"/>
                      <a:pt x="0" y="56269"/>
                    </a:cubicBezTo>
                    <a:cubicBezTo>
                      <a:pt x="0" y="39690"/>
                      <a:pt x="4773" y="25874"/>
                      <a:pt x="14570" y="15575"/>
                    </a:cubicBezTo>
                    <a:cubicBezTo>
                      <a:pt x="24367" y="5275"/>
                      <a:pt x="36676" y="251"/>
                      <a:pt x="51999" y="251"/>
                    </a:cubicBezTo>
                    <a:close/>
                    <a:moveTo>
                      <a:pt x="51999" y="99727"/>
                    </a:moveTo>
                    <a:cubicBezTo>
                      <a:pt x="62801" y="99727"/>
                      <a:pt x="71593" y="95959"/>
                      <a:pt x="78626" y="88172"/>
                    </a:cubicBezTo>
                    <a:cubicBezTo>
                      <a:pt x="85660" y="80385"/>
                      <a:pt x="88926" y="69834"/>
                      <a:pt x="88926" y="56018"/>
                    </a:cubicBezTo>
                    <a:cubicBezTo>
                      <a:pt x="88926" y="42202"/>
                      <a:pt x="85409" y="31400"/>
                      <a:pt x="78626" y="23864"/>
                    </a:cubicBezTo>
                    <a:cubicBezTo>
                      <a:pt x="71844" y="16077"/>
                      <a:pt x="63052" y="12309"/>
                      <a:pt x="52250" y="12309"/>
                    </a:cubicBezTo>
                    <a:cubicBezTo>
                      <a:pt x="41448" y="12309"/>
                      <a:pt x="32405" y="16077"/>
                      <a:pt x="25623" y="23864"/>
                    </a:cubicBezTo>
                    <a:cubicBezTo>
                      <a:pt x="18589" y="31652"/>
                      <a:pt x="15072" y="42202"/>
                      <a:pt x="15072" y="56018"/>
                    </a:cubicBezTo>
                    <a:cubicBezTo>
                      <a:pt x="15072" y="69834"/>
                      <a:pt x="18589" y="80385"/>
                      <a:pt x="25371" y="88172"/>
                    </a:cubicBezTo>
                    <a:cubicBezTo>
                      <a:pt x="32154" y="95959"/>
                      <a:pt x="41197" y="99727"/>
                      <a:pt x="51748" y="9972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xmlns="" id="{04C3D859-B367-8E20-DD4D-87D5B26C13DD}"/>
                  </a:ext>
                </a:extLst>
              </p:cNvPr>
              <p:cNvSpPr/>
              <p:nvPr/>
            </p:nvSpPr>
            <p:spPr>
              <a:xfrm>
                <a:off x="1553703" y="731386"/>
                <a:ext cx="94703" cy="112036"/>
              </a:xfrm>
              <a:custGeom>
                <a:avLst/>
                <a:gdLst>
                  <a:gd name="connsiteX0" fmla="*/ 50241 w 94703"/>
                  <a:gd name="connsiteY0" fmla="*/ 112036 h 112036"/>
                  <a:gd name="connsiteX1" fmla="*/ 13565 w 94703"/>
                  <a:gd name="connsiteY1" fmla="*/ 96964 h 112036"/>
                  <a:gd name="connsiteX2" fmla="*/ 0 w 94703"/>
                  <a:gd name="connsiteY2" fmla="*/ 56018 h 112036"/>
                  <a:gd name="connsiteX3" fmla="*/ 13565 w 94703"/>
                  <a:gd name="connsiteY3" fmla="*/ 15072 h 112036"/>
                  <a:gd name="connsiteX4" fmla="*/ 50241 w 94703"/>
                  <a:gd name="connsiteY4" fmla="*/ 0 h 112036"/>
                  <a:gd name="connsiteX5" fmla="*/ 80385 w 94703"/>
                  <a:gd name="connsiteY5" fmla="*/ 9546 h 112036"/>
                  <a:gd name="connsiteX6" fmla="*/ 94452 w 94703"/>
                  <a:gd name="connsiteY6" fmla="*/ 34666 h 112036"/>
                  <a:gd name="connsiteX7" fmla="*/ 79631 w 94703"/>
                  <a:gd name="connsiteY7" fmla="*/ 34666 h 112036"/>
                  <a:gd name="connsiteX8" fmla="*/ 70839 w 94703"/>
                  <a:gd name="connsiteY8" fmla="*/ 18338 h 112036"/>
                  <a:gd name="connsiteX9" fmla="*/ 50743 w 94703"/>
                  <a:gd name="connsiteY9" fmla="*/ 12309 h 112036"/>
                  <a:gd name="connsiteX10" fmla="*/ 24618 w 94703"/>
                  <a:gd name="connsiteY10" fmla="*/ 23613 h 112036"/>
                  <a:gd name="connsiteX11" fmla="*/ 15072 w 94703"/>
                  <a:gd name="connsiteY11" fmla="*/ 56018 h 112036"/>
                  <a:gd name="connsiteX12" fmla="*/ 24618 w 94703"/>
                  <a:gd name="connsiteY12" fmla="*/ 88423 h 112036"/>
                  <a:gd name="connsiteX13" fmla="*/ 50492 w 94703"/>
                  <a:gd name="connsiteY13" fmla="*/ 99727 h 112036"/>
                  <a:gd name="connsiteX14" fmla="*/ 71090 w 94703"/>
                  <a:gd name="connsiteY14" fmla="*/ 93447 h 112036"/>
                  <a:gd name="connsiteX15" fmla="*/ 79883 w 94703"/>
                  <a:gd name="connsiteY15" fmla="*/ 75863 h 112036"/>
                  <a:gd name="connsiteX16" fmla="*/ 94703 w 94703"/>
                  <a:gd name="connsiteY16" fmla="*/ 75863 h 112036"/>
                  <a:gd name="connsiteX17" fmla="*/ 81139 w 94703"/>
                  <a:gd name="connsiteY17" fmla="*/ 102491 h 112036"/>
                  <a:gd name="connsiteX18" fmla="*/ 50743 w 94703"/>
                  <a:gd name="connsiteY18" fmla="*/ 112036 h 112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703" h="112036">
                    <a:moveTo>
                      <a:pt x="50241" y="112036"/>
                    </a:moveTo>
                    <a:cubicBezTo>
                      <a:pt x="34917" y="112036"/>
                      <a:pt x="22608" y="107012"/>
                      <a:pt x="13565" y="96964"/>
                    </a:cubicBezTo>
                    <a:cubicBezTo>
                      <a:pt x="4522" y="86916"/>
                      <a:pt x="0" y="73351"/>
                      <a:pt x="0" y="56018"/>
                    </a:cubicBezTo>
                    <a:cubicBezTo>
                      <a:pt x="0" y="38685"/>
                      <a:pt x="4522" y="25120"/>
                      <a:pt x="13565" y="15072"/>
                    </a:cubicBezTo>
                    <a:cubicBezTo>
                      <a:pt x="22608" y="5024"/>
                      <a:pt x="34917" y="0"/>
                      <a:pt x="50241" y="0"/>
                    </a:cubicBezTo>
                    <a:cubicBezTo>
                      <a:pt x="62047" y="0"/>
                      <a:pt x="72095" y="3266"/>
                      <a:pt x="80385" y="9546"/>
                    </a:cubicBezTo>
                    <a:cubicBezTo>
                      <a:pt x="88675" y="15826"/>
                      <a:pt x="93196" y="24367"/>
                      <a:pt x="94452" y="34666"/>
                    </a:cubicBezTo>
                    <a:lnTo>
                      <a:pt x="79631" y="34666"/>
                    </a:lnTo>
                    <a:cubicBezTo>
                      <a:pt x="79129" y="27883"/>
                      <a:pt x="76114" y="22357"/>
                      <a:pt x="70839" y="18338"/>
                    </a:cubicBezTo>
                    <a:cubicBezTo>
                      <a:pt x="65564" y="14319"/>
                      <a:pt x="58781" y="12309"/>
                      <a:pt x="50743" y="12309"/>
                    </a:cubicBezTo>
                    <a:cubicBezTo>
                      <a:pt x="39690" y="12309"/>
                      <a:pt x="31149" y="16077"/>
                      <a:pt x="24618" y="23613"/>
                    </a:cubicBezTo>
                    <a:cubicBezTo>
                      <a:pt x="18087" y="31149"/>
                      <a:pt x="15072" y="41951"/>
                      <a:pt x="15072" y="56018"/>
                    </a:cubicBezTo>
                    <a:cubicBezTo>
                      <a:pt x="15072" y="70086"/>
                      <a:pt x="18338" y="80887"/>
                      <a:pt x="24618" y="88423"/>
                    </a:cubicBezTo>
                    <a:cubicBezTo>
                      <a:pt x="30898" y="95959"/>
                      <a:pt x="39690" y="99727"/>
                      <a:pt x="50492" y="99727"/>
                    </a:cubicBezTo>
                    <a:cubicBezTo>
                      <a:pt x="59033" y="99727"/>
                      <a:pt x="65815" y="97718"/>
                      <a:pt x="71090" y="93447"/>
                    </a:cubicBezTo>
                    <a:cubicBezTo>
                      <a:pt x="76366" y="89428"/>
                      <a:pt x="79129" y="83399"/>
                      <a:pt x="79883" y="75863"/>
                    </a:cubicBezTo>
                    <a:lnTo>
                      <a:pt x="94703" y="75863"/>
                    </a:lnTo>
                    <a:cubicBezTo>
                      <a:pt x="93699" y="87418"/>
                      <a:pt x="89177" y="96211"/>
                      <a:pt x="81139" y="102491"/>
                    </a:cubicBezTo>
                    <a:cubicBezTo>
                      <a:pt x="73100" y="108771"/>
                      <a:pt x="63052" y="112036"/>
                      <a:pt x="50743" y="112036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xmlns="" id="{933AFA63-8D54-5794-80C2-2253CC832003}"/>
                  </a:ext>
                </a:extLst>
              </p:cNvPr>
              <p:cNvSpPr/>
              <p:nvPr/>
            </p:nvSpPr>
            <p:spPr>
              <a:xfrm>
                <a:off x="1662725" y="731386"/>
                <a:ext cx="94703" cy="112036"/>
              </a:xfrm>
              <a:custGeom>
                <a:avLst/>
                <a:gdLst>
                  <a:gd name="connsiteX0" fmla="*/ 50241 w 94703"/>
                  <a:gd name="connsiteY0" fmla="*/ 112036 h 112036"/>
                  <a:gd name="connsiteX1" fmla="*/ 13565 w 94703"/>
                  <a:gd name="connsiteY1" fmla="*/ 96964 h 112036"/>
                  <a:gd name="connsiteX2" fmla="*/ 0 w 94703"/>
                  <a:gd name="connsiteY2" fmla="*/ 56018 h 112036"/>
                  <a:gd name="connsiteX3" fmla="*/ 13565 w 94703"/>
                  <a:gd name="connsiteY3" fmla="*/ 15072 h 112036"/>
                  <a:gd name="connsiteX4" fmla="*/ 50241 w 94703"/>
                  <a:gd name="connsiteY4" fmla="*/ 0 h 112036"/>
                  <a:gd name="connsiteX5" fmla="*/ 80385 w 94703"/>
                  <a:gd name="connsiteY5" fmla="*/ 9546 h 112036"/>
                  <a:gd name="connsiteX6" fmla="*/ 94452 w 94703"/>
                  <a:gd name="connsiteY6" fmla="*/ 34666 h 112036"/>
                  <a:gd name="connsiteX7" fmla="*/ 79631 w 94703"/>
                  <a:gd name="connsiteY7" fmla="*/ 34666 h 112036"/>
                  <a:gd name="connsiteX8" fmla="*/ 70839 w 94703"/>
                  <a:gd name="connsiteY8" fmla="*/ 18338 h 112036"/>
                  <a:gd name="connsiteX9" fmla="*/ 50743 w 94703"/>
                  <a:gd name="connsiteY9" fmla="*/ 12309 h 112036"/>
                  <a:gd name="connsiteX10" fmla="*/ 24618 w 94703"/>
                  <a:gd name="connsiteY10" fmla="*/ 23613 h 112036"/>
                  <a:gd name="connsiteX11" fmla="*/ 15072 w 94703"/>
                  <a:gd name="connsiteY11" fmla="*/ 56018 h 112036"/>
                  <a:gd name="connsiteX12" fmla="*/ 24618 w 94703"/>
                  <a:gd name="connsiteY12" fmla="*/ 88423 h 112036"/>
                  <a:gd name="connsiteX13" fmla="*/ 50492 w 94703"/>
                  <a:gd name="connsiteY13" fmla="*/ 99727 h 112036"/>
                  <a:gd name="connsiteX14" fmla="*/ 71090 w 94703"/>
                  <a:gd name="connsiteY14" fmla="*/ 93447 h 112036"/>
                  <a:gd name="connsiteX15" fmla="*/ 79882 w 94703"/>
                  <a:gd name="connsiteY15" fmla="*/ 75863 h 112036"/>
                  <a:gd name="connsiteX16" fmla="*/ 94703 w 94703"/>
                  <a:gd name="connsiteY16" fmla="*/ 75863 h 112036"/>
                  <a:gd name="connsiteX17" fmla="*/ 81138 w 94703"/>
                  <a:gd name="connsiteY17" fmla="*/ 102491 h 112036"/>
                  <a:gd name="connsiteX18" fmla="*/ 50743 w 94703"/>
                  <a:gd name="connsiteY18" fmla="*/ 112036 h 112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4703" h="112036">
                    <a:moveTo>
                      <a:pt x="50241" y="112036"/>
                    </a:moveTo>
                    <a:cubicBezTo>
                      <a:pt x="34917" y="112036"/>
                      <a:pt x="22608" y="107012"/>
                      <a:pt x="13565" y="96964"/>
                    </a:cubicBezTo>
                    <a:cubicBezTo>
                      <a:pt x="4522" y="86916"/>
                      <a:pt x="0" y="73351"/>
                      <a:pt x="0" y="56018"/>
                    </a:cubicBezTo>
                    <a:cubicBezTo>
                      <a:pt x="0" y="38685"/>
                      <a:pt x="4522" y="25120"/>
                      <a:pt x="13565" y="15072"/>
                    </a:cubicBezTo>
                    <a:cubicBezTo>
                      <a:pt x="22608" y="5024"/>
                      <a:pt x="34917" y="0"/>
                      <a:pt x="50241" y="0"/>
                    </a:cubicBezTo>
                    <a:cubicBezTo>
                      <a:pt x="62047" y="0"/>
                      <a:pt x="72095" y="3266"/>
                      <a:pt x="80385" y="9546"/>
                    </a:cubicBezTo>
                    <a:cubicBezTo>
                      <a:pt x="88675" y="15826"/>
                      <a:pt x="93196" y="24367"/>
                      <a:pt x="94452" y="34666"/>
                    </a:cubicBezTo>
                    <a:lnTo>
                      <a:pt x="79631" y="34666"/>
                    </a:lnTo>
                    <a:cubicBezTo>
                      <a:pt x="79129" y="27883"/>
                      <a:pt x="76114" y="22357"/>
                      <a:pt x="70839" y="18338"/>
                    </a:cubicBezTo>
                    <a:cubicBezTo>
                      <a:pt x="65564" y="14319"/>
                      <a:pt x="58781" y="12309"/>
                      <a:pt x="50743" y="12309"/>
                    </a:cubicBezTo>
                    <a:cubicBezTo>
                      <a:pt x="39690" y="12309"/>
                      <a:pt x="31149" y="16077"/>
                      <a:pt x="24618" y="23613"/>
                    </a:cubicBezTo>
                    <a:cubicBezTo>
                      <a:pt x="18087" y="31149"/>
                      <a:pt x="15072" y="41951"/>
                      <a:pt x="15072" y="56018"/>
                    </a:cubicBezTo>
                    <a:cubicBezTo>
                      <a:pt x="15072" y="70086"/>
                      <a:pt x="18338" y="80887"/>
                      <a:pt x="24618" y="88423"/>
                    </a:cubicBezTo>
                    <a:cubicBezTo>
                      <a:pt x="30898" y="95959"/>
                      <a:pt x="39690" y="99727"/>
                      <a:pt x="50492" y="99727"/>
                    </a:cubicBezTo>
                    <a:cubicBezTo>
                      <a:pt x="59033" y="99727"/>
                      <a:pt x="65815" y="97718"/>
                      <a:pt x="71090" y="93447"/>
                    </a:cubicBezTo>
                    <a:cubicBezTo>
                      <a:pt x="76366" y="89428"/>
                      <a:pt x="79129" y="83399"/>
                      <a:pt x="79882" y="75863"/>
                    </a:cubicBezTo>
                    <a:lnTo>
                      <a:pt x="94703" y="75863"/>
                    </a:lnTo>
                    <a:cubicBezTo>
                      <a:pt x="93699" y="87418"/>
                      <a:pt x="89177" y="96211"/>
                      <a:pt x="81138" y="102491"/>
                    </a:cubicBezTo>
                    <a:cubicBezTo>
                      <a:pt x="73100" y="108771"/>
                      <a:pt x="63052" y="112036"/>
                      <a:pt x="50743" y="112036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xmlns="" id="{1474DBE1-95BC-104D-093C-EB45EFF26780}"/>
                  </a:ext>
                </a:extLst>
              </p:cNvPr>
              <p:cNvSpPr/>
              <p:nvPr/>
            </p:nvSpPr>
            <p:spPr>
              <a:xfrm>
                <a:off x="1777023" y="733144"/>
                <a:ext cx="84906" cy="108268"/>
              </a:xfrm>
              <a:custGeom>
                <a:avLst/>
                <a:gdLst>
                  <a:gd name="connsiteX0" fmla="*/ 84907 w 84906"/>
                  <a:gd name="connsiteY0" fmla="*/ 108268 h 108268"/>
                  <a:gd name="connsiteX1" fmla="*/ 71342 w 84906"/>
                  <a:gd name="connsiteY1" fmla="*/ 108268 h 108268"/>
                  <a:gd name="connsiteX2" fmla="*/ 71342 w 84906"/>
                  <a:gd name="connsiteY2" fmla="*/ 21352 h 108268"/>
                  <a:gd name="connsiteX3" fmla="*/ 14570 w 84906"/>
                  <a:gd name="connsiteY3" fmla="*/ 108268 h 108268"/>
                  <a:gd name="connsiteX4" fmla="*/ 0 w 84906"/>
                  <a:gd name="connsiteY4" fmla="*/ 108268 h 108268"/>
                  <a:gd name="connsiteX5" fmla="*/ 0 w 84906"/>
                  <a:gd name="connsiteY5" fmla="*/ 0 h 108268"/>
                  <a:gd name="connsiteX6" fmla="*/ 13565 w 84906"/>
                  <a:gd name="connsiteY6" fmla="*/ 0 h 108268"/>
                  <a:gd name="connsiteX7" fmla="*/ 13565 w 84906"/>
                  <a:gd name="connsiteY7" fmla="*/ 86916 h 108268"/>
                  <a:gd name="connsiteX8" fmla="*/ 70337 w 84906"/>
                  <a:gd name="connsiteY8" fmla="*/ 0 h 108268"/>
                  <a:gd name="connsiteX9" fmla="*/ 84907 w 84906"/>
                  <a:gd name="connsiteY9" fmla="*/ 0 h 108268"/>
                  <a:gd name="connsiteX10" fmla="*/ 84907 w 84906"/>
                  <a:gd name="connsiteY10" fmla="*/ 108268 h 108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906" h="108268">
                    <a:moveTo>
                      <a:pt x="84907" y="108268"/>
                    </a:moveTo>
                    <a:lnTo>
                      <a:pt x="71342" y="108268"/>
                    </a:lnTo>
                    <a:lnTo>
                      <a:pt x="71342" y="21352"/>
                    </a:lnTo>
                    <a:lnTo>
                      <a:pt x="14570" y="108268"/>
                    </a:lnTo>
                    <a:lnTo>
                      <a:pt x="0" y="108268"/>
                    </a:lnTo>
                    <a:lnTo>
                      <a:pt x="0" y="0"/>
                    </a:lnTo>
                    <a:lnTo>
                      <a:pt x="13565" y="0"/>
                    </a:lnTo>
                    <a:lnTo>
                      <a:pt x="13565" y="86916"/>
                    </a:lnTo>
                    <a:lnTo>
                      <a:pt x="70337" y="0"/>
                    </a:lnTo>
                    <a:lnTo>
                      <a:pt x="84907" y="0"/>
                    </a:lnTo>
                    <a:lnTo>
                      <a:pt x="84907" y="108268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xmlns="" id="{646AF80F-82BF-EBEF-7B54-ACE20638AB2B}"/>
                  </a:ext>
                </a:extLst>
              </p:cNvPr>
              <p:cNvSpPr/>
              <p:nvPr/>
            </p:nvSpPr>
            <p:spPr>
              <a:xfrm>
                <a:off x="1886045" y="733144"/>
                <a:ext cx="84906" cy="108268"/>
              </a:xfrm>
              <a:custGeom>
                <a:avLst/>
                <a:gdLst>
                  <a:gd name="connsiteX0" fmla="*/ 84907 w 84906"/>
                  <a:gd name="connsiteY0" fmla="*/ 108268 h 108268"/>
                  <a:gd name="connsiteX1" fmla="*/ 71342 w 84906"/>
                  <a:gd name="connsiteY1" fmla="*/ 108268 h 108268"/>
                  <a:gd name="connsiteX2" fmla="*/ 71342 w 84906"/>
                  <a:gd name="connsiteY2" fmla="*/ 21352 h 108268"/>
                  <a:gd name="connsiteX3" fmla="*/ 14570 w 84906"/>
                  <a:gd name="connsiteY3" fmla="*/ 108268 h 108268"/>
                  <a:gd name="connsiteX4" fmla="*/ 0 w 84906"/>
                  <a:gd name="connsiteY4" fmla="*/ 108268 h 108268"/>
                  <a:gd name="connsiteX5" fmla="*/ 0 w 84906"/>
                  <a:gd name="connsiteY5" fmla="*/ 0 h 108268"/>
                  <a:gd name="connsiteX6" fmla="*/ 13565 w 84906"/>
                  <a:gd name="connsiteY6" fmla="*/ 0 h 108268"/>
                  <a:gd name="connsiteX7" fmla="*/ 13565 w 84906"/>
                  <a:gd name="connsiteY7" fmla="*/ 86916 h 108268"/>
                  <a:gd name="connsiteX8" fmla="*/ 70337 w 84906"/>
                  <a:gd name="connsiteY8" fmla="*/ 0 h 108268"/>
                  <a:gd name="connsiteX9" fmla="*/ 84907 w 84906"/>
                  <a:gd name="connsiteY9" fmla="*/ 0 h 108268"/>
                  <a:gd name="connsiteX10" fmla="*/ 84907 w 84906"/>
                  <a:gd name="connsiteY10" fmla="*/ 108268 h 108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906" h="108268">
                    <a:moveTo>
                      <a:pt x="84907" y="108268"/>
                    </a:moveTo>
                    <a:lnTo>
                      <a:pt x="71342" y="108268"/>
                    </a:lnTo>
                    <a:lnTo>
                      <a:pt x="71342" y="21352"/>
                    </a:lnTo>
                    <a:lnTo>
                      <a:pt x="14570" y="108268"/>
                    </a:lnTo>
                    <a:lnTo>
                      <a:pt x="0" y="108268"/>
                    </a:lnTo>
                    <a:lnTo>
                      <a:pt x="0" y="0"/>
                    </a:lnTo>
                    <a:lnTo>
                      <a:pt x="13565" y="0"/>
                    </a:lnTo>
                    <a:lnTo>
                      <a:pt x="13565" y="86916"/>
                    </a:lnTo>
                    <a:lnTo>
                      <a:pt x="70337" y="0"/>
                    </a:lnTo>
                    <a:lnTo>
                      <a:pt x="84907" y="0"/>
                    </a:lnTo>
                    <a:lnTo>
                      <a:pt x="84907" y="108268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546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E0486432-DC78-A772-77CF-EB589C9D99F0}"/>
              </a:ext>
            </a:extLst>
          </p:cNvPr>
          <p:cNvGrpSpPr/>
          <p:nvPr/>
        </p:nvGrpSpPr>
        <p:grpSpPr>
          <a:xfrm>
            <a:off x="9442861" y="1858003"/>
            <a:ext cx="2512178" cy="878792"/>
            <a:chOff x="4683467" y="5755558"/>
            <a:chExt cx="2512178" cy="87879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xmlns="" id="{A711390F-50B4-CFDA-679F-513CDE66670C}"/>
                </a:ext>
              </a:extLst>
            </p:cNvPr>
            <p:cNvSpPr/>
            <p:nvPr/>
          </p:nvSpPr>
          <p:spPr bwMode="auto">
            <a:xfrm>
              <a:off x="4683467" y="5755558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Объект 2">
              <a:extLst>
                <a:ext uri="{FF2B5EF4-FFF2-40B4-BE49-F238E27FC236}">
                  <a16:creationId xmlns:a16="http://schemas.microsoft.com/office/drawing/2014/main" xmlns="" id="{2CF32285-B82A-3EBC-CC39-D4CA6FF555F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265868" y="5848631"/>
              <a:ext cx="1929777" cy="706758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Бережливость</a:t>
              </a:r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B49F81F-A274-4AEC-9D05-4BCF4336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2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8071CD48-F8DB-279B-2C09-B2136BD1FAF3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ЦЕННОСТИ, АКТУАЛЬНЫЕ</a:t>
            </a:r>
            <a:br>
              <a:rPr lang="ru-RU" sz="4000" b="1" dirty="0">
                <a:solidFill>
                  <a:srgbClr val="3A76BB"/>
                </a:solidFill>
              </a:rPr>
            </a:br>
            <a:r>
              <a:rPr lang="ru-RU" sz="4000" b="1" dirty="0">
                <a:solidFill>
                  <a:srgbClr val="3A76BB"/>
                </a:solidFill>
              </a:rPr>
              <a:t>ДЛЯ КАЖДОГО ЧЕЛОВЕКА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443266" y="2468564"/>
            <a:ext cx="2539190" cy="1774017"/>
          </a:xfrm>
          <a:prstGeom prst="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cap="all" dirty="0">
                <a:solidFill>
                  <a:srgbClr val="14102E"/>
                </a:solidFill>
              </a:rPr>
              <a:t>ПДС</a:t>
            </a:r>
            <a:r>
              <a:rPr lang="ru-RU" sz="1600" b="1" cap="all" dirty="0">
                <a:solidFill>
                  <a:srgbClr val="14102E"/>
                </a:solidFill>
              </a:rPr>
              <a:t> —  универсальный надежный сберегательный продукт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DF83BFBD-92DE-0DB4-6C5E-2D9712F1315C}"/>
              </a:ext>
            </a:extLst>
          </p:cNvPr>
          <p:cNvGrpSpPr/>
          <p:nvPr/>
        </p:nvGrpSpPr>
        <p:grpSpPr>
          <a:xfrm>
            <a:off x="712102" y="3551633"/>
            <a:ext cx="2512178" cy="878792"/>
            <a:chOff x="712102" y="3293654"/>
            <a:chExt cx="2512178" cy="878792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xmlns="" id="{0F9D87B8-90C6-57CE-0A45-055C5E63D5AB}"/>
                </a:ext>
              </a:extLst>
            </p:cNvPr>
            <p:cNvSpPr/>
            <p:nvPr/>
          </p:nvSpPr>
          <p:spPr bwMode="auto">
            <a:xfrm>
              <a:off x="712102" y="3293654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Объект 2">
              <a:extLst>
                <a:ext uri="{FF2B5EF4-FFF2-40B4-BE49-F238E27FC236}">
                  <a16:creationId xmlns:a16="http://schemas.microsoft.com/office/drawing/2014/main" xmlns="" id="{BA1705C1-9002-B078-91EC-03E7AB555D9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94503" y="3372923"/>
              <a:ext cx="1929777" cy="73436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Контроль </a:t>
              </a:r>
              <a:b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</a:b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за расходами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A2ADD045-C38F-04C8-9C5C-473CD3A9EB2D}"/>
              </a:ext>
            </a:extLst>
          </p:cNvPr>
          <p:cNvGrpSpPr/>
          <p:nvPr/>
        </p:nvGrpSpPr>
        <p:grpSpPr>
          <a:xfrm>
            <a:off x="712102" y="5245263"/>
            <a:ext cx="2512178" cy="878792"/>
            <a:chOff x="712102" y="4849010"/>
            <a:chExt cx="2512178" cy="878792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xmlns="" id="{5423A51C-5BB9-0854-54A8-4CC325C39FC6}"/>
                </a:ext>
              </a:extLst>
            </p:cNvPr>
            <p:cNvSpPr/>
            <p:nvPr/>
          </p:nvSpPr>
          <p:spPr bwMode="auto">
            <a:xfrm>
              <a:off x="712102" y="4849010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Объект 2">
              <a:extLst>
                <a:ext uri="{FF2B5EF4-FFF2-40B4-BE49-F238E27FC236}">
                  <a16:creationId xmlns:a16="http://schemas.microsoft.com/office/drawing/2014/main" xmlns="" id="{2CB97965-4A28-8A5E-08F4-11AF85ABB81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94503" y="4849011"/>
              <a:ext cx="1929777" cy="87879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Разумное финансовое поведение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48639468-F350-C46C-8ED9-B0EEEFE44A8F}"/>
              </a:ext>
            </a:extLst>
          </p:cNvPr>
          <p:cNvGrpSpPr/>
          <p:nvPr/>
        </p:nvGrpSpPr>
        <p:grpSpPr>
          <a:xfrm>
            <a:off x="9442861" y="5245263"/>
            <a:ext cx="2512178" cy="878792"/>
            <a:chOff x="9161239" y="4849010"/>
            <a:chExt cx="2512178" cy="878792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xmlns="" id="{D6A5161E-E5A3-2861-5207-4B37E360F1BC}"/>
                </a:ext>
              </a:extLst>
            </p:cNvPr>
            <p:cNvSpPr/>
            <p:nvPr/>
          </p:nvSpPr>
          <p:spPr bwMode="auto">
            <a:xfrm>
              <a:off x="9161239" y="4849010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Объект 2">
              <a:extLst>
                <a:ext uri="{FF2B5EF4-FFF2-40B4-BE49-F238E27FC236}">
                  <a16:creationId xmlns:a16="http://schemas.microsoft.com/office/drawing/2014/main" xmlns="" id="{40A29CE1-2B2F-4A3F-E4C0-8BB81051739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743640" y="4978999"/>
              <a:ext cx="1929777" cy="675958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Рачительность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586C36F5-B3B6-F75D-74AB-AA5E142DFD58}"/>
              </a:ext>
            </a:extLst>
          </p:cNvPr>
          <p:cNvGrpSpPr/>
          <p:nvPr/>
        </p:nvGrpSpPr>
        <p:grpSpPr>
          <a:xfrm>
            <a:off x="9442861" y="3551633"/>
            <a:ext cx="2512178" cy="878792"/>
            <a:chOff x="9161239" y="1919620"/>
            <a:chExt cx="2512178" cy="878792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xmlns="" id="{6005D442-3AE2-3A7C-F430-23B0F522749D}"/>
                </a:ext>
              </a:extLst>
            </p:cNvPr>
            <p:cNvSpPr/>
            <p:nvPr/>
          </p:nvSpPr>
          <p:spPr bwMode="auto">
            <a:xfrm>
              <a:off x="9161239" y="1919620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Объект 2">
              <a:extLst>
                <a:ext uri="{FF2B5EF4-FFF2-40B4-BE49-F238E27FC236}">
                  <a16:creationId xmlns:a16="http://schemas.microsoft.com/office/drawing/2014/main" xmlns="" id="{880CEB68-CE9E-3C8B-A5BF-F8C26990492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743640" y="1957169"/>
              <a:ext cx="1929777" cy="81780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Забота </a:t>
              </a:r>
              <a:b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</a:b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о будущем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3F9AF148-4DD7-62DB-2A4D-C00665FDCC22}"/>
              </a:ext>
            </a:extLst>
          </p:cNvPr>
          <p:cNvGrpSpPr/>
          <p:nvPr/>
        </p:nvGrpSpPr>
        <p:grpSpPr>
          <a:xfrm>
            <a:off x="712102" y="1858003"/>
            <a:ext cx="2512178" cy="878792"/>
            <a:chOff x="712102" y="1957168"/>
            <a:chExt cx="2512178" cy="878792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xmlns="" id="{F1F914A0-334A-5CBD-F50A-2A7835B0A27F}"/>
                </a:ext>
              </a:extLst>
            </p:cNvPr>
            <p:cNvSpPr/>
            <p:nvPr/>
          </p:nvSpPr>
          <p:spPr bwMode="auto">
            <a:xfrm>
              <a:off x="712102" y="1957168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Объект 2">
              <a:extLst>
                <a:ext uri="{FF2B5EF4-FFF2-40B4-BE49-F238E27FC236}">
                  <a16:creationId xmlns:a16="http://schemas.microsoft.com/office/drawing/2014/main" xmlns="" id="{41F63C75-FFA0-203B-BC6E-D813B06B69E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94503" y="2045588"/>
              <a:ext cx="1929777" cy="71606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Финансовое планирование</a:t>
              </a:r>
            </a:p>
          </p:txBody>
        </p:sp>
      </p:grpSp>
      <p:grpSp>
        <p:nvGrpSpPr>
          <p:cNvPr id="60" name="Google Shape;4059;p39">
            <a:extLst>
              <a:ext uri="{FF2B5EF4-FFF2-40B4-BE49-F238E27FC236}">
                <a16:creationId xmlns:a16="http://schemas.microsoft.com/office/drawing/2014/main" xmlns="" id="{A602DDE0-998E-B4BC-70D6-8F3057CE0780}"/>
              </a:ext>
            </a:extLst>
          </p:cNvPr>
          <p:cNvGrpSpPr/>
          <p:nvPr/>
        </p:nvGrpSpPr>
        <p:grpSpPr>
          <a:xfrm>
            <a:off x="903641" y="3794951"/>
            <a:ext cx="390862" cy="392155"/>
            <a:chOff x="3214972" y="3359188"/>
            <a:chExt cx="346406" cy="347552"/>
          </a:xfrm>
        </p:grpSpPr>
        <p:sp>
          <p:nvSpPr>
            <p:cNvPr id="61" name="Google Shape;4060;p39">
              <a:extLst>
                <a:ext uri="{FF2B5EF4-FFF2-40B4-BE49-F238E27FC236}">
                  <a16:creationId xmlns:a16="http://schemas.microsoft.com/office/drawing/2014/main" xmlns="" id="{60568B71-7EC0-227C-36DE-446049F9A0B1}"/>
                </a:ext>
              </a:extLst>
            </p:cNvPr>
            <p:cNvSpPr/>
            <p:nvPr/>
          </p:nvSpPr>
          <p:spPr>
            <a:xfrm>
              <a:off x="3301772" y="3386084"/>
              <a:ext cx="71649" cy="11395"/>
            </a:xfrm>
            <a:custGeom>
              <a:avLst/>
              <a:gdLst/>
              <a:ahLst/>
              <a:cxnLst/>
              <a:rect l="l" t="t" r="r" b="b"/>
              <a:pathLst>
                <a:path w="2251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24" y="286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6"/>
                    <a:pt x="2250" y="179"/>
                  </a:cubicBezTo>
                  <a:cubicBezTo>
                    <a:pt x="2250" y="84"/>
                    <a:pt x="2179" y="0"/>
                    <a:pt x="2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2" name="Google Shape;4061;p39">
              <a:extLst>
                <a:ext uri="{FF2B5EF4-FFF2-40B4-BE49-F238E27FC236}">
                  <a16:creationId xmlns:a16="http://schemas.microsoft.com/office/drawing/2014/main" xmlns="" id="{DDB0A80B-686D-0F44-1171-CABCF0C6F4C1}"/>
                </a:ext>
              </a:extLst>
            </p:cNvPr>
            <p:cNvSpPr/>
            <p:nvPr/>
          </p:nvSpPr>
          <p:spPr>
            <a:xfrm>
              <a:off x="3301772" y="3410339"/>
              <a:ext cx="131904" cy="11395"/>
            </a:xfrm>
            <a:custGeom>
              <a:avLst/>
              <a:gdLst/>
              <a:ahLst/>
              <a:cxnLst/>
              <a:rect l="l" t="t" r="r" b="b"/>
              <a:pathLst>
                <a:path w="4144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86"/>
                    <a:pt x="95" y="358"/>
                    <a:pt x="179" y="358"/>
                  </a:cubicBezTo>
                  <a:lnTo>
                    <a:pt x="3965" y="358"/>
                  </a:lnTo>
                  <a:cubicBezTo>
                    <a:pt x="4048" y="358"/>
                    <a:pt x="4144" y="286"/>
                    <a:pt x="4144" y="179"/>
                  </a:cubicBezTo>
                  <a:cubicBezTo>
                    <a:pt x="4144" y="72"/>
                    <a:pt x="4072" y="0"/>
                    <a:pt x="3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3" name="Google Shape;4062;p39">
              <a:extLst>
                <a:ext uri="{FF2B5EF4-FFF2-40B4-BE49-F238E27FC236}">
                  <a16:creationId xmlns:a16="http://schemas.microsoft.com/office/drawing/2014/main" xmlns="" id="{A8845C71-5DEB-E8CC-9206-68BAE1A2CE1B}"/>
                </a:ext>
              </a:extLst>
            </p:cNvPr>
            <p:cNvSpPr/>
            <p:nvPr/>
          </p:nvSpPr>
          <p:spPr>
            <a:xfrm>
              <a:off x="3301772" y="3484980"/>
              <a:ext cx="71649" cy="11427"/>
            </a:xfrm>
            <a:custGeom>
              <a:avLst/>
              <a:gdLst/>
              <a:ahLst/>
              <a:cxnLst/>
              <a:rect l="l" t="t" r="r" b="b"/>
              <a:pathLst>
                <a:path w="2251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24" y="287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7"/>
                    <a:pt x="2250" y="180"/>
                  </a:cubicBezTo>
                  <a:cubicBezTo>
                    <a:pt x="2250" y="96"/>
                    <a:pt x="2179" y="1"/>
                    <a:pt x="2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" name="Google Shape;4063;p39">
              <a:extLst>
                <a:ext uri="{FF2B5EF4-FFF2-40B4-BE49-F238E27FC236}">
                  <a16:creationId xmlns:a16="http://schemas.microsoft.com/office/drawing/2014/main" xmlns="" id="{83CB7FFE-3D21-143B-D67B-CB0FA64ECF6F}"/>
                </a:ext>
              </a:extLst>
            </p:cNvPr>
            <p:cNvSpPr/>
            <p:nvPr/>
          </p:nvSpPr>
          <p:spPr>
            <a:xfrm>
              <a:off x="3301772" y="3509234"/>
              <a:ext cx="130758" cy="11427"/>
            </a:xfrm>
            <a:custGeom>
              <a:avLst/>
              <a:gdLst/>
              <a:ahLst/>
              <a:cxnLst/>
              <a:rect l="l" t="t" r="r" b="b"/>
              <a:pathLst>
                <a:path w="4108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24" y="287"/>
                    <a:pt x="95" y="358"/>
                    <a:pt x="179" y="358"/>
                  </a:cubicBezTo>
                  <a:lnTo>
                    <a:pt x="3929" y="358"/>
                  </a:lnTo>
                  <a:cubicBezTo>
                    <a:pt x="4024" y="358"/>
                    <a:pt x="4108" y="287"/>
                    <a:pt x="4108" y="180"/>
                  </a:cubicBezTo>
                  <a:cubicBezTo>
                    <a:pt x="4108" y="84"/>
                    <a:pt x="4036" y="1"/>
                    <a:pt x="3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5" name="Google Shape;4064;p39">
              <a:extLst>
                <a:ext uri="{FF2B5EF4-FFF2-40B4-BE49-F238E27FC236}">
                  <a16:creationId xmlns:a16="http://schemas.microsoft.com/office/drawing/2014/main" xmlns="" id="{35AA429D-AAFF-417E-AA5F-61DC140D7EA5}"/>
                </a:ext>
              </a:extLst>
            </p:cNvPr>
            <p:cNvSpPr/>
            <p:nvPr/>
          </p:nvSpPr>
          <p:spPr>
            <a:xfrm>
              <a:off x="3301772" y="3584671"/>
              <a:ext cx="71649" cy="11395"/>
            </a:xfrm>
            <a:custGeom>
              <a:avLst/>
              <a:gdLst/>
              <a:ahLst/>
              <a:cxnLst/>
              <a:rect l="l" t="t" r="r" b="b"/>
              <a:pathLst>
                <a:path w="2251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24" y="286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6"/>
                    <a:pt x="2250" y="179"/>
                  </a:cubicBezTo>
                  <a:cubicBezTo>
                    <a:pt x="2250" y="84"/>
                    <a:pt x="2179" y="0"/>
                    <a:pt x="2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" name="Google Shape;4065;p39">
              <a:extLst>
                <a:ext uri="{FF2B5EF4-FFF2-40B4-BE49-F238E27FC236}">
                  <a16:creationId xmlns:a16="http://schemas.microsoft.com/office/drawing/2014/main" xmlns="" id="{199A3BC7-1265-D0EF-0E85-125894243E9C}"/>
                </a:ext>
              </a:extLst>
            </p:cNvPr>
            <p:cNvSpPr/>
            <p:nvPr/>
          </p:nvSpPr>
          <p:spPr>
            <a:xfrm>
              <a:off x="3301772" y="3609308"/>
              <a:ext cx="129994" cy="11395"/>
            </a:xfrm>
            <a:custGeom>
              <a:avLst/>
              <a:gdLst/>
              <a:ahLst/>
              <a:cxnLst/>
              <a:rect l="l" t="t" r="r" b="b"/>
              <a:pathLst>
                <a:path w="4084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62"/>
                    <a:pt x="83" y="357"/>
                    <a:pt x="179" y="357"/>
                  </a:cubicBezTo>
                  <a:lnTo>
                    <a:pt x="3905" y="357"/>
                  </a:lnTo>
                  <a:cubicBezTo>
                    <a:pt x="3989" y="357"/>
                    <a:pt x="4084" y="286"/>
                    <a:pt x="4084" y="179"/>
                  </a:cubicBezTo>
                  <a:cubicBezTo>
                    <a:pt x="4084" y="72"/>
                    <a:pt x="3989" y="0"/>
                    <a:pt x="39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" name="Google Shape;4066;p39">
              <a:extLst>
                <a:ext uri="{FF2B5EF4-FFF2-40B4-BE49-F238E27FC236}">
                  <a16:creationId xmlns:a16="http://schemas.microsoft.com/office/drawing/2014/main" xmlns="" id="{20B3D28C-C4F4-8DD3-697C-7EAD80924D99}"/>
                </a:ext>
              </a:extLst>
            </p:cNvPr>
            <p:cNvSpPr/>
            <p:nvPr/>
          </p:nvSpPr>
          <p:spPr>
            <a:xfrm>
              <a:off x="3214972" y="3458466"/>
              <a:ext cx="346406" cy="248274"/>
            </a:xfrm>
            <a:custGeom>
              <a:avLst/>
              <a:gdLst/>
              <a:ahLst/>
              <a:cxnLst/>
              <a:rect l="l" t="t" r="r" b="b"/>
              <a:pathLst>
                <a:path w="10883" h="7800" extrusionOk="0">
                  <a:moveTo>
                    <a:pt x="8466" y="1417"/>
                  </a:moveTo>
                  <a:cubicBezTo>
                    <a:pt x="9109" y="1417"/>
                    <a:pt x="9657" y="1953"/>
                    <a:pt x="9657" y="2608"/>
                  </a:cubicBezTo>
                  <a:lnTo>
                    <a:pt x="9657" y="2894"/>
                  </a:lnTo>
                  <a:lnTo>
                    <a:pt x="9585" y="2894"/>
                  </a:lnTo>
                  <a:cubicBezTo>
                    <a:pt x="9216" y="2799"/>
                    <a:pt x="9097" y="2322"/>
                    <a:pt x="9097" y="2322"/>
                  </a:cubicBezTo>
                  <a:cubicBezTo>
                    <a:pt x="9085" y="2263"/>
                    <a:pt x="9037" y="2203"/>
                    <a:pt x="8966" y="2191"/>
                  </a:cubicBezTo>
                  <a:cubicBezTo>
                    <a:pt x="8956" y="2189"/>
                    <a:pt x="8946" y="2188"/>
                    <a:pt x="8935" y="2188"/>
                  </a:cubicBezTo>
                  <a:cubicBezTo>
                    <a:pt x="8883" y="2188"/>
                    <a:pt x="8827" y="2213"/>
                    <a:pt x="8787" y="2263"/>
                  </a:cubicBezTo>
                  <a:cubicBezTo>
                    <a:pt x="8335" y="2894"/>
                    <a:pt x="7347" y="2894"/>
                    <a:pt x="7323" y="2894"/>
                  </a:cubicBezTo>
                  <a:lnTo>
                    <a:pt x="7204" y="2894"/>
                  </a:lnTo>
                  <a:lnTo>
                    <a:pt x="7156" y="2608"/>
                  </a:lnTo>
                  <a:cubicBezTo>
                    <a:pt x="7156" y="1953"/>
                    <a:pt x="7692" y="1417"/>
                    <a:pt x="8347" y="1417"/>
                  </a:cubicBezTo>
                  <a:close/>
                  <a:moveTo>
                    <a:pt x="9692" y="3299"/>
                  </a:moveTo>
                  <a:cubicBezTo>
                    <a:pt x="9811" y="3322"/>
                    <a:pt x="9919" y="3430"/>
                    <a:pt x="9919" y="3549"/>
                  </a:cubicBezTo>
                  <a:cubicBezTo>
                    <a:pt x="9919" y="3680"/>
                    <a:pt x="9835" y="3787"/>
                    <a:pt x="9692" y="3799"/>
                  </a:cubicBezTo>
                  <a:lnTo>
                    <a:pt x="9692" y="3299"/>
                  </a:lnTo>
                  <a:close/>
                  <a:moveTo>
                    <a:pt x="7132" y="3299"/>
                  </a:moveTo>
                  <a:lnTo>
                    <a:pt x="7132" y="3811"/>
                  </a:lnTo>
                  <a:cubicBezTo>
                    <a:pt x="7001" y="3799"/>
                    <a:pt x="6918" y="3680"/>
                    <a:pt x="6918" y="3561"/>
                  </a:cubicBezTo>
                  <a:cubicBezTo>
                    <a:pt x="6894" y="3418"/>
                    <a:pt x="7001" y="3310"/>
                    <a:pt x="7132" y="3299"/>
                  </a:cubicBezTo>
                  <a:close/>
                  <a:moveTo>
                    <a:pt x="8835" y="2608"/>
                  </a:moveTo>
                  <a:cubicBezTo>
                    <a:pt x="8918" y="2787"/>
                    <a:pt x="9085" y="3013"/>
                    <a:pt x="9335" y="3120"/>
                  </a:cubicBezTo>
                  <a:lnTo>
                    <a:pt x="9335" y="3846"/>
                  </a:lnTo>
                  <a:cubicBezTo>
                    <a:pt x="9359" y="4287"/>
                    <a:pt x="8978" y="4668"/>
                    <a:pt x="8525" y="4668"/>
                  </a:cubicBezTo>
                  <a:lnTo>
                    <a:pt x="8299" y="4668"/>
                  </a:lnTo>
                  <a:cubicBezTo>
                    <a:pt x="7835" y="4668"/>
                    <a:pt x="7466" y="4287"/>
                    <a:pt x="7466" y="3834"/>
                  </a:cubicBezTo>
                  <a:lnTo>
                    <a:pt x="7466" y="3144"/>
                  </a:lnTo>
                  <a:cubicBezTo>
                    <a:pt x="7763" y="3120"/>
                    <a:pt x="8383" y="3013"/>
                    <a:pt x="8835" y="2608"/>
                  </a:cubicBezTo>
                  <a:close/>
                  <a:moveTo>
                    <a:pt x="8728" y="4989"/>
                  </a:moveTo>
                  <a:lnTo>
                    <a:pt x="8728" y="5215"/>
                  </a:lnTo>
                  <a:lnTo>
                    <a:pt x="8728" y="5227"/>
                  </a:lnTo>
                  <a:lnTo>
                    <a:pt x="8406" y="5573"/>
                  </a:lnTo>
                  <a:lnTo>
                    <a:pt x="8085" y="5251"/>
                  </a:lnTo>
                  <a:lnTo>
                    <a:pt x="8085" y="4989"/>
                  </a:lnTo>
                  <a:cubicBezTo>
                    <a:pt x="8168" y="5001"/>
                    <a:pt x="8240" y="5001"/>
                    <a:pt x="8299" y="5001"/>
                  </a:cubicBezTo>
                  <a:lnTo>
                    <a:pt x="8514" y="5001"/>
                  </a:lnTo>
                  <a:cubicBezTo>
                    <a:pt x="8597" y="5001"/>
                    <a:pt x="8668" y="5001"/>
                    <a:pt x="8728" y="4989"/>
                  </a:cubicBezTo>
                  <a:close/>
                  <a:moveTo>
                    <a:pt x="6573" y="3477"/>
                  </a:moveTo>
                  <a:lnTo>
                    <a:pt x="6573" y="3549"/>
                  </a:lnTo>
                  <a:cubicBezTo>
                    <a:pt x="6573" y="3870"/>
                    <a:pt x="6835" y="4156"/>
                    <a:pt x="7180" y="4156"/>
                  </a:cubicBezTo>
                  <a:cubicBezTo>
                    <a:pt x="7275" y="4465"/>
                    <a:pt x="7478" y="4727"/>
                    <a:pt x="7752" y="4870"/>
                  </a:cubicBezTo>
                  <a:lnTo>
                    <a:pt x="7752" y="5096"/>
                  </a:lnTo>
                  <a:lnTo>
                    <a:pt x="6716" y="5501"/>
                  </a:lnTo>
                  <a:cubicBezTo>
                    <a:pt x="6656" y="5513"/>
                    <a:pt x="6597" y="5537"/>
                    <a:pt x="6525" y="5585"/>
                  </a:cubicBezTo>
                  <a:lnTo>
                    <a:pt x="370" y="5585"/>
                  </a:lnTo>
                  <a:lnTo>
                    <a:pt x="370" y="3477"/>
                  </a:lnTo>
                  <a:close/>
                  <a:moveTo>
                    <a:pt x="179" y="1"/>
                  </a:moveTo>
                  <a:cubicBezTo>
                    <a:pt x="96" y="1"/>
                    <a:pt x="1" y="84"/>
                    <a:pt x="1" y="179"/>
                  </a:cubicBezTo>
                  <a:lnTo>
                    <a:pt x="1" y="2644"/>
                  </a:lnTo>
                  <a:cubicBezTo>
                    <a:pt x="1" y="2727"/>
                    <a:pt x="84" y="2822"/>
                    <a:pt x="179" y="2822"/>
                  </a:cubicBezTo>
                  <a:lnTo>
                    <a:pt x="6811" y="2822"/>
                  </a:lnTo>
                  <a:lnTo>
                    <a:pt x="6811" y="3072"/>
                  </a:lnTo>
                  <a:cubicBezTo>
                    <a:pt x="6775" y="3084"/>
                    <a:pt x="6751" y="3120"/>
                    <a:pt x="6728" y="3144"/>
                  </a:cubicBezTo>
                  <a:lnTo>
                    <a:pt x="179" y="3144"/>
                  </a:lnTo>
                  <a:cubicBezTo>
                    <a:pt x="96" y="3144"/>
                    <a:pt x="1" y="3215"/>
                    <a:pt x="1" y="3322"/>
                  </a:cubicBezTo>
                  <a:lnTo>
                    <a:pt x="1" y="5775"/>
                  </a:lnTo>
                  <a:cubicBezTo>
                    <a:pt x="1" y="5870"/>
                    <a:pt x="84" y="5954"/>
                    <a:pt x="179" y="5954"/>
                  </a:cubicBezTo>
                  <a:lnTo>
                    <a:pt x="6156" y="5954"/>
                  </a:lnTo>
                  <a:cubicBezTo>
                    <a:pt x="6001" y="6156"/>
                    <a:pt x="5894" y="6418"/>
                    <a:pt x="5894" y="6775"/>
                  </a:cubicBezTo>
                  <a:lnTo>
                    <a:pt x="5894" y="7621"/>
                  </a:lnTo>
                  <a:cubicBezTo>
                    <a:pt x="5894" y="7716"/>
                    <a:pt x="5978" y="7799"/>
                    <a:pt x="6085" y="7799"/>
                  </a:cubicBezTo>
                  <a:lnTo>
                    <a:pt x="6728" y="7799"/>
                  </a:lnTo>
                  <a:cubicBezTo>
                    <a:pt x="6823" y="7799"/>
                    <a:pt x="6918" y="7728"/>
                    <a:pt x="6918" y="7621"/>
                  </a:cubicBezTo>
                  <a:cubicBezTo>
                    <a:pt x="6918" y="7537"/>
                    <a:pt x="6835" y="7442"/>
                    <a:pt x="6728" y="7442"/>
                  </a:cubicBezTo>
                  <a:lnTo>
                    <a:pt x="6251" y="7442"/>
                  </a:lnTo>
                  <a:lnTo>
                    <a:pt x="6251" y="6763"/>
                  </a:lnTo>
                  <a:cubicBezTo>
                    <a:pt x="6251" y="6049"/>
                    <a:pt x="6823" y="5835"/>
                    <a:pt x="6835" y="5835"/>
                  </a:cubicBezTo>
                  <a:lnTo>
                    <a:pt x="6847" y="5835"/>
                  </a:lnTo>
                  <a:lnTo>
                    <a:pt x="7787" y="5466"/>
                  </a:lnTo>
                  <a:lnTo>
                    <a:pt x="7799" y="5477"/>
                  </a:lnTo>
                  <a:lnTo>
                    <a:pt x="8299" y="5954"/>
                  </a:lnTo>
                  <a:cubicBezTo>
                    <a:pt x="8323" y="5989"/>
                    <a:pt x="8371" y="6001"/>
                    <a:pt x="8418" y="6001"/>
                  </a:cubicBezTo>
                  <a:cubicBezTo>
                    <a:pt x="8454" y="6001"/>
                    <a:pt x="8502" y="5989"/>
                    <a:pt x="8537" y="5942"/>
                  </a:cubicBezTo>
                  <a:lnTo>
                    <a:pt x="9014" y="5442"/>
                  </a:lnTo>
                  <a:lnTo>
                    <a:pt x="9942" y="5811"/>
                  </a:lnTo>
                  <a:lnTo>
                    <a:pt x="9966" y="5811"/>
                  </a:lnTo>
                  <a:cubicBezTo>
                    <a:pt x="9990" y="5823"/>
                    <a:pt x="10538" y="6013"/>
                    <a:pt x="10538" y="6728"/>
                  </a:cubicBezTo>
                  <a:lnTo>
                    <a:pt x="10538" y="7418"/>
                  </a:lnTo>
                  <a:lnTo>
                    <a:pt x="7263" y="7418"/>
                  </a:lnTo>
                  <a:cubicBezTo>
                    <a:pt x="7180" y="7418"/>
                    <a:pt x="7085" y="7490"/>
                    <a:pt x="7085" y="7597"/>
                  </a:cubicBezTo>
                  <a:cubicBezTo>
                    <a:pt x="7085" y="7680"/>
                    <a:pt x="7168" y="7775"/>
                    <a:pt x="7263" y="7775"/>
                  </a:cubicBezTo>
                  <a:lnTo>
                    <a:pt x="10704" y="7775"/>
                  </a:lnTo>
                  <a:cubicBezTo>
                    <a:pt x="10800" y="7775"/>
                    <a:pt x="10883" y="7704"/>
                    <a:pt x="10883" y="7597"/>
                  </a:cubicBezTo>
                  <a:lnTo>
                    <a:pt x="10883" y="6751"/>
                  </a:lnTo>
                  <a:cubicBezTo>
                    <a:pt x="10883" y="5977"/>
                    <a:pt x="10371" y="5585"/>
                    <a:pt x="10073" y="5477"/>
                  </a:cubicBezTo>
                  <a:lnTo>
                    <a:pt x="9073" y="5085"/>
                  </a:lnTo>
                  <a:lnTo>
                    <a:pt x="9073" y="4870"/>
                  </a:lnTo>
                  <a:cubicBezTo>
                    <a:pt x="9335" y="4727"/>
                    <a:pt x="9549" y="4465"/>
                    <a:pt x="9633" y="4156"/>
                  </a:cubicBezTo>
                  <a:cubicBezTo>
                    <a:pt x="9966" y="4156"/>
                    <a:pt x="10252" y="3894"/>
                    <a:pt x="10252" y="3549"/>
                  </a:cubicBezTo>
                  <a:cubicBezTo>
                    <a:pt x="10252" y="3358"/>
                    <a:pt x="10145" y="3180"/>
                    <a:pt x="9990" y="3060"/>
                  </a:cubicBezTo>
                  <a:lnTo>
                    <a:pt x="9990" y="2596"/>
                  </a:lnTo>
                  <a:cubicBezTo>
                    <a:pt x="9990" y="1751"/>
                    <a:pt x="9311" y="1060"/>
                    <a:pt x="8466" y="1060"/>
                  </a:cubicBezTo>
                  <a:lnTo>
                    <a:pt x="8347" y="1060"/>
                  </a:lnTo>
                  <a:cubicBezTo>
                    <a:pt x="8204" y="1060"/>
                    <a:pt x="8085" y="1072"/>
                    <a:pt x="7966" y="1108"/>
                  </a:cubicBezTo>
                  <a:lnTo>
                    <a:pt x="7966" y="179"/>
                  </a:lnTo>
                  <a:cubicBezTo>
                    <a:pt x="7966" y="96"/>
                    <a:pt x="7894" y="1"/>
                    <a:pt x="7787" y="1"/>
                  </a:cubicBezTo>
                  <a:lnTo>
                    <a:pt x="7287" y="1"/>
                  </a:lnTo>
                  <a:cubicBezTo>
                    <a:pt x="7192" y="1"/>
                    <a:pt x="7109" y="84"/>
                    <a:pt x="7109" y="179"/>
                  </a:cubicBezTo>
                  <a:cubicBezTo>
                    <a:pt x="7109" y="286"/>
                    <a:pt x="7180" y="358"/>
                    <a:pt x="7287" y="358"/>
                  </a:cubicBezTo>
                  <a:lnTo>
                    <a:pt x="7621" y="358"/>
                  </a:lnTo>
                  <a:lnTo>
                    <a:pt x="7621" y="1251"/>
                  </a:lnTo>
                  <a:cubicBezTo>
                    <a:pt x="7180" y="1489"/>
                    <a:pt x="6847" y="1941"/>
                    <a:pt x="6811" y="2477"/>
                  </a:cubicBezTo>
                  <a:lnTo>
                    <a:pt x="346" y="2477"/>
                  </a:lnTo>
                  <a:lnTo>
                    <a:pt x="346" y="358"/>
                  </a:lnTo>
                  <a:lnTo>
                    <a:pt x="6716" y="358"/>
                  </a:lnTo>
                  <a:cubicBezTo>
                    <a:pt x="6811" y="358"/>
                    <a:pt x="6894" y="286"/>
                    <a:pt x="6894" y="179"/>
                  </a:cubicBezTo>
                  <a:cubicBezTo>
                    <a:pt x="6894" y="96"/>
                    <a:pt x="6823" y="1"/>
                    <a:pt x="67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" name="Google Shape;4067;p39">
              <a:extLst>
                <a:ext uri="{FF2B5EF4-FFF2-40B4-BE49-F238E27FC236}">
                  <a16:creationId xmlns:a16="http://schemas.microsoft.com/office/drawing/2014/main" xmlns="" id="{DC60F001-3329-E4AC-0580-7FEE0FDC572E}"/>
                </a:ext>
              </a:extLst>
            </p:cNvPr>
            <p:cNvSpPr/>
            <p:nvPr/>
          </p:nvSpPr>
          <p:spPr>
            <a:xfrm>
              <a:off x="3238462" y="3380005"/>
              <a:ext cx="49305" cy="47427"/>
            </a:xfrm>
            <a:custGeom>
              <a:avLst/>
              <a:gdLst/>
              <a:ahLst/>
              <a:cxnLst/>
              <a:rect l="l" t="t" r="r" b="b"/>
              <a:pathLst>
                <a:path w="1549" h="1490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lnTo>
                    <a:pt x="1" y="1311"/>
                  </a:lnTo>
                  <a:cubicBezTo>
                    <a:pt x="1" y="1394"/>
                    <a:pt x="72" y="1489"/>
                    <a:pt x="179" y="1489"/>
                  </a:cubicBezTo>
                  <a:lnTo>
                    <a:pt x="1370" y="1489"/>
                  </a:lnTo>
                  <a:cubicBezTo>
                    <a:pt x="1453" y="1489"/>
                    <a:pt x="1549" y="1418"/>
                    <a:pt x="1549" y="1311"/>
                  </a:cubicBezTo>
                  <a:lnTo>
                    <a:pt x="1549" y="1001"/>
                  </a:lnTo>
                  <a:cubicBezTo>
                    <a:pt x="1549" y="906"/>
                    <a:pt x="1477" y="811"/>
                    <a:pt x="1370" y="811"/>
                  </a:cubicBezTo>
                  <a:cubicBezTo>
                    <a:pt x="1275" y="811"/>
                    <a:pt x="1191" y="894"/>
                    <a:pt x="1191" y="1001"/>
                  </a:cubicBezTo>
                  <a:lnTo>
                    <a:pt x="1191" y="1132"/>
                  </a:lnTo>
                  <a:lnTo>
                    <a:pt x="334" y="1132"/>
                  </a:lnTo>
                  <a:lnTo>
                    <a:pt x="334" y="346"/>
                  </a:lnTo>
                  <a:lnTo>
                    <a:pt x="1037" y="346"/>
                  </a:lnTo>
                  <a:lnTo>
                    <a:pt x="1037" y="358"/>
                  </a:lnTo>
                  <a:cubicBezTo>
                    <a:pt x="1132" y="358"/>
                    <a:pt x="1215" y="287"/>
                    <a:pt x="1215" y="180"/>
                  </a:cubicBezTo>
                  <a:cubicBezTo>
                    <a:pt x="1215" y="84"/>
                    <a:pt x="1144" y="1"/>
                    <a:pt x="1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9" name="Google Shape;4068;p39">
              <a:extLst>
                <a:ext uri="{FF2B5EF4-FFF2-40B4-BE49-F238E27FC236}">
                  <a16:creationId xmlns:a16="http://schemas.microsoft.com/office/drawing/2014/main" xmlns="" id="{69013770-A96E-616A-D4F2-0EE6F40D5A7D}"/>
                </a:ext>
              </a:extLst>
            </p:cNvPr>
            <p:cNvSpPr/>
            <p:nvPr/>
          </p:nvSpPr>
          <p:spPr>
            <a:xfrm>
              <a:off x="3251353" y="3380482"/>
              <a:ext cx="43607" cy="34058"/>
            </a:xfrm>
            <a:custGeom>
              <a:avLst/>
              <a:gdLst/>
              <a:ahLst/>
              <a:cxnLst/>
              <a:rect l="l" t="t" r="r" b="b"/>
              <a:pathLst>
                <a:path w="1370" h="1070" extrusionOk="0">
                  <a:moveTo>
                    <a:pt x="1163" y="1"/>
                  </a:moveTo>
                  <a:cubicBezTo>
                    <a:pt x="1120" y="1"/>
                    <a:pt x="1078" y="16"/>
                    <a:pt x="1048" y="45"/>
                  </a:cubicBezTo>
                  <a:lnTo>
                    <a:pt x="489" y="653"/>
                  </a:lnTo>
                  <a:lnTo>
                    <a:pt x="310" y="462"/>
                  </a:lnTo>
                  <a:cubicBezTo>
                    <a:pt x="279" y="425"/>
                    <a:pt x="232" y="407"/>
                    <a:pt x="185" y="407"/>
                  </a:cubicBezTo>
                  <a:cubicBezTo>
                    <a:pt x="142" y="407"/>
                    <a:pt x="100" y="422"/>
                    <a:pt x="72" y="450"/>
                  </a:cubicBezTo>
                  <a:cubicBezTo>
                    <a:pt x="1" y="510"/>
                    <a:pt x="1" y="629"/>
                    <a:pt x="60" y="688"/>
                  </a:cubicBezTo>
                  <a:lnTo>
                    <a:pt x="358" y="1010"/>
                  </a:lnTo>
                  <a:cubicBezTo>
                    <a:pt x="382" y="1046"/>
                    <a:pt x="429" y="1069"/>
                    <a:pt x="477" y="1069"/>
                  </a:cubicBezTo>
                  <a:cubicBezTo>
                    <a:pt x="513" y="1069"/>
                    <a:pt x="560" y="1058"/>
                    <a:pt x="584" y="1010"/>
                  </a:cubicBezTo>
                  <a:lnTo>
                    <a:pt x="1286" y="272"/>
                  </a:lnTo>
                  <a:cubicBezTo>
                    <a:pt x="1370" y="224"/>
                    <a:pt x="1370" y="117"/>
                    <a:pt x="1286" y="45"/>
                  </a:cubicBezTo>
                  <a:cubicBezTo>
                    <a:pt x="1251" y="16"/>
                    <a:pt x="1206" y="1"/>
                    <a:pt x="1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" name="Google Shape;4069;p39">
              <a:extLst>
                <a:ext uri="{FF2B5EF4-FFF2-40B4-BE49-F238E27FC236}">
                  <a16:creationId xmlns:a16="http://schemas.microsoft.com/office/drawing/2014/main" xmlns="" id="{73C49C30-6ED4-A541-B5E7-3407852E7E71}"/>
                </a:ext>
              </a:extLst>
            </p:cNvPr>
            <p:cNvSpPr/>
            <p:nvPr/>
          </p:nvSpPr>
          <p:spPr>
            <a:xfrm>
              <a:off x="3238462" y="3479314"/>
              <a:ext cx="49305" cy="47395"/>
            </a:xfrm>
            <a:custGeom>
              <a:avLst/>
              <a:gdLst/>
              <a:ahLst/>
              <a:cxnLst/>
              <a:rect l="l" t="t" r="r" b="b"/>
              <a:pathLst>
                <a:path w="1549" h="1489" extrusionOk="0">
                  <a:moveTo>
                    <a:pt x="179" y="0"/>
                  </a:moveTo>
                  <a:cubicBezTo>
                    <a:pt x="84" y="0"/>
                    <a:pt x="1" y="84"/>
                    <a:pt x="1" y="179"/>
                  </a:cubicBezTo>
                  <a:lnTo>
                    <a:pt x="1" y="1310"/>
                  </a:lnTo>
                  <a:cubicBezTo>
                    <a:pt x="1" y="1405"/>
                    <a:pt x="72" y="1489"/>
                    <a:pt x="179" y="1489"/>
                  </a:cubicBezTo>
                  <a:lnTo>
                    <a:pt x="1370" y="1489"/>
                  </a:lnTo>
                  <a:cubicBezTo>
                    <a:pt x="1453" y="1489"/>
                    <a:pt x="1549" y="1417"/>
                    <a:pt x="1549" y="1310"/>
                  </a:cubicBezTo>
                  <a:lnTo>
                    <a:pt x="1549" y="1001"/>
                  </a:lnTo>
                  <a:cubicBezTo>
                    <a:pt x="1549" y="917"/>
                    <a:pt x="1477" y="822"/>
                    <a:pt x="1370" y="822"/>
                  </a:cubicBezTo>
                  <a:cubicBezTo>
                    <a:pt x="1275" y="822"/>
                    <a:pt x="1191" y="893"/>
                    <a:pt x="1191" y="1001"/>
                  </a:cubicBezTo>
                  <a:lnTo>
                    <a:pt x="1191" y="1131"/>
                  </a:lnTo>
                  <a:lnTo>
                    <a:pt x="334" y="1131"/>
                  </a:lnTo>
                  <a:lnTo>
                    <a:pt x="334" y="346"/>
                  </a:lnTo>
                  <a:lnTo>
                    <a:pt x="1037" y="358"/>
                  </a:lnTo>
                  <a:cubicBezTo>
                    <a:pt x="1132" y="358"/>
                    <a:pt x="1215" y="286"/>
                    <a:pt x="1215" y="179"/>
                  </a:cubicBezTo>
                  <a:cubicBezTo>
                    <a:pt x="1215" y="96"/>
                    <a:pt x="1144" y="0"/>
                    <a:pt x="10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" name="Google Shape;4070;p39">
              <a:extLst>
                <a:ext uri="{FF2B5EF4-FFF2-40B4-BE49-F238E27FC236}">
                  <a16:creationId xmlns:a16="http://schemas.microsoft.com/office/drawing/2014/main" xmlns="" id="{80C414DB-28BB-47B3-F6DA-C4437717BD20}"/>
                </a:ext>
              </a:extLst>
            </p:cNvPr>
            <p:cNvSpPr/>
            <p:nvPr/>
          </p:nvSpPr>
          <p:spPr>
            <a:xfrm>
              <a:off x="3251353" y="3479792"/>
              <a:ext cx="43607" cy="34408"/>
            </a:xfrm>
            <a:custGeom>
              <a:avLst/>
              <a:gdLst/>
              <a:ahLst/>
              <a:cxnLst/>
              <a:rect l="l" t="t" r="r" b="b"/>
              <a:pathLst>
                <a:path w="1370" h="1081" extrusionOk="0">
                  <a:moveTo>
                    <a:pt x="1163" y="0"/>
                  </a:moveTo>
                  <a:cubicBezTo>
                    <a:pt x="1120" y="0"/>
                    <a:pt x="1078" y="15"/>
                    <a:pt x="1048" y="45"/>
                  </a:cubicBezTo>
                  <a:lnTo>
                    <a:pt x="489" y="664"/>
                  </a:lnTo>
                  <a:lnTo>
                    <a:pt x="310" y="462"/>
                  </a:lnTo>
                  <a:cubicBezTo>
                    <a:pt x="279" y="424"/>
                    <a:pt x="232" y="406"/>
                    <a:pt x="185" y="406"/>
                  </a:cubicBezTo>
                  <a:cubicBezTo>
                    <a:pt x="142" y="406"/>
                    <a:pt x="100" y="421"/>
                    <a:pt x="72" y="450"/>
                  </a:cubicBezTo>
                  <a:cubicBezTo>
                    <a:pt x="1" y="509"/>
                    <a:pt x="1" y="628"/>
                    <a:pt x="60" y="688"/>
                  </a:cubicBezTo>
                  <a:lnTo>
                    <a:pt x="358" y="1021"/>
                  </a:lnTo>
                  <a:cubicBezTo>
                    <a:pt x="382" y="1045"/>
                    <a:pt x="429" y="1081"/>
                    <a:pt x="477" y="1081"/>
                  </a:cubicBezTo>
                  <a:cubicBezTo>
                    <a:pt x="513" y="1081"/>
                    <a:pt x="560" y="1057"/>
                    <a:pt x="584" y="1021"/>
                  </a:cubicBezTo>
                  <a:lnTo>
                    <a:pt x="1286" y="271"/>
                  </a:lnTo>
                  <a:cubicBezTo>
                    <a:pt x="1370" y="212"/>
                    <a:pt x="1370" y="104"/>
                    <a:pt x="1286" y="45"/>
                  </a:cubicBezTo>
                  <a:cubicBezTo>
                    <a:pt x="1251" y="15"/>
                    <a:pt x="1206" y="0"/>
                    <a:pt x="1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" name="Google Shape;4071;p39">
              <a:extLst>
                <a:ext uri="{FF2B5EF4-FFF2-40B4-BE49-F238E27FC236}">
                  <a16:creationId xmlns:a16="http://schemas.microsoft.com/office/drawing/2014/main" xmlns="" id="{676627B3-0360-9794-AB95-D07D3BC3AFD1}"/>
                </a:ext>
              </a:extLst>
            </p:cNvPr>
            <p:cNvSpPr/>
            <p:nvPr/>
          </p:nvSpPr>
          <p:spPr>
            <a:xfrm>
              <a:off x="3238462" y="3578210"/>
              <a:ext cx="49305" cy="47809"/>
            </a:xfrm>
            <a:custGeom>
              <a:avLst/>
              <a:gdLst/>
              <a:ahLst/>
              <a:cxnLst/>
              <a:rect l="l" t="t" r="r" b="b"/>
              <a:pathLst>
                <a:path w="1549" h="1502" extrusionOk="0">
                  <a:moveTo>
                    <a:pt x="179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1323"/>
                  </a:lnTo>
                  <a:cubicBezTo>
                    <a:pt x="1" y="1406"/>
                    <a:pt x="72" y="1501"/>
                    <a:pt x="179" y="1501"/>
                  </a:cubicBezTo>
                  <a:lnTo>
                    <a:pt x="1370" y="1501"/>
                  </a:lnTo>
                  <a:cubicBezTo>
                    <a:pt x="1453" y="1501"/>
                    <a:pt x="1549" y="1418"/>
                    <a:pt x="1549" y="1323"/>
                  </a:cubicBezTo>
                  <a:lnTo>
                    <a:pt x="1549" y="1001"/>
                  </a:lnTo>
                  <a:cubicBezTo>
                    <a:pt x="1537" y="930"/>
                    <a:pt x="1453" y="858"/>
                    <a:pt x="1370" y="858"/>
                  </a:cubicBezTo>
                  <a:cubicBezTo>
                    <a:pt x="1275" y="858"/>
                    <a:pt x="1191" y="930"/>
                    <a:pt x="1191" y="1037"/>
                  </a:cubicBezTo>
                  <a:lnTo>
                    <a:pt x="1191" y="1168"/>
                  </a:lnTo>
                  <a:lnTo>
                    <a:pt x="334" y="1168"/>
                  </a:lnTo>
                  <a:lnTo>
                    <a:pt x="334" y="370"/>
                  </a:lnTo>
                  <a:lnTo>
                    <a:pt x="1037" y="370"/>
                  </a:lnTo>
                  <a:cubicBezTo>
                    <a:pt x="1132" y="370"/>
                    <a:pt x="1215" y="287"/>
                    <a:pt x="1215" y="191"/>
                  </a:cubicBezTo>
                  <a:cubicBezTo>
                    <a:pt x="1215" y="96"/>
                    <a:pt x="1144" y="1"/>
                    <a:pt x="1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" name="Google Shape;4072;p39">
              <a:extLst>
                <a:ext uri="{FF2B5EF4-FFF2-40B4-BE49-F238E27FC236}">
                  <a16:creationId xmlns:a16="http://schemas.microsoft.com/office/drawing/2014/main" xmlns="" id="{46FCCED7-4ECE-F24E-14C4-B507418DA525}"/>
                </a:ext>
              </a:extLst>
            </p:cNvPr>
            <p:cNvSpPr/>
            <p:nvPr/>
          </p:nvSpPr>
          <p:spPr>
            <a:xfrm>
              <a:off x="3251353" y="3579133"/>
              <a:ext cx="42843" cy="34376"/>
            </a:xfrm>
            <a:custGeom>
              <a:avLst/>
              <a:gdLst/>
              <a:ahLst/>
              <a:cxnLst/>
              <a:rect l="l" t="t" r="r" b="b"/>
              <a:pathLst>
                <a:path w="1346" h="1080" extrusionOk="0">
                  <a:moveTo>
                    <a:pt x="1169" y="0"/>
                  </a:moveTo>
                  <a:cubicBezTo>
                    <a:pt x="1124" y="0"/>
                    <a:pt x="1079" y="18"/>
                    <a:pt x="1048" y="55"/>
                  </a:cubicBezTo>
                  <a:lnTo>
                    <a:pt x="489" y="662"/>
                  </a:lnTo>
                  <a:lnTo>
                    <a:pt x="310" y="472"/>
                  </a:lnTo>
                  <a:cubicBezTo>
                    <a:pt x="279" y="435"/>
                    <a:pt x="232" y="417"/>
                    <a:pt x="185" y="417"/>
                  </a:cubicBezTo>
                  <a:cubicBezTo>
                    <a:pt x="142" y="417"/>
                    <a:pt x="100" y="432"/>
                    <a:pt x="72" y="460"/>
                  </a:cubicBezTo>
                  <a:cubicBezTo>
                    <a:pt x="1" y="520"/>
                    <a:pt x="1" y="639"/>
                    <a:pt x="60" y="698"/>
                  </a:cubicBezTo>
                  <a:lnTo>
                    <a:pt x="358" y="1020"/>
                  </a:lnTo>
                  <a:cubicBezTo>
                    <a:pt x="382" y="1055"/>
                    <a:pt x="429" y="1079"/>
                    <a:pt x="477" y="1079"/>
                  </a:cubicBezTo>
                  <a:cubicBezTo>
                    <a:pt x="513" y="1079"/>
                    <a:pt x="560" y="1067"/>
                    <a:pt x="584" y="1020"/>
                  </a:cubicBezTo>
                  <a:lnTo>
                    <a:pt x="1286" y="281"/>
                  </a:lnTo>
                  <a:cubicBezTo>
                    <a:pt x="1346" y="198"/>
                    <a:pt x="1346" y="103"/>
                    <a:pt x="1286" y="43"/>
                  </a:cubicBezTo>
                  <a:cubicBezTo>
                    <a:pt x="1252" y="15"/>
                    <a:pt x="1210" y="0"/>
                    <a:pt x="1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" name="Google Shape;4073;p39">
              <a:extLst>
                <a:ext uri="{FF2B5EF4-FFF2-40B4-BE49-F238E27FC236}">
                  <a16:creationId xmlns:a16="http://schemas.microsoft.com/office/drawing/2014/main" xmlns="" id="{DE82AFF1-C765-823E-0353-A63279C996A6}"/>
                </a:ext>
              </a:extLst>
            </p:cNvPr>
            <p:cNvSpPr/>
            <p:nvPr/>
          </p:nvSpPr>
          <p:spPr>
            <a:xfrm>
              <a:off x="3215736" y="3359188"/>
              <a:ext cx="253558" cy="89442"/>
            </a:xfrm>
            <a:custGeom>
              <a:avLst/>
              <a:gdLst/>
              <a:ahLst/>
              <a:cxnLst/>
              <a:rect l="l" t="t" r="r" b="b"/>
              <a:pathLst>
                <a:path w="7966" h="2810" extrusionOk="0">
                  <a:moveTo>
                    <a:pt x="179" y="0"/>
                  </a:moveTo>
                  <a:cubicBezTo>
                    <a:pt x="84" y="0"/>
                    <a:pt x="0" y="72"/>
                    <a:pt x="0" y="179"/>
                  </a:cubicBezTo>
                  <a:lnTo>
                    <a:pt x="0" y="2631"/>
                  </a:lnTo>
                  <a:cubicBezTo>
                    <a:pt x="0" y="2739"/>
                    <a:pt x="72" y="2810"/>
                    <a:pt x="167" y="2810"/>
                  </a:cubicBezTo>
                  <a:lnTo>
                    <a:pt x="7787" y="2810"/>
                  </a:lnTo>
                  <a:cubicBezTo>
                    <a:pt x="7870" y="2810"/>
                    <a:pt x="7966" y="2739"/>
                    <a:pt x="7966" y="2631"/>
                  </a:cubicBezTo>
                  <a:lnTo>
                    <a:pt x="7966" y="179"/>
                  </a:lnTo>
                  <a:cubicBezTo>
                    <a:pt x="7966" y="83"/>
                    <a:pt x="7882" y="0"/>
                    <a:pt x="7787" y="0"/>
                  </a:cubicBezTo>
                  <a:lnTo>
                    <a:pt x="7275" y="0"/>
                  </a:lnTo>
                  <a:cubicBezTo>
                    <a:pt x="7192" y="0"/>
                    <a:pt x="7097" y="72"/>
                    <a:pt x="7097" y="179"/>
                  </a:cubicBezTo>
                  <a:cubicBezTo>
                    <a:pt x="7097" y="262"/>
                    <a:pt x="7168" y="357"/>
                    <a:pt x="7275" y="357"/>
                  </a:cubicBezTo>
                  <a:lnTo>
                    <a:pt x="7620" y="357"/>
                  </a:lnTo>
                  <a:lnTo>
                    <a:pt x="7620" y="2465"/>
                  </a:lnTo>
                  <a:lnTo>
                    <a:pt x="346" y="2465"/>
                  </a:lnTo>
                  <a:lnTo>
                    <a:pt x="346" y="357"/>
                  </a:lnTo>
                  <a:lnTo>
                    <a:pt x="6716" y="357"/>
                  </a:lnTo>
                  <a:cubicBezTo>
                    <a:pt x="6799" y="357"/>
                    <a:pt x="6894" y="286"/>
                    <a:pt x="6894" y="179"/>
                  </a:cubicBezTo>
                  <a:cubicBezTo>
                    <a:pt x="6894" y="83"/>
                    <a:pt x="6811" y="0"/>
                    <a:pt x="6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6864035D-947D-FBC5-694B-DDD9479E1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5451" y="2084840"/>
            <a:ext cx="389052" cy="424420"/>
          </a:xfrm>
          <a:prstGeom prst="rect">
            <a:avLst/>
          </a:prstGeom>
        </p:spPr>
      </p:pic>
      <p:grpSp>
        <p:nvGrpSpPr>
          <p:cNvPr id="77" name="Google Shape;4222;p39">
            <a:extLst>
              <a:ext uri="{FF2B5EF4-FFF2-40B4-BE49-F238E27FC236}">
                <a16:creationId xmlns:a16="http://schemas.microsoft.com/office/drawing/2014/main" xmlns="" id="{AADB8F7B-B924-7317-ADB7-7E7B4F24F537}"/>
              </a:ext>
            </a:extLst>
          </p:cNvPr>
          <p:cNvGrpSpPr/>
          <p:nvPr/>
        </p:nvGrpSpPr>
        <p:grpSpPr>
          <a:xfrm>
            <a:off x="903641" y="5475430"/>
            <a:ext cx="390860" cy="418457"/>
            <a:chOff x="7055134" y="2919170"/>
            <a:chExt cx="290321" cy="310820"/>
          </a:xfrm>
        </p:grpSpPr>
        <p:sp>
          <p:nvSpPr>
            <p:cNvPr id="78" name="Google Shape;4223;p39">
              <a:extLst>
                <a:ext uri="{FF2B5EF4-FFF2-40B4-BE49-F238E27FC236}">
                  <a16:creationId xmlns:a16="http://schemas.microsoft.com/office/drawing/2014/main" xmlns="" id="{60E19D84-A5A4-C8E5-9ED8-2832172D7650}"/>
                </a:ext>
              </a:extLst>
            </p:cNvPr>
            <p:cNvSpPr/>
            <p:nvPr/>
          </p:nvSpPr>
          <p:spPr>
            <a:xfrm>
              <a:off x="7102497" y="2970989"/>
              <a:ext cx="191044" cy="259001"/>
            </a:xfrm>
            <a:custGeom>
              <a:avLst/>
              <a:gdLst/>
              <a:ahLst/>
              <a:cxnLst/>
              <a:rect l="l" t="t" r="r" b="b"/>
              <a:pathLst>
                <a:path w="6002" h="8137" extrusionOk="0">
                  <a:moveTo>
                    <a:pt x="3097" y="314"/>
                  </a:moveTo>
                  <a:cubicBezTo>
                    <a:pt x="3739" y="314"/>
                    <a:pt x="4347" y="552"/>
                    <a:pt x="4835" y="980"/>
                  </a:cubicBezTo>
                  <a:cubicBezTo>
                    <a:pt x="5394" y="1481"/>
                    <a:pt x="5716" y="2195"/>
                    <a:pt x="5716" y="2933"/>
                  </a:cubicBezTo>
                  <a:cubicBezTo>
                    <a:pt x="5704" y="3445"/>
                    <a:pt x="5549" y="3933"/>
                    <a:pt x="5287" y="4350"/>
                  </a:cubicBezTo>
                  <a:cubicBezTo>
                    <a:pt x="5013" y="4767"/>
                    <a:pt x="4644" y="5100"/>
                    <a:pt x="4204" y="5302"/>
                  </a:cubicBezTo>
                  <a:cubicBezTo>
                    <a:pt x="3930" y="5433"/>
                    <a:pt x="3751" y="5719"/>
                    <a:pt x="3751" y="6029"/>
                  </a:cubicBezTo>
                  <a:lnTo>
                    <a:pt x="3751" y="6207"/>
                  </a:lnTo>
                  <a:lnTo>
                    <a:pt x="2430" y="6207"/>
                  </a:lnTo>
                  <a:lnTo>
                    <a:pt x="2430" y="6029"/>
                  </a:lnTo>
                  <a:cubicBezTo>
                    <a:pt x="2430" y="5719"/>
                    <a:pt x="2251" y="5433"/>
                    <a:pt x="1965" y="5302"/>
                  </a:cubicBezTo>
                  <a:cubicBezTo>
                    <a:pt x="942" y="4814"/>
                    <a:pt x="346" y="3731"/>
                    <a:pt x="489" y="2588"/>
                  </a:cubicBezTo>
                  <a:cubicBezTo>
                    <a:pt x="644" y="1421"/>
                    <a:pt x="1608" y="457"/>
                    <a:pt x="2799" y="326"/>
                  </a:cubicBezTo>
                  <a:cubicBezTo>
                    <a:pt x="2906" y="314"/>
                    <a:pt x="3013" y="314"/>
                    <a:pt x="3097" y="314"/>
                  </a:cubicBezTo>
                  <a:close/>
                  <a:moveTo>
                    <a:pt x="3728" y="6505"/>
                  </a:moveTo>
                  <a:lnTo>
                    <a:pt x="3739" y="7017"/>
                  </a:lnTo>
                  <a:cubicBezTo>
                    <a:pt x="3739" y="7100"/>
                    <a:pt x="3668" y="7195"/>
                    <a:pt x="3561" y="7195"/>
                  </a:cubicBezTo>
                  <a:lnTo>
                    <a:pt x="2573" y="7195"/>
                  </a:lnTo>
                  <a:cubicBezTo>
                    <a:pt x="2489" y="7195"/>
                    <a:pt x="2394" y="7124"/>
                    <a:pt x="2394" y="7017"/>
                  </a:cubicBezTo>
                  <a:lnTo>
                    <a:pt x="2394" y="6505"/>
                  </a:lnTo>
                  <a:close/>
                  <a:moveTo>
                    <a:pt x="3394" y="7469"/>
                  </a:moveTo>
                  <a:lnTo>
                    <a:pt x="3406" y="7648"/>
                  </a:lnTo>
                  <a:cubicBezTo>
                    <a:pt x="3406" y="7743"/>
                    <a:pt x="3335" y="7838"/>
                    <a:pt x="3228" y="7838"/>
                  </a:cubicBezTo>
                  <a:lnTo>
                    <a:pt x="2906" y="7838"/>
                  </a:lnTo>
                  <a:cubicBezTo>
                    <a:pt x="2811" y="7838"/>
                    <a:pt x="2727" y="7755"/>
                    <a:pt x="2727" y="7648"/>
                  </a:cubicBezTo>
                  <a:lnTo>
                    <a:pt x="2727" y="7469"/>
                  </a:lnTo>
                  <a:close/>
                  <a:moveTo>
                    <a:pt x="3056" y="0"/>
                  </a:moveTo>
                  <a:cubicBezTo>
                    <a:pt x="2951" y="0"/>
                    <a:pt x="2845" y="6"/>
                    <a:pt x="2739" y="16"/>
                  </a:cubicBezTo>
                  <a:cubicBezTo>
                    <a:pt x="1418" y="171"/>
                    <a:pt x="322" y="1230"/>
                    <a:pt x="168" y="2552"/>
                  </a:cubicBezTo>
                  <a:cubicBezTo>
                    <a:pt x="1" y="3814"/>
                    <a:pt x="668" y="5040"/>
                    <a:pt x="1811" y="5564"/>
                  </a:cubicBezTo>
                  <a:cubicBezTo>
                    <a:pt x="1977" y="5648"/>
                    <a:pt x="2096" y="5826"/>
                    <a:pt x="2096" y="6017"/>
                  </a:cubicBezTo>
                  <a:lnTo>
                    <a:pt x="2096" y="7005"/>
                  </a:lnTo>
                  <a:cubicBezTo>
                    <a:pt x="2096" y="7207"/>
                    <a:pt x="2239" y="7386"/>
                    <a:pt x="2430" y="7457"/>
                  </a:cubicBezTo>
                  <a:lnTo>
                    <a:pt x="2430" y="7648"/>
                  </a:lnTo>
                  <a:cubicBezTo>
                    <a:pt x="2430" y="7922"/>
                    <a:pt x="2632" y="8136"/>
                    <a:pt x="2906" y="8136"/>
                  </a:cubicBezTo>
                  <a:lnTo>
                    <a:pt x="3228" y="8136"/>
                  </a:lnTo>
                  <a:cubicBezTo>
                    <a:pt x="3501" y="8136"/>
                    <a:pt x="3704" y="7922"/>
                    <a:pt x="3704" y="7648"/>
                  </a:cubicBezTo>
                  <a:lnTo>
                    <a:pt x="3704" y="7457"/>
                  </a:lnTo>
                  <a:cubicBezTo>
                    <a:pt x="3906" y="7398"/>
                    <a:pt x="4037" y="7219"/>
                    <a:pt x="4037" y="7005"/>
                  </a:cubicBezTo>
                  <a:lnTo>
                    <a:pt x="4037" y="6017"/>
                  </a:lnTo>
                  <a:cubicBezTo>
                    <a:pt x="4037" y="5826"/>
                    <a:pt x="4144" y="5648"/>
                    <a:pt x="4323" y="5564"/>
                  </a:cubicBezTo>
                  <a:cubicBezTo>
                    <a:pt x="4811" y="5326"/>
                    <a:pt x="5228" y="4969"/>
                    <a:pt x="5537" y="4517"/>
                  </a:cubicBezTo>
                  <a:cubicBezTo>
                    <a:pt x="5847" y="4040"/>
                    <a:pt x="6002" y="3481"/>
                    <a:pt x="6002" y="2921"/>
                  </a:cubicBezTo>
                  <a:cubicBezTo>
                    <a:pt x="6002" y="2100"/>
                    <a:pt x="5644" y="1302"/>
                    <a:pt x="5037" y="754"/>
                  </a:cubicBezTo>
                  <a:cubicBezTo>
                    <a:pt x="4485" y="254"/>
                    <a:pt x="3788" y="0"/>
                    <a:pt x="3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" name="Google Shape;4224;p39">
              <a:extLst>
                <a:ext uri="{FF2B5EF4-FFF2-40B4-BE49-F238E27FC236}">
                  <a16:creationId xmlns:a16="http://schemas.microsoft.com/office/drawing/2014/main" xmlns="" id="{FE04645A-7F2B-5B5F-E1FB-9DC08D6CB329}"/>
                </a:ext>
              </a:extLst>
            </p:cNvPr>
            <p:cNvSpPr/>
            <p:nvPr/>
          </p:nvSpPr>
          <p:spPr>
            <a:xfrm>
              <a:off x="7304872" y="3059413"/>
              <a:ext cx="40583" cy="9485"/>
            </a:xfrm>
            <a:custGeom>
              <a:avLst/>
              <a:gdLst/>
              <a:ahLst/>
              <a:cxnLst/>
              <a:rect l="l" t="t" r="r" b="b"/>
              <a:pathLst>
                <a:path w="1275" h="298" extrusionOk="0">
                  <a:moveTo>
                    <a:pt x="144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44" y="298"/>
                  </a:cubicBezTo>
                  <a:lnTo>
                    <a:pt x="1132" y="298"/>
                  </a:lnTo>
                  <a:cubicBezTo>
                    <a:pt x="1215" y="298"/>
                    <a:pt x="1275" y="215"/>
                    <a:pt x="1275" y="143"/>
                  </a:cubicBezTo>
                  <a:cubicBezTo>
                    <a:pt x="1275" y="72"/>
                    <a:pt x="1203" y="0"/>
                    <a:pt x="1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" name="Google Shape;4225;p39">
              <a:extLst>
                <a:ext uri="{FF2B5EF4-FFF2-40B4-BE49-F238E27FC236}">
                  <a16:creationId xmlns:a16="http://schemas.microsoft.com/office/drawing/2014/main" xmlns="" id="{518D76BA-1CCD-AA5A-8E76-6EF2FFFC5A19}"/>
                </a:ext>
              </a:extLst>
            </p:cNvPr>
            <p:cNvSpPr/>
            <p:nvPr/>
          </p:nvSpPr>
          <p:spPr>
            <a:xfrm>
              <a:off x="7055134" y="3059413"/>
              <a:ext cx="41347" cy="9485"/>
            </a:xfrm>
            <a:custGeom>
              <a:avLst/>
              <a:gdLst/>
              <a:ahLst/>
              <a:cxnLst/>
              <a:rect l="l" t="t" r="r" b="b"/>
              <a:pathLst>
                <a:path w="1299" h="298" extrusionOk="0">
                  <a:moveTo>
                    <a:pt x="155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55" y="298"/>
                  </a:cubicBezTo>
                  <a:lnTo>
                    <a:pt x="1132" y="298"/>
                  </a:lnTo>
                  <a:cubicBezTo>
                    <a:pt x="1215" y="298"/>
                    <a:pt x="1287" y="215"/>
                    <a:pt x="1287" y="143"/>
                  </a:cubicBezTo>
                  <a:cubicBezTo>
                    <a:pt x="1298" y="72"/>
                    <a:pt x="1227" y="0"/>
                    <a:pt x="1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" name="Google Shape;4226;p39">
              <a:extLst>
                <a:ext uri="{FF2B5EF4-FFF2-40B4-BE49-F238E27FC236}">
                  <a16:creationId xmlns:a16="http://schemas.microsoft.com/office/drawing/2014/main" xmlns="" id="{1EC8EF25-BBD2-9113-EDEA-72C793DCAEAB}"/>
                </a:ext>
              </a:extLst>
            </p:cNvPr>
            <p:cNvSpPr/>
            <p:nvPr/>
          </p:nvSpPr>
          <p:spPr>
            <a:xfrm>
              <a:off x="7195727" y="2919170"/>
              <a:ext cx="9517" cy="40583"/>
            </a:xfrm>
            <a:custGeom>
              <a:avLst/>
              <a:gdLst/>
              <a:ahLst/>
              <a:cxnLst/>
              <a:rect l="l" t="t" r="r" b="b"/>
              <a:pathLst>
                <a:path w="299" h="127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32"/>
                  </a:lnTo>
                  <a:cubicBezTo>
                    <a:pt x="1" y="1215"/>
                    <a:pt x="84" y="1275"/>
                    <a:pt x="156" y="1275"/>
                  </a:cubicBezTo>
                  <a:cubicBezTo>
                    <a:pt x="227" y="1275"/>
                    <a:pt x="299" y="1204"/>
                    <a:pt x="299" y="1132"/>
                  </a:cubicBezTo>
                  <a:lnTo>
                    <a:pt x="299" y="144"/>
                  </a:lnTo>
                  <a:cubicBezTo>
                    <a:pt x="299" y="72"/>
                    <a:pt x="227" y="1"/>
                    <a:pt x="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" name="Google Shape;4227;p39">
              <a:extLst>
                <a:ext uri="{FF2B5EF4-FFF2-40B4-BE49-F238E27FC236}">
                  <a16:creationId xmlns:a16="http://schemas.microsoft.com/office/drawing/2014/main" xmlns="" id="{0CE283D1-1B36-B57C-9099-C90A70576B53}"/>
                </a:ext>
              </a:extLst>
            </p:cNvPr>
            <p:cNvSpPr/>
            <p:nvPr/>
          </p:nvSpPr>
          <p:spPr>
            <a:xfrm>
              <a:off x="7185128" y="3007116"/>
              <a:ext cx="30334" cy="92880"/>
            </a:xfrm>
            <a:custGeom>
              <a:avLst/>
              <a:gdLst/>
              <a:ahLst/>
              <a:cxnLst/>
              <a:rect l="l" t="t" r="r" b="b"/>
              <a:pathLst>
                <a:path w="953" h="2918" extrusionOk="0">
                  <a:moveTo>
                    <a:pt x="477" y="310"/>
                  </a:moveTo>
                  <a:cubicBezTo>
                    <a:pt x="512" y="310"/>
                    <a:pt x="560" y="334"/>
                    <a:pt x="596" y="357"/>
                  </a:cubicBezTo>
                  <a:cubicBezTo>
                    <a:pt x="620" y="393"/>
                    <a:pt x="632" y="429"/>
                    <a:pt x="632" y="476"/>
                  </a:cubicBezTo>
                  <a:lnTo>
                    <a:pt x="548" y="2608"/>
                  </a:lnTo>
                  <a:lnTo>
                    <a:pt x="405" y="2620"/>
                  </a:lnTo>
                  <a:cubicBezTo>
                    <a:pt x="405" y="2620"/>
                    <a:pt x="393" y="2620"/>
                    <a:pt x="393" y="2608"/>
                  </a:cubicBezTo>
                  <a:lnTo>
                    <a:pt x="310" y="476"/>
                  </a:lnTo>
                  <a:cubicBezTo>
                    <a:pt x="310" y="429"/>
                    <a:pt x="322" y="393"/>
                    <a:pt x="358" y="357"/>
                  </a:cubicBezTo>
                  <a:cubicBezTo>
                    <a:pt x="381" y="334"/>
                    <a:pt x="429" y="310"/>
                    <a:pt x="477" y="310"/>
                  </a:cubicBezTo>
                  <a:close/>
                  <a:moveTo>
                    <a:pt x="477" y="0"/>
                  </a:moveTo>
                  <a:cubicBezTo>
                    <a:pt x="334" y="0"/>
                    <a:pt x="215" y="48"/>
                    <a:pt x="131" y="155"/>
                  </a:cubicBezTo>
                  <a:cubicBezTo>
                    <a:pt x="36" y="238"/>
                    <a:pt x="0" y="357"/>
                    <a:pt x="0" y="488"/>
                  </a:cubicBezTo>
                  <a:lnTo>
                    <a:pt x="84" y="2620"/>
                  </a:lnTo>
                  <a:cubicBezTo>
                    <a:pt x="84" y="2786"/>
                    <a:pt x="239" y="2917"/>
                    <a:pt x="393" y="2917"/>
                  </a:cubicBezTo>
                  <a:lnTo>
                    <a:pt x="512" y="2917"/>
                  </a:lnTo>
                  <a:cubicBezTo>
                    <a:pt x="679" y="2917"/>
                    <a:pt x="822" y="2786"/>
                    <a:pt x="822" y="2620"/>
                  </a:cubicBezTo>
                  <a:lnTo>
                    <a:pt x="917" y="488"/>
                  </a:lnTo>
                  <a:cubicBezTo>
                    <a:pt x="953" y="369"/>
                    <a:pt x="905" y="238"/>
                    <a:pt x="810" y="155"/>
                  </a:cubicBezTo>
                  <a:cubicBezTo>
                    <a:pt x="727" y="60"/>
                    <a:pt x="608" y="0"/>
                    <a:pt x="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" name="Google Shape;4228;p39">
              <a:extLst>
                <a:ext uri="{FF2B5EF4-FFF2-40B4-BE49-F238E27FC236}">
                  <a16:creationId xmlns:a16="http://schemas.microsoft.com/office/drawing/2014/main" xmlns="" id="{F58BB3CE-49D1-8C55-2811-89663249AC83}"/>
                </a:ext>
              </a:extLst>
            </p:cNvPr>
            <p:cNvSpPr/>
            <p:nvPr/>
          </p:nvSpPr>
          <p:spPr>
            <a:xfrm>
              <a:off x="7187770" y="3111328"/>
              <a:ext cx="25814" cy="25814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310"/>
                  </a:moveTo>
                  <a:cubicBezTo>
                    <a:pt x="453" y="310"/>
                    <a:pt x="489" y="358"/>
                    <a:pt x="489" y="405"/>
                  </a:cubicBezTo>
                  <a:cubicBezTo>
                    <a:pt x="489" y="453"/>
                    <a:pt x="453" y="489"/>
                    <a:pt x="406" y="489"/>
                  </a:cubicBezTo>
                  <a:cubicBezTo>
                    <a:pt x="358" y="489"/>
                    <a:pt x="310" y="453"/>
                    <a:pt x="310" y="405"/>
                  </a:cubicBezTo>
                  <a:cubicBezTo>
                    <a:pt x="310" y="358"/>
                    <a:pt x="358" y="310"/>
                    <a:pt x="406" y="310"/>
                  </a:cubicBezTo>
                  <a:close/>
                  <a:moveTo>
                    <a:pt x="406" y="0"/>
                  </a:moveTo>
                  <a:cubicBezTo>
                    <a:pt x="179" y="0"/>
                    <a:pt x="1" y="179"/>
                    <a:pt x="1" y="405"/>
                  </a:cubicBezTo>
                  <a:cubicBezTo>
                    <a:pt x="1" y="631"/>
                    <a:pt x="179" y="810"/>
                    <a:pt x="406" y="810"/>
                  </a:cubicBezTo>
                  <a:cubicBezTo>
                    <a:pt x="632" y="810"/>
                    <a:pt x="810" y="631"/>
                    <a:pt x="810" y="405"/>
                  </a:cubicBezTo>
                  <a:cubicBezTo>
                    <a:pt x="787" y="179"/>
                    <a:pt x="608" y="0"/>
                    <a:pt x="4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" name="Google Shape;4229;p39">
              <a:extLst>
                <a:ext uri="{FF2B5EF4-FFF2-40B4-BE49-F238E27FC236}">
                  <a16:creationId xmlns:a16="http://schemas.microsoft.com/office/drawing/2014/main" xmlns="" id="{4B366234-21F5-39B8-B1C0-675A1D1398B2}"/>
                </a:ext>
              </a:extLst>
            </p:cNvPr>
            <p:cNvSpPr/>
            <p:nvPr/>
          </p:nvSpPr>
          <p:spPr>
            <a:xfrm>
              <a:off x="7249552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417" y="0"/>
                  </a:moveTo>
                  <a:cubicBezTo>
                    <a:pt x="362" y="0"/>
                    <a:pt x="307" y="32"/>
                    <a:pt x="274" y="81"/>
                  </a:cubicBezTo>
                  <a:lnTo>
                    <a:pt x="36" y="498"/>
                  </a:lnTo>
                  <a:cubicBezTo>
                    <a:pt x="1" y="570"/>
                    <a:pt x="24" y="665"/>
                    <a:pt x="96" y="700"/>
                  </a:cubicBezTo>
                  <a:cubicBezTo>
                    <a:pt x="132" y="724"/>
                    <a:pt x="143" y="724"/>
                    <a:pt x="179" y="724"/>
                  </a:cubicBezTo>
                  <a:cubicBezTo>
                    <a:pt x="239" y="724"/>
                    <a:pt x="274" y="689"/>
                    <a:pt x="310" y="641"/>
                  </a:cubicBezTo>
                  <a:lnTo>
                    <a:pt x="548" y="224"/>
                  </a:lnTo>
                  <a:cubicBezTo>
                    <a:pt x="596" y="153"/>
                    <a:pt x="560" y="69"/>
                    <a:pt x="489" y="22"/>
                  </a:cubicBezTo>
                  <a:cubicBezTo>
                    <a:pt x="466" y="7"/>
                    <a:pt x="442" y="0"/>
                    <a:pt x="4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" name="Google Shape;4230;p39">
              <a:extLst>
                <a:ext uri="{FF2B5EF4-FFF2-40B4-BE49-F238E27FC236}">
                  <a16:creationId xmlns:a16="http://schemas.microsoft.com/office/drawing/2014/main" xmlns="" id="{78E3ECD9-AF48-CEF2-A96E-0256C878BA67}"/>
                </a:ext>
              </a:extLst>
            </p:cNvPr>
            <p:cNvSpPr/>
            <p:nvPr/>
          </p:nvSpPr>
          <p:spPr>
            <a:xfrm>
              <a:off x="7132831" y="3153852"/>
              <a:ext cx="18589" cy="22695"/>
            </a:xfrm>
            <a:custGeom>
              <a:avLst/>
              <a:gdLst/>
              <a:ahLst/>
              <a:cxnLst/>
              <a:rect l="l" t="t" r="r" b="b"/>
              <a:pathLst>
                <a:path w="584" h="713" extrusionOk="0">
                  <a:moveTo>
                    <a:pt x="419" y="0"/>
                  </a:moveTo>
                  <a:cubicBezTo>
                    <a:pt x="368" y="0"/>
                    <a:pt x="319" y="32"/>
                    <a:pt x="286" y="81"/>
                  </a:cubicBezTo>
                  <a:lnTo>
                    <a:pt x="48" y="498"/>
                  </a:lnTo>
                  <a:cubicBezTo>
                    <a:pt x="0" y="569"/>
                    <a:pt x="36" y="665"/>
                    <a:pt x="108" y="700"/>
                  </a:cubicBezTo>
                  <a:cubicBezTo>
                    <a:pt x="131" y="712"/>
                    <a:pt x="155" y="712"/>
                    <a:pt x="179" y="712"/>
                  </a:cubicBezTo>
                  <a:cubicBezTo>
                    <a:pt x="239" y="712"/>
                    <a:pt x="286" y="689"/>
                    <a:pt x="310" y="641"/>
                  </a:cubicBezTo>
                  <a:lnTo>
                    <a:pt x="548" y="224"/>
                  </a:lnTo>
                  <a:cubicBezTo>
                    <a:pt x="584" y="153"/>
                    <a:pt x="572" y="69"/>
                    <a:pt x="489" y="22"/>
                  </a:cubicBezTo>
                  <a:cubicBezTo>
                    <a:pt x="466" y="7"/>
                    <a:pt x="443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" name="Google Shape;4231;p39">
              <a:extLst>
                <a:ext uri="{FF2B5EF4-FFF2-40B4-BE49-F238E27FC236}">
                  <a16:creationId xmlns:a16="http://schemas.microsoft.com/office/drawing/2014/main" xmlns="" id="{057C0421-3FD9-70CA-A570-281E3BBC0D8F}"/>
                </a:ext>
              </a:extLst>
            </p:cNvPr>
            <p:cNvSpPr/>
            <p:nvPr/>
          </p:nvSpPr>
          <p:spPr>
            <a:xfrm>
              <a:off x="7132449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177" y="0"/>
                  </a:moveTo>
                  <a:cubicBezTo>
                    <a:pt x="154" y="0"/>
                    <a:pt x="130" y="7"/>
                    <a:pt x="108" y="22"/>
                  </a:cubicBezTo>
                  <a:cubicBezTo>
                    <a:pt x="24" y="69"/>
                    <a:pt x="1" y="153"/>
                    <a:pt x="48" y="236"/>
                  </a:cubicBezTo>
                  <a:lnTo>
                    <a:pt x="274" y="653"/>
                  </a:lnTo>
                  <a:cubicBezTo>
                    <a:pt x="310" y="689"/>
                    <a:pt x="358" y="724"/>
                    <a:pt x="417" y="724"/>
                  </a:cubicBezTo>
                  <a:cubicBezTo>
                    <a:pt x="441" y="724"/>
                    <a:pt x="477" y="724"/>
                    <a:pt x="489" y="712"/>
                  </a:cubicBezTo>
                  <a:cubicBezTo>
                    <a:pt x="584" y="665"/>
                    <a:pt x="596" y="570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" name="Google Shape;4232;p39">
              <a:extLst>
                <a:ext uri="{FF2B5EF4-FFF2-40B4-BE49-F238E27FC236}">
                  <a16:creationId xmlns:a16="http://schemas.microsoft.com/office/drawing/2014/main" xmlns="" id="{0E32D70B-BD6B-CD13-4B9D-310454FC279C}"/>
                </a:ext>
              </a:extLst>
            </p:cNvPr>
            <p:cNvSpPr/>
            <p:nvPr/>
          </p:nvSpPr>
          <p:spPr>
            <a:xfrm>
              <a:off x="7249552" y="3153852"/>
              <a:ext cx="18971" cy="22695"/>
            </a:xfrm>
            <a:custGeom>
              <a:avLst/>
              <a:gdLst/>
              <a:ahLst/>
              <a:cxnLst/>
              <a:rect l="l" t="t" r="r" b="b"/>
              <a:pathLst>
                <a:path w="596" h="713" extrusionOk="0">
                  <a:moveTo>
                    <a:pt x="173" y="0"/>
                  </a:moveTo>
                  <a:cubicBezTo>
                    <a:pt x="148" y="0"/>
                    <a:pt x="122" y="7"/>
                    <a:pt x="96" y="22"/>
                  </a:cubicBezTo>
                  <a:cubicBezTo>
                    <a:pt x="24" y="69"/>
                    <a:pt x="1" y="153"/>
                    <a:pt x="36" y="224"/>
                  </a:cubicBezTo>
                  <a:lnTo>
                    <a:pt x="274" y="641"/>
                  </a:lnTo>
                  <a:cubicBezTo>
                    <a:pt x="310" y="689"/>
                    <a:pt x="358" y="712"/>
                    <a:pt x="417" y="712"/>
                  </a:cubicBezTo>
                  <a:cubicBezTo>
                    <a:pt x="441" y="712"/>
                    <a:pt x="477" y="712"/>
                    <a:pt x="489" y="700"/>
                  </a:cubicBezTo>
                  <a:cubicBezTo>
                    <a:pt x="560" y="665"/>
                    <a:pt x="596" y="569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" name="Google Shape;4233;p39">
              <a:extLst>
                <a:ext uri="{FF2B5EF4-FFF2-40B4-BE49-F238E27FC236}">
                  <a16:creationId xmlns:a16="http://schemas.microsoft.com/office/drawing/2014/main" xmlns="" id="{1C20F606-788E-56E6-0336-74510EA13A20}"/>
                </a:ext>
              </a:extLst>
            </p:cNvPr>
            <p:cNvSpPr/>
            <p:nvPr/>
          </p:nvSpPr>
          <p:spPr>
            <a:xfrm>
              <a:off x="7289721" y="3113969"/>
              <a:ext cx="24286" cy="17093"/>
            </a:xfrm>
            <a:custGeom>
              <a:avLst/>
              <a:gdLst/>
              <a:ahLst/>
              <a:cxnLst/>
              <a:rect l="l" t="t" r="r" b="b"/>
              <a:pathLst>
                <a:path w="763" h="537" extrusionOk="0"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4" y="239"/>
                    <a:pt x="108" y="287"/>
                  </a:cubicBezTo>
                  <a:lnTo>
                    <a:pt x="524" y="525"/>
                  </a:lnTo>
                  <a:cubicBezTo>
                    <a:pt x="548" y="537"/>
                    <a:pt x="560" y="537"/>
                    <a:pt x="596" y="537"/>
                  </a:cubicBezTo>
                  <a:cubicBezTo>
                    <a:pt x="655" y="537"/>
                    <a:pt x="703" y="513"/>
                    <a:pt x="727" y="465"/>
                  </a:cubicBezTo>
                  <a:cubicBezTo>
                    <a:pt x="763" y="394"/>
                    <a:pt x="739" y="310"/>
                    <a:pt x="667" y="263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" name="Google Shape;4234;p39">
              <a:extLst>
                <a:ext uri="{FF2B5EF4-FFF2-40B4-BE49-F238E27FC236}">
                  <a16:creationId xmlns:a16="http://schemas.microsoft.com/office/drawing/2014/main" xmlns="" id="{0F792123-EEE5-3065-0B0D-FC60B23454E5}"/>
                </a:ext>
              </a:extLst>
            </p:cNvPr>
            <p:cNvSpPr/>
            <p:nvPr/>
          </p:nvSpPr>
          <p:spPr>
            <a:xfrm>
              <a:off x="7086964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179" y="1"/>
                  </a:moveTo>
                  <a:cubicBezTo>
                    <a:pt x="125" y="1"/>
                    <a:pt x="73" y="33"/>
                    <a:pt x="48" y="82"/>
                  </a:cubicBezTo>
                  <a:cubicBezTo>
                    <a:pt x="1" y="154"/>
                    <a:pt x="25" y="249"/>
                    <a:pt x="108" y="285"/>
                  </a:cubicBezTo>
                  <a:lnTo>
                    <a:pt x="525" y="535"/>
                  </a:lnTo>
                  <a:cubicBezTo>
                    <a:pt x="548" y="546"/>
                    <a:pt x="560" y="546"/>
                    <a:pt x="596" y="546"/>
                  </a:cubicBezTo>
                  <a:cubicBezTo>
                    <a:pt x="656" y="546"/>
                    <a:pt x="703" y="511"/>
                    <a:pt x="727" y="475"/>
                  </a:cubicBezTo>
                  <a:cubicBezTo>
                    <a:pt x="775" y="415"/>
                    <a:pt x="739" y="308"/>
                    <a:pt x="668" y="261"/>
                  </a:cubicBezTo>
                  <a:lnTo>
                    <a:pt x="251" y="23"/>
                  </a:lnTo>
                  <a:cubicBezTo>
                    <a:pt x="228" y="8"/>
                    <a:pt x="204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" name="Google Shape;4235;p39">
              <a:extLst>
                <a:ext uri="{FF2B5EF4-FFF2-40B4-BE49-F238E27FC236}">
                  <a16:creationId xmlns:a16="http://schemas.microsoft.com/office/drawing/2014/main" xmlns="" id="{F5314576-03A5-1DDE-C426-AFF565D13AC1}"/>
                </a:ext>
              </a:extLst>
            </p:cNvPr>
            <p:cNvSpPr/>
            <p:nvPr/>
          </p:nvSpPr>
          <p:spPr>
            <a:xfrm>
              <a:off x="7289339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590" y="1"/>
                  </a:moveTo>
                  <a:cubicBezTo>
                    <a:pt x="565" y="1"/>
                    <a:pt x="539" y="8"/>
                    <a:pt x="513" y="23"/>
                  </a:cubicBezTo>
                  <a:lnTo>
                    <a:pt x="96" y="261"/>
                  </a:lnTo>
                  <a:cubicBezTo>
                    <a:pt x="25" y="308"/>
                    <a:pt x="1" y="392"/>
                    <a:pt x="36" y="475"/>
                  </a:cubicBezTo>
                  <a:cubicBezTo>
                    <a:pt x="72" y="511"/>
                    <a:pt x="108" y="546"/>
                    <a:pt x="179" y="546"/>
                  </a:cubicBezTo>
                  <a:cubicBezTo>
                    <a:pt x="203" y="546"/>
                    <a:pt x="239" y="546"/>
                    <a:pt x="251" y="535"/>
                  </a:cubicBezTo>
                  <a:lnTo>
                    <a:pt x="667" y="285"/>
                  </a:lnTo>
                  <a:cubicBezTo>
                    <a:pt x="751" y="249"/>
                    <a:pt x="775" y="154"/>
                    <a:pt x="727" y="82"/>
                  </a:cubicBezTo>
                  <a:cubicBezTo>
                    <a:pt x="694" y="33"/>
                    <a:pt x="645" y="1"/>
                    <a:pt x="5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" name="Google Shape;4236;p39">
              <a:extLst>
                <a:ext uri="{FF2B5EF4-FFF2-40B4-BE49-F238E27FC236}">
                  <a16:creationId xmlns:a16="http://schemas.microsoft.com/office/drawing/2014/main" xmlns="" id="{37A8BF73-BC82-D5BA-AE45-DFB2004D7340}"/>
                </a:ext>
              </a:extLst>
            </p:cNvPr>
            <p:cNvSpPr/>
            <p:nvPr/>
          </p:nvSpPr>
          <p:spPr>
            <a:xfrm>
              <a:off x="7086964" y="3113587"/>
              <a:ext cx="24668" cy="17093"/>
            </a:xfrm>
            <a:custGeom>
              <a:avLst/>
              <a:gdLst/>
              <a:ahLst/>
              <a:cxnLst/>
              <a:rect l="l" t="t" r="r" b="b"/>
              <a:pathLst>
                <a:path w="775" h="537" extrusionOk="0">
                  <a:moveTo>
                    <a:pt x="597" y="0"/>
                  </a:moveTo>
                  <a:cubicBezTo>
                    <a:pt x="570" y="0"/>
                    <a:pt x="541" y="8"/>
                    <a:pt x="513" y="25"/>
                  </a:cubicBezTo>
                  <a:lnTo>
                    <a:pt x="108" y="263"/>
                  </a:lnTo>
                  <a:cubicBezTo>
                    <a:pt x="25" y="299"/>
                    <a:pt x="1" y="394"/>
                    <a:pt x="36" y="465"/>
                  </a:cubicBezTo>
                  <a:cubicBezTo>
                    <a:pt x="72" y="513"/>
                    <a:pt x="120" y="537"/>
                    <a:pt x="179" y="537"/>
                  </a:cubicBezTo>
                  <a:cubicBezTo>
                    <a:pt x="203" y="537"/>
                    <a:pt x="239" y="537"/>
                    <a:pt x="251" y="525"/>
                  </a:cubicBezTo>
                  <a:lnTo>
                    <a:pt x="668" y="287"/>
                  </a:lnTo>
                  <a:cubicBezTo>
                    <a:pt x="739" y="263"/>
                    <a:pt x="775" y="156"/>
                    <a:pt x="727" y="84"/>
                  </a:cubicBezTo>
                  <a:cubicBezTo>
                    <a:pt x="696" y="29"/>
                    <a:pt x="649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2" name="Google Shape;4528;p39">
            <a:extLst>
              <a:ext uri="{FF2B5EF4-FFF2-40B4-BE49-F238E27FC236}">
                <a16:creationId xmlns:a16="http://schemas.microsoft.com/office/drawing/2014/main" xmlns="" id="{FD5C36EC-CE69-A31E-6657-4C8EFB3A26C3}"/>
              </a:ext>
            </a:extLst>
          </p:cNvPr>
          <p:cNvGrpSpPr/>
          <p:nvPr/>
        </p:nvGrpSpPr>
        <p:grpSpPr>
          <a:xfrm>
            <a:off x="9615228" y="2103526"/>
            <a:ext cx="410034" cy="366890"/>
            <a:chOff x="4670239" y="1541599"/>
            <a:chExt cx="359679" cy="321833"/>
          </a:xfrm>
        </p:grpSpPr>
        <p:sp>
          <p:nvSpPr>
            <p:cNvPr id="94" name="Google Shape;4530;p39">
              <a:extLst>
                <a:ext uri="{FF2B5EF4-FFF2-40B4-BE49-F238E27FC236}">
                  <a16:creationId xmlns:a16="http://schemas.microsoft.com/office/drawing/2014/main" xmlns="" id="{A15442BE-CCF1-0131-F374-901E4AAC7C09}"/>
                </a:ext>
              </a:extLst>
            </p:cNvPr>
            <p:cNvSpPr/>
            <p:nvPr/>
          </p:nvSpPr>
          <p:spPr>
            <a:xfrm>
              <a:off x="4875256" y="1557896"/>
              <a:ext cx="82281" cy="82663"/>
            </a:xfrm>
            <a:custGeom>
              <a:avLst/>
              <a:gdLst/>
              <a:ahLst/>
              <a:cxnLst/>
              <a:rect l="l" t="t" r="r" b="b"/>
              <a:pathLst>
                <a:path w="2585" h="2597" extrusionOk="0">
                  <a:moveTo>
                    <a:pt x="1287" y="310"/>
                  </a:moveTo>
                  <a:cubicBezTo>
                    <a:pt x="1823" y="310"/>
                    <a:pt x="2275" y="751"/>
                    <a:pt x="2275" y="1299"/>
                  </a:cubicBezTo>
                  <a:cubicBezTo>
                    <a:pt x="2263" y="1834"/>
                    <a:pt x="1823" y="2275"/>
                    <a:pt x="1287" y="2275"/>
                  </a:cubicBezTo>
                  <a:cubicBezTo>
                    <a:pt x="751" y="2275"/>
                    <a:pt x="310" y="1846"/>
                    <a:pt x="310" y="1299"/>
                  </a:cubicBezTo>
                  <a:cubicBezTo>
                    <a:pt x="310" y="763"/>
                    <a:pt x="739" y="310"/>
                    <a:pt x="1287" y="310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99"/>
                  </a:cubicBezTo>
                  <a:cubicBezTo>
                    <a:pt x="1" y="2013"/>
                    <a:pt x="572" y="2596"/>
                    <a:pt x="1287" y="2596"/>
                  </a:cubicBezTo>
                  <a:cubicBezTo>
                    <a:pt x="2001" y="2596"/>
                    <a:pt x="2585" y="2013"/>
                    <a:pt x="2585" y="1299"/>
                  </a:cubicBezTo>
                  <a:cubicBezTo>
                    <a:pt x="2585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" name="Google Shape;4531;p39">
              <a:extLst>
                <a:ext uri="{FF2B5EF4-FFF2-40B4-BE49-F238E27FC236}">
                  <a16:creationId xmlns:a16="http://schemas.microsoft.com/office/drawing/2014/main" xmlns="" id="{6B34E336-A2A5-EFA4-C18F-FD5C5F9AC850}"/>
                </a:ext>
              </a:extLst>
            </p:cNvPr>
            <p:cNvSpPr/>
            <p:nvPr/>
          </p:nvSpPr>
          <p:spPr>
            <a:xfrm>
              <a:off x="4775215" y="1541599"/>
              <a:ext cx="199001" cy="147850"/>
            </a:xfrm>
            <a:custGeom>
              <a:avLst/>
              <a:gdLst/>
              <a:ahLst/>
              <a:cxnLst/>
              <a:rect l="l" t="t" r="r" b="b"/>
              <a:pathLst>
                <a:path w="6252" h="4645" extrusionOk="0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" name="Google Shape;4533;p39">
              <a:extLst>
                <a:ext uri="{FF2B5EF4-FFF2-40B4-BE49-F238E27FC236}">
                  <a16:creationId xmlns:a16="http://schemas.microsoft.com/office/drawing/2014/main" xmlns="" id="{46D71CA1-CAE2-45EA-A3CD-3C93EFECD728}"/>
                </a:ext>
              </a:extLst>
            </p:cNvPr>
            <p:cNvSpPr/>
            <p:nvPr/>
          </p:nvSpPr>
          <p:spPr>
            <a:xfrm>
              <a:off x="4670239" y="1657269"/>
              <a:ext cx="359679" cy="206163"/>
            </a:xfrm>
            <a:custGeom>
              <a:avLst/>
              <a:gdLst/>
              <a:ahLst/>
              <a:cxnLst/>
              <a:rect l="l" t="t" r="r" b="b"/>
              <a:pathLst>
                <a:path w="11300" h="6477" extrusionOk="0">
                  <a:moveTo>
                    <a:pt x="3590" y="1935"/>
                  </a:moveTo>
                  <a:cubicBezTo>
                    <a:pt x="3607" y="1935"/>
                    <a:pt x="3623" y="1948"/>
                    <a:pt x="3632" y="1975"/>
                  </a:cubicBezTo>
                  <a:cubicBezTo>
                    <a:pt x="3715" y="2129"/>
                    <a:pt x="4727" y="4832"/>
                    <a:pt x="4751" y="4939"/>
                  </a:cubicBezTo>
                  <a:cubicBezTo>
                    <a:pt x="4775" y="4951"/>
                    <a:pt x="4751" y="4975"/>
                    <a:pt x="4727" y="4987"/>
                  </a:cubicBezTo>
                  <a:lnTo>
                    <a:pt x="4013" y="5261"/>
                  </a:lnTo>
                  <a:cubicBezTo>
                    <a:pt x="3965" y="5130"/>
                    <a:pt x="2941" y="2403"/>
                    <a:pt x="2870" y="2213"/>
                  </a:cubicBezTo>
                  <a:lnTo>
                    <a:pt x="3572" y="1939"/>
                  </a:lnTo>
                  <a:cubicBezTo>
                    <a:pt x="3578" y="1936"/>
                    <a:pt x="3584" y="1935"/>
                    <a:pt x="3590" y="1935"/>
                  </a:cubicBezTo>
                  <a:close/>
                  <a:moveTo>
                    <a:pt x="2584" y="2308"/>
                  </a:moveTo>
                  <a:lnTo>
                    <a:pt x="3727" y="5368"/>
                  </a:lnTo>
                  <a:cubicBezTo>
                    <a:pt x="3180" y="5570"/>
                    <a:pt x="1810" y="6082"/>
                    <a:pt x="1584" y="6166"/>
                  </a:cubicBezTo>
                  <a:cubicBezTo>
                    <a:pt x="1577" y="6172"/>
                    <a:pt x="1569" y="6175"/>
                    <a:pt x="1560" y="6175"/>
                  </a:cubicBezTo>
                  <a:cubicBezTo>
                    <a:pt x="1537" y="6175"/>
                    <a:pt x="1509" y="6156"/>
                    <a:pt x="1501" y="6130"/>
                  </a:cubicBezTo>
                  <a:lnTo>
                    <a:pt x="394" y="3201"/>
                  </a:lnTo>
                  <a:cubicBezTo>
                    <a:pt x="382" y="3177"/>
                    <a:pt x="394" y="3130"/>
                    <a:pt x="441" y="3118"/>
                  </a:cubicBezTo>
                  <a:cubicBezTo>
                    <a:pt x="1144" y="2844"/>
                    <a:pt x="2096" y="2487"/>
                    <a:pt x="2584" y="2308"/>
                  </a:cubicBezTo>
                  <a:close/>
                  <a:moveTo>
                    <a:pt x="10358" y="1"/>
                  </a:moveTo>
                  <a:cubicBezTo>
                    <a:pt x="10108" y="1"/>
                    <a:pt x="9869" y="131"/>
                    <a:pt x="9692" y="308"/>
                  </a:cubicBezTo>
                  <a:lnTo>
                    <a:pt x="7966" y="1737"/>
                  </a:lnTo>
                  <a:cubicBezTo>
                    <a:pt x="7883" y="1522"/>
                    <a:pt x="7668" y="1308"/>
                    <a:pt x="7263" y="1308"/>
                  </a:cubicBezTo>
                  <a:cubicBezTo>
                    <a:pt x="6756" y="1308"/>
                    <a:pt x="6387" y="1304"/>
                    <a:pt x="6108" y="1304"/>
                  </a:cubicBezTo>
                  <a:cubicBezTo>
                    <a:pt x="5503" y="1304"/>
                    <a:pt x="5318" y="1321"/>
                    <a:pt x="5049" y="1427"/>
                  </a:cubicBezTo>
                  <a:lnTo>
                    <a:pt x="3953" y="1868"/>
                  </a:lnTo>
                  <a:lnTo>
                    <a:pt x="3930" y="1820"/>
                  </a:lnTo>
                  <a:cubicBezTo>
                    <a:pt x="3875" y="1675"/>
                    <a:pt x="3745" y="1592"/>
                    <a:pt x="3597" y="1592"/>
                  </a:cubicBezTo>
                  <a:cubicBezTo>
                    <a:pt x="3550" y="1592"/>
                    <a:pt x="3502" y="1600"/>
                    <a:pt x="3453" y="1618"/>
                  </a:cubicBezTo>
                  <a:lnTo>
                    <a:pt x="2620" y="1927"/>
                  </a:lnTo>
                  <a:cubicBezTo>
                    <a:pt x="2251" y="2058"/>
                    <a:pt x="1108" y="2510"/>
                    <a:pt x="298" y="2808"/>
                  </a:cubicBezTo>
                  <a:cubicBezTo>
                    <a:pt x="96" y="2880"/>
                    <a:pt x="1" y="3106"/>
                    <a:pt x="84" y="3308"/>
                  </a:cubicBezTo>
                  <a:lnTo>
                    <a:pt x="1179" y="6225"/>
                  </a:lnTo>
                  <a:cubicBezTo>
                    <a:pt x="1234" y="6389"/>
                    <a:pt x="1379" y="6476"/>
                    <a:pt x="1540" y="6476"/>
                  </a:cubicBezTo>
                  <a:cubicBezTo>
                    <a:pt x="1590" y="6476"/>
                    <a:pt x="1641" y="6468"/>
                    <a:pt x="1691" y="6451"/>
                  </a:cubicBezTo>
                  <a:cubicBezTo>
                    <a:pt x="1941" y="6368"/>
                    <a:pt x="3608" y="5725"/>
                    <a:pt x="3977" y="5594"/>
                  </a:cubicBezTo>
                  <a:lnTo>
                    <a:pt x="4858" y="5261"/>
                  </a:lnTo>
                  <a:cubicBezTo>
                    <a:pt x="5049" y="5189"/>
                    <a:pt x="5144" y="4975"/>
                    <a:pt x="5061" y="4785"/>
                  </a:cubicBezTo>
                  <a:lnTo>
                    <a:pt x="5049" y="4737"/>
                  </a:lnTo>
                  <a:cubicBezTo>
                    <a:pt x="5620" y="4499"/>
                    <a:pt x="5632" y="4475"/>
                    <a:pt x="6228" y="4475"/>
                  </a:cubicBezTo>
                  <a:cubicBezTo>
                    <a:pt x="6311" y="4475"/>
                    <a:pt x="6394" y="4404"/>
                    <a:pt x="6394" y="4308"/>
                  </a:cubicBezTo>
                  <a:cubicBezTo>
                    <a:pt x="6394" y="4225"/>
                    <a:pt x="6311" y="4142"/>
                    <a:pt x="6228" y="4142"/>
                  </a:cubicBezTo>
                  <a:cubicBezTo>
                    <a:pt x="5585" y="4142"/>
                    <a:pt x="5525" y="4189"/>
                    <a:pt x="4930" y="4439"/>
                  </a:cubicBezTo>
                  <a:lnTo>
                    <a:pt x="4073" y="2153"/>
                  </a:lnTo>
                  <a:lnTo>
                    <a:pt x="5168" y="1689"/>
                  </a:lnTo>
                  <a:cubicBezTo>
                    <a:pt x="5361" y="1615"/>
                    <a:pt x="5513" y="1601"/>
                    <a:pt x="5986" y="1601"/>
                  </a:cubicBezTo>
                  <a:cubicBezTo>
                    <a:pt x="6270" y="1601"/>
                    <a:pt x="6670" y="1606"/>
                    <a:pt x="7263" y="1606"/>
                  </a:cubicBezTo>
                  <a:cubicBezTo>
                    <a:pt x="7442" y="1606"/>
                    <a:pt x="7561" y="1665"/>
                    <a:pt x="7644" y="1784"/>
                  </a:cubicBezTo>
                  <a:cubicBezTo>
                    <a:pt x="7704" y="1868"/>
                    <a:pt x="7704" y="1963"/>
                    <a:pt x="7716" y="1987"/>
                  </a:cubicBezTo>
                  <a:cubicBezTo>
                    <a:pt x="7716" y="2046"/>
                    <a:pt x="7668" y="2344"/>
                    <a:pt x="7382" y="2391"/>
                  </a:cubicBezTo>
                  <a:cubicBezTo>
                    <a:pt x="6942" y="2463"/>
                    <a:pt x="5989" y="2594"/>
                    <a:pt x="5978" y="2594"/>
                  </a:cubicBezTo>
                  <a:cubicBezTo>
                    <a:pt x="5882" y="2606"/>
                    <a:pt x="5823" y="2689"/>
                    <a:pt x="5835" y="2772"/>
                  </a:cubicBezTo>
                  <a:cubicBezTo>
                    <a:pt x="5858" y="2844"/>
                    <a:pt x="5918" y="2903"/>
                    <a:pt x="6001" y="2903"/>
                  </a:cubicBezTo>
                  <a:lnTo>
                    <a:pt x="6037" y="2903"/>
                  </a:lnTo>
                  <a:cubicBezTo>
                    <a:pt x="6049" y="2903"/>
                    <a:pt x="7001" y="2772"/>
                    <a:pt x="7442" y="2701"/>
                  </a:cubicBezTo>
                  <a:cubicBezTo>
                    <a:pt x="7859" y="2630"/>
                    <a:pt x="8014" y="2284"/>
                    <a:pt x="8037" y="2046"/>
                  </a:cubicBezTo>
                  <a:lnTo>
                    <a:pt x="9919" y="498"/>
                  </a:lnTo>
                  <a:cubicBezTo>
                    <a:pt x="10039" y="385"/>
                    <a:pt x="10193" y="287"/>
                    <a:pt x="10356" y="287"/>
                  </a:cubicBezTo>
                  <a:cubicBezTo>
                    <a:pt x="10451" y="287"/>
                    <a:pt x="10549" y="320"/>
                    <a:pt x="10645" y="403"/>
                  </a:cubicBezTo>
                  <a:cubicBezTo>
                    <a:pt x="10942" y="701"/>
                    <a:pt x="10681" y="1058"/>
                    <a:pt x="10597" y="1141"/>
                  </a:cubicBezTo>
                  <a:cubicBezTo>
                    <a:pt x="10526" y="1213"/>
                    <a:pt x="8240" y="3677"/>
                    <a:pt x="8240" y="3677"/>
                  </a:cubicBezTo>
                  <a:cubicBezTo>
                    <a:pt x="7906" y="4070"/>
                    <a:pt x="7466" y="4130"/>
                    <a:pt x="7263" y="4130"/>
                  </a:cubicBezTo>
                  <a:lnTo>
                    <a:pt x="6966" y="4130"/>
                  </a:lnTo>
                  <a:cubicBezTo>
                    <a:pt x="6882" y="4130"/>
                    <a:pt x="6811" y="4201"/>
                    <a:pt x="6811" y="4296"/>
                  </a:cubicBezTo>
                  <a:cubicBezTo>
                    <a:pt x="6811" y="4380"/>
                    <a:pt x="6882" y="4463"/>
                    <a:pt x="6966" y="4463"/>
                  </a:cubicBezTo>
                  <a:lnTo>
                    <a:pt x="7287" y="4463"/>
                  </a:lnTo>
                  <a:cubicBezTo>
                    <a:pt x="7502" y="4439"/>
                    <a:pt x="8061" y="4368"/>
                    <a:pt x="8478" y="3892"/>
                  </a:cubicBezTo>
                  <a:lnTo>
                    <a:pt x="10835" y="1344"/>
                  </a:lnTo>
                  <a:cubicBezTo>
                    <a:pt x="11062" y="1153"/>
                    <a:pt x="11300" y="629"/>
                    <a:pt x="10871" y="213"/>
                  </a:cubicBezTo>
                  <a:cubicBezTo>
                    <a:pt x="10706" y="62"/>
                    <a:pt x="10530" y="1"/>
                    <a:pt x="10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4F7E6824-FA72-CE60-A867-164DB6F19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34911" y="3822279"/>
            <a:ext cx="366430" cy="360520"/>
          </a:xfrm>
          <a:prstGeom prst="rect">
            <a:avLst/>
          </a:prstGeom>
        </p:spPr>
      </p:pic>
      <p:grpSp>
        <p:nvGrpSpPr>
          <p:cNvPr id="100" name="Google Shape;1482;p35">
            <a:extLst>
              <a:ext uri="{FF2B5EF4-FFF2-40B4-BE49-F238E27FC236}">
                <a16:creationId xmlns:a16="http://schemas.microsoft.com/office/drawing/2014/main" xmlns="" id="{A1ECEA07-CF55-5F5F-055A-75EBCE08B221}"/>
              </a:ext>
            </a:extLst>
          </p:cNvPr>
          <p:cNvGrpSpPr/>
          <p:nvPr/>
        </p:nvGrpSpPr>
        <p:grpSpPr>
          <a:xfrm>
            <a:off x="9615228" y="5417450"/>
            <a:ext cx="392946" cy="546755"/>
            <a:chOff x="910723" y="1508212"/>
            <a:chExt cx="251660" cy="350166"/>
          </a:xfrm>
        </p:grpSpPr>
        <p:sp>
          <p:nvSpPr>
            <p:cNvPr id="101" name="Google Shape;1483;p35">
              <a:extLst>
                <a:ext uri="{FF2B5EF4-FFF2-40B4-BE49-F238E27FC236}">
                  <a16:creationId xmlns:a16="http://schemas.microsoft.com/office/drawing/2014/main" xmlns="" id="{EF5F7C71-3FFD-4C66-5B8F-7DD130C0710B}"/>
                </a:ext>
              </a:extLst>
            </p:cNvPr>
            <p:cNvSpPr/>
            <p:nvPr/>
          </p:nvSpPr>
          <p:spPr>
            <a:xfrm>
              <a:off x="910723" y="1508212"/>
              <a:ext cx="251660" cy="350166"/>
            </a:xfrm>
            <a:custGeom>
              <a:avLst/>
              <a:gdLst/>
              <a:ahLst/>
              <a:cxnLst/>
              <a:rect l="l" t="t" r="r" b="b"/>
              <a:pathLst>
                <a:path w="7907" h="11002" extrusionOk="0">
                  <a:moveTo>
                    <a:pt x="3942" y="334"/>
                  </a:moveTo>
                  <a:cubicBezTo>
                    <a:pt x="4132" y="334"/>
                    <a:pt x="4299" y="441"/>
                    <a:pt x="4394" y="608"/>
                  </a:cubicBezTo>
                  <a:cubicBezTo>
                    <a:pt x="4418" y="644"/>
                    <a:pt x="4466" y="679"/>
                    <a:pt x="4525" y="679"/>
                  </a:cubicBezTo>
                  <a:lnTo>
                    <a:pt x="5132" y="679"/>
                  </a:lnTo>
                  <a:cubicBezTo>
                    <a:pt x="5240" y="679"/>
                    <a:pt x="5311" y="763"/>
                    <a:pt x="5311" y="858"/>
                  </a:cubicBezTo>
                  <a:lnTo>
                    <a:pt x="5311" y="1382"/>
                  </a:lnTo>
                  <a:lnTo>
                    <a:pt x="2573" y="1382"/>
                  </a:lnTo>
                  <a:lnTo>
                    <a:pt x="2573" y="858"/>
                  </a:lnTo>
                  <a:cubicBezTo>
                    <a:pt x="2573" y="751"/>
                    <a:pt x="2668" y="679"/>
                    <a:pt x="2751" y="679"/>
                  </a:cubicBezTo>
                  <a:lnTo>
                    <a:pt x="3358" y="679"/>
                  </a:lnTo>
                  <a:cubicBezTo>
                    <a:pt x="3418" y="679"/>
                    <a:pt x="3466" y="644"/>
                    <a:pt x="3501" y="608"/>
                  </a:cubicBezTo>
                  <a:cubicBezTo>
                    <a:pt x="3585" y="441"/>
                    <a:pt x="3763" y="334"/>
                    <a:pt x="3942" y="334"/>
                  </a:cubicBezTo>
                  <a:close/>
                  <a:moveTo>
                    <a:pt x="7240" y="1013"/>
                  </a:moveTo>
                  <a:cubicBezTo>
                    <a:pt x="7442" y="1013"/>
                    <a:pt x="7609" y="1179"/>
                    <a:pt x="7609" y="1370"/>
                  </a:cubicBezTo>
                  <a:lnTo>
                    <a:pt x="7609" y="10323"/>
                  </a:lnTo>
                  <a:lnTo>
                    <a:pt x="7585" y="10323"/>
                  </a:lnTo>
                  <a:cubicBezTo>
                    <a:pt x="7585" y="10514"/>
                    <a:pt x="7430" y="10681"/>
                    <a:pt x="7228" y="10681"/>
                  </a:cubicBezTo>
                  <a:lnTo>
                    <a:pt x="691" y="10681"/>
                  </a:lnTo>
                  <a:cubicBezTo>
                    <a:pt x="501" y="10681"/>
                    <a:pt x="334" y="10514"/>
                    <a:pt x="334" y="10323"/>
                  </a:cubicBezTo>
                  <a:lnTo>
                    <a:pt x="334" y="1370"/>
                  </a:lnTo>
                  <a:cubicBezTo>
                    <a:pt x="334" y="1179"/>
                    <a:pt x="501" y="1013"/>
                    <a:pt x="691" y="1013"/>
                  </a:cubicBezTo>
                  <a:lnTo>
                    <a:pt x="2263" y="1013"/>
                  </a:lnTo>
                  <a:lnTo>
                    <a:pt x="2263" y="1537"/>
                  </a:lnTo>
                  <a:cubicBezTo>
                    <a:pt x="2263" y="1632"/>
                    <a:pt x="2335" y="1703"/>
                    <a:pt x="2418" y="1703"/>
                  </a:cubicBezTo>
                  <a:lnTo>
                    <a:pt x="5525" y="1703"/>
                  </a:lnTo>
                  <a:cubicBezTo>
                    <a:pt x="5609" y="1703"/>
                    <a:pt x="5680" y="1632"/>
                    <a:pt x="5680" y="1537"/>
                  </a:cubicBezTo>
                  <a:lnTo>
                    <a:pt x="5680" y="1013"/>
                  </a:lnTo>
                  <a:close/>
                  <a:moveTo>
                    <a:pt x="3954" y="1"/>
                  </a:moveTo>
                  <a:cubicBezTo>
                    <a:pt x="3692" y="1"/>
                    <a:pt x="3442" y="144"/>
                    <a:pt x="3275" y="346"/>
                  </a:cubicBezTo>
                  <a:lnTo>
                    <a:pt x="2751" y="346"/>
                  </a:lnTo>
                  <a:cubicBezTo>
                    <a:pt x="2525" y="346"/>
                    <a:pt x="2335" y="501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9"/>
                    <a:pt x="1" y="1382"/>
                  </a:cubicBezTo>
                  <a:lnTo>
                    <a:pt x="1" y="10323"/>
                  </a:lnTo>
                  <a:cubicBezTo>
                    <a:pt x="1" y="10692"/>
                    <a:pt x="299" y="11002"/>
                    <a:pt x="680" y="11002"/>
                  </a:cubicBezTo>
                  <a:lnTo>
                    <a:pt x="7216" y="11002"/>
                  </a:lnTo>
                  <a:cubicBezTo>
                    <a:pt x="7585" y="11002"/>
                    <a:pt x="7907" y="10704"/>
                    <a:pt x="7907" y="10323"/>
                  </a:cubicBezTo>
                  <a:lnTo>
                    <a:pt x="7907" y="1382"/>
                  </a:lnTo>
                  <a:cubicBezTo>
                    <a:pt x="7907" y="989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501"/>
                    <a:pt x="5383" y="346"/>
                    <a:pt x="5168" y="346"/>
                  </a:cubicBezTo>
                  <a:lnTo>
                    <a:pt x="4644" y="346"/>
                  </a:lnTo>
                  <a:cubicBezTo>
                    <a:pt x="4478" y="144"/>
                    <a:pt x="4228" y="1"/>
                    <a:pt x="39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84;p35">
              <a:extLst>
                <a:ext uri="{FF2B5EF4-FFF2-40B4-BE49-F238E27FC236}">
                  <a16:creationId xmlns:a16="http://schemas.microsoft.com/office/drawing/2014/main" xmlns="" id="{9F873D72-DFA2-A4AE-EC0A-4BDB48F53505}"/>
                </a:ext>
              </a:extLst>
            </p:cNvPr>
            <p:cNvSpPr/>
            <p:nvPr/>
          </p:nvSpPr>
          <p:spPr>
            <a:xfrm>
              <a:off x="1031604" y="1530205"/>
              <a:ext cx="10280" cy="10248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85;p35">
              <a:extLst>
                <a:ext uri="{FF2B5EF4-FFF2-40B4-BE49-F238E27FC236}">
                  <a16:creationId xmlns:a16="http://schemas.microsoft.com/office/drawing/2014/main" xmlns="" id="{29FDD66D-9767-1042-E426-5A6CB8F4A2BD}"/>
                </a:ext>
              </a:extLst>
            </p:cNvPr>
            <p:cNvSpPr/>
            <p:nvPr/>
          </p:nvSpPr>
          <p:spPr>
            <a:xfrm>
              <a:off x="932334" y="1551784"/>
              <a:ext cx="208088" cy="273653"/>
            </a:xfrm>
            <a:custGeom>
              <a:avLst/>
              <a:gdLst/>
              <a:ahLst/>
              <a:cxnLst/>
              <a:rect l="l" t="t" r="r" b="b"/>
              <a:pathLst>
                <a:path w="6538" h="8598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8430"/>
                  </a:lnTo>
                  <a:cubicBezTo>
                    <a:pt x="1" y="8526"/>
                    <a:pt x="72" y="8597"/>
                    <a:pt x="167" y="8597"/>
                  </a:cubicBezTo>
                  <a:lnTo>
                    <a:pt x="6358" y="8597"/>
                  </a:lnTo>
                  <a:cubicBezTo>
                    <a:pt x="6442" y="8597"/>
                    <a:pt x="6525" y="8526"/>
                    <a:pt x="6525" y="8430"/>
                  </a:cubicBezTo>
                  <a:lnTo>
                    <a:pt x="6525" y="168"/>
                  </a:lnTo>
                  <a:cubicBezTo>
                    <a:pt x="6537" y="84"/>
                    <a:pt x="6466" y="13"/>
                    <a:pt x="6370" y="13"/>
                  </a:cubicBezTo>
                  <a:lnTo>
                    <a:pt x="5513" y="13"/>
                  </a:lnTo>
                  <a:cubicBezTo>
                    <a:pt x="5418" y="13"/>
                    <a:pt x="5346" y="84"/>
                    <a:pt x="5346" y="168"/>
                  </a:cubicBezTo>
                  <a:cubicBezTo>
                    <a:pt x="5346" y="263"/>
                    <a:pt x="5418" y="334"/>
                    <a:pt x="5513" y="334"/>
                  </a:cubicBezTo>
                  <a:lnTo>
                    <a:pt x="6204" y="334"/>
                  </a:lnTo>
                  <a:lnTo>
                    <a:pt x="6204" y="8264"/>
                  </a:lnTo>
                  <a:lnTo>
                    <a:pt x="334" y="8264"/>
                  </a:lnTo>
                  <a:lnTo>
                    <a:pt x="334" y="334"/>
                  </a:lnTo>
                  <a:lnTo>
                    <a:pt x="1024" y="334"/>
                  </a:lnTo>
                  <a:cubicBezTo>
                    <a:pt x="1120" y="334"/>
                    <a:pt x="1191" y="263"/>
                    <a:pt x="1191" y="168"/>
                  </a:cubicBezTo>
                  <a:cubicBezTo>
                    <a:pt x="1191" y="84"/>
                    <a:pt x="1120" y="1"/>
                    <a:pt x="1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86;p35">
              <a:extLst>
                <a:ext uri="{FF2B5EF4-FFF2-40B4-BE49-F238E27FC236}">
                  <a16:creationId xmlns:a16="http://schemas.microsoft.com/office/drawing/2014/main" xmlns="" id="{02424445-BCC5-236F-8985-CE0846EF8E76}"/>
                </a:ext>
              </a:extLst>
            </p:cNvPr>
            <p:cNvSpPr/>
            <p:nvPr/>
          </p:nvSpPr>
          <p:spPr>
            <a:xfrm>
              <a:off x="965689" y="1661302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703" y="620"/>
                    <a:pt x="608" y="703"/>
                    <a:pt x="500" y="703"/>
                  </a:cubicBezTo>
                  <a:cubicBezTo>
                    <a:pt x="405" y="703"/>
                    <a:pt x="322" y="620"/>
                    <a:pt x="322" y="525"/>
                  </a:cubicBezTo>
                  <a:cubicBezTo>
                    <a:pt x="322" y="417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7"/>
                    <a:pt x="227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87;p35">
              <a:extLst>
                <a:ext uri="{FF2B5EF4-FFF2-40B4-BE49-F238E27FC236}">
                  <a16:creationId xmlns:a16="http://schemas.microsoft.com/office/drawing/2014/main" xmlns="" id="{358D7426-09A5-7F1D-8987-12382F6D2441}"/>
                </a:ext>
              </a:extLst>
            </p:cNvPr>
            <p:cNvSpPr/>
            <p:nvPr/>
          </p:nvSpPr>
          <p:spPr>
            <a:xfrm>
              <a:off x="965689" y="1710571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4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405" y="703"/>
                    <a:pt x="322" y="608"/>
                    <a:pt x="322" y="524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6"/>
                    <a:pt x="227" y="1013"/>
                    <a:pt x="500" y="1013"/>
                  </a:cubicBezTo>
                  <a:cubicBezTo>
                    <a:pt x="786" y="1013"/>
                    <a:pt x="1012" y="786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488;p35">
              <a:extLst>
                <a:ext uri="{FF2B5EF4-FFF2-40B4-BE49-F238E27FC236}">
                  <a16:creationId xmlns:a16="http://schemas.microsoft.com/office/drawing/2014/main" xmlns="" id="{35F877D3-CB38-47A3-138A-A7673ED2F7C9}"/>
                </a:ext>
              </a:extLst>
            </p:cNvPr>
            <p:cNvSpPr/>
            <p:nvPr/>
          </p:nvSpPr>
          <p:spPr>
            <a:xfrm>
              <a:off x="965689" y="1760604"/>
              <a:ext cx="32241" cy="31859"/>
            </a:xfrm>
            <a:custGeom>
              <a:avLst/>
              <a:gdLst/>
              <a:ahLst/>
              <a:cxnLst/>
              <a:rect l="l" t="t" r="r" b="b"/>
              <a:pathLst>
                <a:path w="1013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0"/>
                  </a:cubicBezTo>
                  <a:cubicBezTo>
                    <a:pt x="703" y="596"/>
                    <a:pt x="608" y="679"/>
                    <a:pt x="500" y="679"/>
                  </a:cubicBezTo>
                  <a:cubicBezTo>
                    <a:pt x="405" y="679"/>
                    <a:pt x="322" y="584"/>
                    <a:pt x="322" y="500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cubicBezTo>
                    <a:pt x="0" y="786"/>
                    <a:pt x="227" y="1000"/>
                    <a:pt x="500" y="1000"/>
                  </a:cubicBezTo>
                  <a:cubicBezTo>
                    <a:pt x="786" y="1000"/>
                    <a:pt x="1012" y="786"/>
                    <a:pt x="1012" y="500"/>
                  </a:cubicBez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489;p35">
              <a:extLst>
                <a:ext uri="{FF2B5EF4-FFF2-40B4-BE49-F238E27FC236}">
                  <a16:creationId xmlns:a16="http://schemas.microsoft.com/office/drawing/2014/main" xmlns="" id="{B8F13F60-2B91-D20A-7CAA-8A095A9FF955}"/>
                </a:ext>
              </a:extLst>
            </p:cNvPr>
            <p:cNvSpPr/>
            <p:nvPr/>
          </p:nvSpPr>
          <p:spPr>
            <a:xfrm>
              <a:off x="1009643" y="1661302"/>
              <a:ext cx="59899" cy="10662"/>
            </a:xfrm>
            <a:custGeom>
              <a:avLst/>
              <a:gdLst/>
              <a:ahLst/>
              <a:cxnLst/>
              <a:rect l="l" t="t" r="r" b="b"/>
              <a:pathLst>
                <a:path w="1882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72"/>
                    <a:pt x="1798" y="1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490;p35">
              <a:extLst>
                <a:ext uri="{FF2B5EF4-FFF2-40B4-BE49-F238E27FC236}">
                  <a16:creationId xmlns:a16="http://schemas.microsoft.com/office/drawing/2014/main" xmlns="" id="{A2014A81-D81B-1A1B-CFD5-717798074031}"/>
                </a:ext>
              </a:extLst>
            </p:cNvPr>
            <p:cNvSpPr/>
            <p:nvPr/>
          </p:nvSpPr>
          <p:spPr>
            <a:xfrm>
              <a:off x="1009643" y="1683677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0"/>
                    <a:pt x="3084" y="167"/>
                  </a:cubicBezTo>
                  <a:cubicBezTo>
                    <a:pt x="3084" y="72"/>
                    <a:pt x="3013" y="0"/>
                    <a:pt x="2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491;p35">
              <a:extLst>
                <a:ext uri="{FF2B5EF4-FFF2-40B4-BE49-F238E27FC236}">
                  <a16:creationId xmlns:a16="http://schemas.microsoft.com/office/drawing/2014/main" xmlns="" id="{87F88442-60F1-81F0-953A-8703ACE37804}"/>
                </a:ext>
              </a:extLst>
            </p:cNvPr>
            <p:cNvSpPr/>
            <p:nvPr/>
          </p:nvSpPr>
          <p:spPr>
            <a:xfrm>
              <a:off x="1009643" y="1710571"/>
              <a:ext cx="59899" cy="10630"/>
            </a:xfrm>
            <a:custGeom>
              <a:avLst/>
              <a:gdLst/>
              <a:ahLst/>
              <a:cxnLst/>
              <a:rect l="l" t="t" r="r" b="b"/>
              <a:pathLst>
                <a:path w="1882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84"/>
                    <a:pt x="1798" y="1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492;p35">
              <a:extLst>
                <a:ext uri="{FF2B5EF4-FFF2-40B4-BE49-F238E27FC236}">
                  <a16:creationId xmlns:a16="http://schemas.microsoft.com/office/drawing/2014/main" xmlns="" id="{C56ED075-A787-798C-931F-3E6540F8C09D}"/>
                </a:ext>
              </a:extLst>
            </p:cNvPr>
            <p:cNvSpPr/>
            <p:nvPr/>
          </p:nvSpPr>
          <p:spPr>
            <a:xfrm>
              <a:off x="1009643" y="1732946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493;p35">
              <a:extLst>
                <a:ext uri="{FF2B5EF4-FFF2-40B4-BE49-F238E27FC236}">
                  <a16:creationId xmlns:a16="http://schemas.microsoft.com/office/drawing/2014/main" xmlns="" id="{DD8AD054-A0B2-C615-7A3E-7D4870D78236}"/>
                </a:ext>
              </a:extLst>
            </p:cNvPr>
            <p:cNvSpPr/>
            <p:nvPr/>
          </p:nvSpPr>
          <p:spPr>
            <a:xfrm>
              <a:off x="1009643" y="1760604"/>
              <a:ext cx="59899" cy="10248"/>
            </a:xfrm>
            <a:custGeom>
              <a:avLst/>
              <a:gdLst/>
              <a:ahLst/>
              <a:cxnLst/>
              <a:rect l="l" t="t" r="r" b="b"/>
              <a:pathLst>
                <a:path w="188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15" y="322"/>
                  </a:lnTo>
                  <a:cubicBezTo>
                    <a:pt x="1798" y="322"/>
                    <a:pt x="1882" y="250"/>
                    <a:pt x="1882" y="155"/>
                  </a:cubicBezTo>
                  <a:cubicBezTo>
                    <a:pt x="1882" y="72"/>
                    <a:pt x="1798" y="0"/>
                    <a:pt x="1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494;p35">
              <a:extLst>
                <a:ext uri="{FF2B5EF4-FFF2-40B4-BE49-F238E27FC236}">
                  <a16:creationId xmlns:a16="http://schemas.microsoft.com/office/drawing/2014/main" xmlns="" id="{606283B7-5A04-8033-8B88-34A3CEB6361D}"/>
                </a:ext>
              </a:extLst>
            </p:cNvPr>
            <p:cNvSpPr/>
            <p:nvPr/>
          </p:nvSpPr>
          <p:spPr>
            <a:xfrm>
              <a:off x="1009643" y="1782183"/>
              <a:ext cx="98188" cy="10662"/>
            </a:xfrm>
            <a:custGeom>
              <a:avLst/>
              <a:gdLst/>
              <a:ahLst/>
              <a:cxnLst/>
              <a:rect l="l" t="t" r="r" b="b"/>
              <a:pathLst>
                <a:path w="3085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1"/>
                    <a:pt x="3084" y="168"/>
                  </a:cubicBezTo>
                  <a:cubicBezTo>
                    <a:pt x="3084" y="72"/>
                    <a:pt x="3013" y="1"/>
                    <a:pt x="2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495;p35">
              <a:extLst>
                <a:ext uri="{FF2B5EF4-FFF2-40B4-BE49-F238E27FC236}">
                  <a16:creationId xmlns:a16="http://schemas.microsoft.com/office/drawing/2014/main" xmlns="" id="{1E7B763C-B9EF-19B6-D3D5-F1BD1B45AA65}"/>
                </a:ext>
              </a:extLst>
            </p:cNvPr>
            <p:cNvSpPr/>
            <p:nvPr/>
          </p:nvSpPr>
          <p:spPr>
            <a:xfrm>
              <a:off x="1009643" y="1579473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496;p35">
              <a:extLst>
                <a:ext uri="{FF2B5EF4-FFF2-40B4-BE49-F238E27FC236}">
                  <a16:creationId xmlns:a16="http://schemas.microsoft.com/office/drawing/2014/main" xmlns="" id="{FC4EC387-13B7-FBE0-0EB9-404F0E764C76}"/>
                </a:ext>
              </a:extLst>
            </p:cNvPr>
            <p:cNvSpPr/>
            <p:nvPr/>
          </p:nvSpPr>
          <p:spPr>
            <a:xfrm>
              <a:off x="965689" y="1628711"/>
              <a:ext cx="142142" cy="10662"/>
            </a:xfrm>
            <a:custGeom>
              <a:avLst/>
              <a:gdLst/>
              <a:ahLst/>
              <a:cxnLst/>
              <a:rect l="l" t="t" r="r" b="b"/>
              <a:pathLst>
                <a:path w="4466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4298" y="334"/>
                  </a:lnTo>
                  <a:cubicBezTo>
                    <a:pt x="4394" y="334"/>
                    <a:pt x="4465" y="251"/>
                    <a:pt x="4465" y="168"/>
                  </a:cubicBezTo>
                  <a:cubicBezTo>
                    <a:pt x="4465" y="72"/>
                    <a:pt x="4394" y="1"/>
                    <a:pt x="4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497;p35">
              <a:extLst>
                <a:ext uri="{FF2B5EF4-FFF2-40B4-BE49-F238E27FC236}">
                  <a16:creationId xmlns:a16="http://schemas.microsoft.com/office/drawing/2014/main" xmlns="" id="{E015F269-B80B-1496-AB42-F4870DD726C2}"/>
                </a:ext>
              </a:extLst>
            </p:cNvPr>
            <p:cNvSpPr/>
            <p:nvPr/>
          </p:nvSpPr>
          <p:spPr>
            <a:xfrm>
              <a:off x="1009643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62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498;p35">
              <a:extLst>
                <a:ext uri="{FF2B5EF4-FFF2-40B4-BE49-F238E27FC236}">
                  <a16:creationId xmlns:a16="http://schemas.microsoft.com/office/drawing/2014/main" xmlns="" id="{36F30BCA-1C93-0642-5D80-F4DC674C86A1}"/>
                </a:ext>
              </a:extLst>
            </p:cNvPr>
            <p:cNvSpPr/>
            <p:nvPr/>
          </p:nvSpPr>
          <p:spPr>
            <a:xfrm>
              <a:off x="1047550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5" y="251"/>
                    <a:pt x="845" y="155"/>
                  </a:cubicBezTo>
                  <a:cubicBezTo>
                    <a:pt x="845" y="72"/>
                    <a:pt x="774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499;p35">
              <a:extLst>
                <a:ext uri="{FF2B5EF4-FFF2-40B4-BE49-F238E27FC236}">
                  <a16:creationId xmlns:a16="http://schemas.microsoft.com/office/drawing/2014/main" xmlns="" id="{288CBF17-37D5-7DDB-B7D5-1FB034D49394}"/>
                </a:ext>
              </a:extLst>
            </p:cNvPr>
            <p:cNvSpPr/>
            <p:nvPr/>
          </p:nvSpPr>
          <p:spPr>
            <a:xfrm>
              <a:off x="966071" y="1579473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91" y="310"/>
                  </a:moveTo>
                  <a:lnTo>
                    <a:pt x="691" y="691"/>
                  </a:lnTo>
                  <a:lnTo>
                    <a:pt x="310" y="691"/>
                  </a:lnTo>
                  <a:lnTo>
                    <a:pt x="310" y="310"/>
                  </a:lnTo>
                  <a:close/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845"/>
                  </a:lnTo>
                  <a:cubicBezTo>
                    <a:pt x="0" y="941"/>
                    <a:pt x="72" y="1012"/>
                    <a:pt x="167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5"/>
                  </a:cubicBezTo>
                  <a:lnTo>
                    <a:pt x="1012" y="167"/>
                  </a:lnTo>
                  <a:cubicBezTo>
                    <a:pt x="1000" y="71"/>
                    <a:pt x="941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4BE29383-7395-33D2-EA72-E052A9CE78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322353" y="1996086"/>
            <a:ext cx="558933" cy="601928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B9252F23-DF09-B994-2158-04D38EEBD5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322353" y="3697121"/>
            <a:ext cx="558933" cy="601928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2BF68DEB-7F95-37B0-42A0-5EF534E37D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322353" y="5398156"/>
            <a:ext cx="558933" cy="601928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4E88B6F7-5865-D033-BEEA-36702F42C6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8706580" y="1996086"/>
            <a:ext cx="558933" cy="601928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B27F09B6-54EB-4A6A-FE2A-A91759898B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8706580" y="3697121"/>
            <a:ext cx="558933" cy="601928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579E5A3A-57D6-F242-2779-C68D219F7F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8706580" y="5398156"/>
            <a:ext cx="558933" cy="601928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FE539E5A-3A8A-BB12-10E6-50CAC11619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79359" y="2409352"/>
            <a:ext cx="4517781" cy="31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3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Группа 219">
            <a:extLst>
              <a:ext uri="{FF2B5EF4-FFF2-40B4-BE49-F238E27FC236}">
                <a16:creationId xmlns:a16="http://schemas.microsoft.com/office/drawing/2014/main" xmlns="" id="{B78E12CF-4715-B225-45F3-3817000F2FF3}"/>
              </a:ext>
            </a:extLst>
          </p:cNvPr>
          <p:cNvGrpSpPr/>
          <p:nvPr/>
        </p:nvGrpSpPr>
        <p:grpSpPr>
          <a:xfrm>
            <a:off x="7685756" y="1616132"/>
            <a:ext cx="4048934" cy="4077080"/>
            <a:chOff x="7656382" y="1765560"/>
            <a:chExt cx="4048934" cy="4077080"/>
          </a:xfrm>
        </p:grpSpPr>
        <p:grpSp>
          <p:nvGrpSpPr>
            <p:cNvPr id="151" name="Рисунок 148">
              <a:extLst>
                <a:ext uri="{FF2B5EF4-FFF2-40B4-BE49-F238E27FC236}">
                  <a16:creationId xmlns:a16="http://schemas.microsoft.com/office/drawing/2014/main" xmlns="" id="{56610EC0-679F-4191-D8D2-93518667E80D}"/>
                </a:ext>
              </a:extLst>
            </p:cNvPr>
            <p:cNvGrpSpPr/>
            <p:nvPr/>
          </p:nvGrpSpPr>
          <p:grpSpPr>
            <a:xfrm flipH="1">
              <a:off x="8112815" y="2786114"/>
              <a:ext cx="3065953" cy="3056526"/>
              <a:chOff x="8157445" y="2786114"/>
              <a:chExt cx="3065953" cy="3056526"/>
            </a:xfrm>
          </p:grpSpPr>
          <p:grpSp>
            <p:nvGrpSpPr>
              <p:cNvPr id="152" name="Рисунок 148">
                <a:extLst>
                  <a:ext uri="{FF2B5EF4-FFF2-40B4-BE49-F238E27FC236}">
                    <a16:creationId xmlns:a16="http://schemas.microsoft.com/office/drawing/2014/main" xmlns="" id="{260B7C95-D0DF-2828-C9FB-F81D2206E719}"/>
                  </a:ext>
                </a:extLst>
              </p:cNvPr>
              <p:cNvGrpSpPr/>
              <p:nvPr/>
            </p:nvGrpSpPr>
            <p:grpSpPr>
              <a:xfrm>
                <a:off x="8157445" y="3074878"/>
                <a:ext cx="672918" cy="518693"/>
                <a:chOff x="8157445" y="3074878"/>
                <a:chExt cx="672918" cy="518693"/>
              </a:xfrm>
              <a:solidFill>
                <a:srgbClr val="FFFFFF"/>
              </a:solidFill>
            </p:grpSpPr>
            <p:sp>
              <p:nvSpPr>
                <p:cNvPr id="153" name="Полилиния: фигура 152">
                  <a:extLst>
                    <a:ext uri="{FF2B5EF4-FFF2-40B4-BE49-F238E27FC236}">
                      <a16:creationId xmlns:a16="http://schemas.microsoft.com/office/drawing/2014/main" xmlns="" id="{DB727782-9372-9189-CF7A-78AAA120B349}"/>
                    </a:ext>
                  </a:extLst>
                </p:cNvPr>
                <p:cNvSpPr/>
                <p:nvPr/>
              </p:nvSpPr>
              <p:spPr>
                <a:xfrm>
                  <a:off x="8157445" y="3074878"/>
                  <a:ext cx="672918" cy="518693"/>
                </a:xfrm>
                <a:custGeom>
                  <a:avLst/>
                  <a:gdLst>
                    <a:gd name="connsiteX0" fmla="*/ 407617 w 672918"/>
                    <a:gd name="connsiteY0" fmla="*/ 166670 h 518693"/>
                    <a:gd name="connsiteX1" fmla="*/ 359501 w 672918"/>
                    <a:gd name="connsiteY1" fmla="*/ 80709 h 518693"/>
                    <a:gd name="connsiteX2" fmla="*/ 268215 w 672918"/>
                    <a:gd name="connsiteY2" fmla="*/ 44575 h 518693"/>
                    <a:gd name="connsiteX3" fmla="*/ 162475 w 672918"/>
                    <a:gd name="connsiteY3" fmla="*/ 5588 h 518693"/>
                    <a:gd name="connsiteX4" fmla="*/ 138702 w 672918"/>
                    <a:gd name="connsiteY4" fmla="*/ 17569 h 518693"/>
                    <a:gd name="connsiteX5" fmla="*/ 181113 w 672918"/>
                    <a:gd name="connsiteY5" fmla="*/ 59028 h 518693"/>
                    <a:gd name="connsiteX6" fmla="*/ 199180 w 672918"/>
                    <a:gd name="connsiteY6" fmla="*/ 73482 h 518693"/>
                    <a:gd name="connsiteX7" fmla="*/ 81458 w 672918"/>
                    <a:gd name="connsiteY7" fmla="*/ 90979 h 518693"/>
                    <a:gd name="connsiteX8" fmla="*/ 10711 w 672918"/>
                    <a:gd name="connsiteY8" fmla="*/ 81089 h 518693"/>
                    <a:gd name="connsiteX9" fmla="*/ 5767 w 672918"/>
                    <a:gd name="connsiteY9" fmla="*/ 103721 h 518693"/>
                    <a:gd name="connsiteX10" fmla="*/ 251 w 672918"/>
                    <a:gd name="connsiteY10" fmla="*/ 136051 h 518693"/>
                    <a:gd name="connsiteX11" fmla="*/ 9950 w 672918"/>
                    <a:gd name="connsiteY11" fmla="*/ 155069 h 518693"/>
                    <a:gd name="connsiteX12" fmla="*/ 38668 w 672918"/>
                    <a:gd name="connsiteY12" fmla="*/ 173897 h 518693"/>
                    <a:gd name="connsiteX13" fmla="*/ 127101 w 672918"/>
                    <a:gd name="connsiteY13" fmla="*/ 225436 h 518693"/>
                    <a:gd name="connsiteX14" fmla="*/ 313288 w 672918"/>
                    <a:gd name="connsiteY14" fmla="*/ 210031 h 518693"/>
                    <a:gd name="connsiteX15" fmla="*/ 491867 w 672918"/>
                    <a:gd name="connsiteY15" fmla="*/ 518693 h 518693"/>
                    <a:gd name="connsiteX16" fmla="*/ 672918 w 672918"/>
                    <a:gd name="connsiteY16" fmla="*/ 421702 h 518693"/>
                    <a:gd name="connsiteX17" fmla="*/ 407617 w 672918"/>
                    <a:gd name="connsiteY17" fmla="*/ 166480 h 5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72918" h="518693">
                      <a:moveTo>
                        <a:pt x="407617" y="166670"/>
                      </a:moveTo>
                      <a:cubicBezTo>
                        <a:pt x="407617" y="166670"/>
                        <a:pt x="377188" y="105052"/>
                        <a:pt x="359501" y="80709"/>
                      </a:cubicBezTo>
                      <a:cubicBezTo>
                        <a:pt x="341815" y="56366"/>
                        <a:pt x="282478" y="47998"/>
                        <a:pt x="268215" y="44575"/>
                      </a:cubicBezTo>
                      <a:cubicBezTo>
                        <a:pt x="253951" y="41151"/>
                        <a:pt x="180162" y="18330"/>
                        <a:pt x="162475" y="5588"/>
                      </a:cubicBezTo>
                      <a:cubicBezTo>
                        <a:pt x="144788" y="-7154"/>
                        <a:pt x="137371" y="4066"/>
                        <a:pt x="138702" y="17569"/>
                      </a:cubicBezTo>
                      <a:cubicBezTo>
                        <a:pt x="140985" y="41532"/>
                        <a:pt x="170653" y="59409"/>
                        <a:pt x="181113" y="59028"/>
                      </a:cubicBezTo>
                      <a:cubicBezTo>
                        <a:pt x="196137" y="58458"/>
                        <a:pt x="199180" y="73482"/>
                        <a:pt x="199180" y="73482"/>
                      </a:cubicBezTo>
                      <a:cubicBezTo>
                        <a:pt x="199180" y="73482"/>
                        <a:pt x="87734" y="93831"/>
                        <a:pt x="81458" y="90979"/>
                      </a:cubicBezTo>
                      <a:cubicBezTo>
                        <a:pt x="75182" y="88126"/>
                        <a:pt x="24594" y="71010"/>
                        <a:pt x="10711" y="81089"/>
                      </a:cubicBezTo>
                      <a:cubicBezTo>
                        <a:pt x="3104" y="86604"/>
                        <a:pt x="4245" y="87555"/>
                        <a:pt x="5767" y="103721"/>
                      </a:cubicBezTo>
                      <a:cubicBezTo>
                        <a:pt x="6147" y="107905"/>
                        <a:pt x="-1460" y="132438"/>
                        <a:pt x="251" y="136051"/>
                      </a:cubicBezTo>
                      <a:cubicBezTo>
                        <a:pt x="2914" y="142137"/>
                        <a:pt x="2533" y="148793"/>
                        <a:pt x="9950" y="155069"/>
                      </a:cubicBezTo>
                      <a:cubicBezTo>
                        <a:pt x="18889" y="162867"/>
                        <a:pt x="35815" y="170284"/>
                        <a:pt x="38668" y="173897"/>
                      </a:cubicBezTo>
                      <a:cubicBezTo>
                        <a:pt x="53502" y="192915"/>
                        <a:pt x="105231" y="223154"/>
                        <a:pt x="127101" y="225436"/>
                      </a:cubicBezTo>
                      <a:cubicBezTo>
                        <a:pt x="148972" y="227718"/>
                        <a:pt x="313288" y="210031"/>
                        <a:pt x="313288" y="210031"/>
                      </a:cubicBezTo>
                      <a:lnTo>
                        <a:pt x="491867" y="518693"/>
                      </a:lnTo>
                      <a:lnTo>
                        <a:pt x="672918" y="421702"/>
                      </a:lnTo>
                      <a:lnTo>
                        <a:pt x="407617" y="1664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54" cap="rnd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54" name="Полилиния: фигура 153">
                  <a:extLst>
                    <a:ext uri="{FF2B5EF4-FFF2-40B4-BE49-F238E27FC236}">
                      <a16:creationId xmlns:a16="http://schemas.microsoft.com/office/drawing/2014/main" xmlns="" id="{41A76B84-74A2-ABDD-8AE1-813B1E60B711}"/>
                    </a:ext>
                  </a:extLst>
                </p:cNvPr>
                <p:cNvSpPr/>
                <p:nvPr/>
              </p:nvSpPr>
              <p:spPr>
                <a:xfrm>
                  <a:off x="8196103" y="3237981"/>
                  <a:ext cx="130282" cy="32664"/>
                </a:xfrm>
                <a:custGeom>
                  <a:avLst/>
                  <a:gdLst>
                    <a:gd name="connsiteX0" fmla="*/ 130283 w 130282"/>
                    <a:gd name="connsiteY0" fmla="*/ 12886 h 32664"/>
                    <a:gd name="connsiteX1" fmla="*/ 99664 w 130282"/>
                    <a:gd name="connsiteY1" fmla="*/ 32665 h 32664"/>
                    <a:gd name="connsiteX2" fmla="*/ 74180 w 130282"/>
                    <a:gd name="connsiteY2" fmla="*/ 31143 h 32664"/>
                    <a:gd name="connsiteX3" fmla="*/ 10660 w 130282"/>
                    <a:gd name="connsiteY3" fmla="*/ 714 h 32664"/>
                    <a:gd name="connsiteX4" fmla="*/ 10 w 130282"/>
                    <a:gd name="connsiteY4" fmla="*/ 10984 h 32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282" h="32664">
                      <a:moveTo>
                        <a:pt x="130283" y="12886"/>
                      </a:moveTo>
                      <a:cubicBezTo>
                        <a:pt x="117731" y="21634"/>
                        <a:pt x="99664" y="32665"/>
                        <a:pt x="99664" y="32665"/>
                      </a:cubicBezTo>
                      <a:lnTo>
                        <a:pt x="74180" y="31143"/>
                      </a:lnTo>
                      <a:cubicBezTo>
                        <a:pt x="74180" y="31143"/>
                        <a:pt x="21880" y="-3089"/>
                        <a:pt x="10660" y="714"/>
                      </a:cubicBezTo>
                      <a:cubicBezTo>
                        <a:pt x="10660" y="714"/>
                        <a:pt x="-371" y="-4040"/>
                        <a:pt x="10" y="10984"/>
                      </a:cubicBezTo>
                    </a:path>
                  </a:pathLst>
                </a:custGeom>
                <a:solidFill>
                  <a:srgbClr val="FFFFFF"/>
                </a:solidFill>
                <a:ln w="14254" cap="rnd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55" name="Полилиния: фигура 154">
                  <a:extLst>
                    <a:ext uri="{FF2B5EF4-FFF2-40B4-BE49-F238E27FC236}">
                      <a16:creationId xmlns:a16="http://schemas.microsoft.com/office/drawing/2014/main" xmlns="" id="{1861479C-33C6-3D4E-F916-C0AFF3663274}"/>
                    </a:ext>
                  </a:extLst>
                </p:cNvPr>
                <p:cNvSpPr/>
                <p:nvPr/>
              </p:nvSpPr>
              <p:spPr>
                <a:xfrm>
                  <a:off x="8353201" y="3197218"/>
                  <a:ext cx="134267" cy="39004"/>
                </a:xfrm>
                <a:custGeom>
                  <a:avLst/>
                  <a:gdLst>
                    <a:gd name="connsiteX0" fmla="*/ 134267 w 134267"/>
                    <a:gd name="connsiteY0" fmla="*/ 18465 h 39004"/>
                    <a:gd name="connsiteX1" fmla="*/ 78354 w 134267"/>
                    <a:gd name="connsiteY1" fmla="*/ 18 h 39004"/>
                    <a:gd name="connsiteX2" fmla="*/ 0 w 134267"/>
                    <a:gd name="connsiteY2" fmla="*/ 39004 h 39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4267" h="39004">
                      <a:moveTo>
                        <a:pt x="134267" y="18465"/>
                      </a:moveTo>
                      <a:cubicBezTo>
                        <a:pt x="134267" y="18465"/>
                        <a:pt x="113728" y="2109"/>
                        <a:pt x="78354" y="18"/>
                      </a:cubicBezTo>
                      <a:cubicBezTo>
                        <a:pt x="63330" y="-743"/>
                        <a:pt x="26055" y="23410"/>
                        <a:pt x="0" y="39004"/>
                      </a:cubicBezTo>
                    </a:path>
                  </a:pathLst>
                </a:custGeom>
                <a:solidFill>
                  <a:srgbClr val="FFFFFF"/>
                </a:solidFill>
                <a:ln w="14254" cap="rnd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56" name="Полилиния: фигура 155">
                  <a:extLst>
                    <a:ext uri="{FF2B5EF4-FFF2-40B4-BE49-F238E27FC236}">
                      <a16:creationId xmlns:a16="http://schemas.microsoft.com/office/drawing/2014/main" xmlns="" id="{6FD35567-522A-E659-EF9F-08632BF6D36E}"/>
                    </a:ext>
                  </a:extLst>
                </p:cNvPr>
                <p:cNvSpPr/>
                <p:nvPr/>
              </p:nvSpPr>
              <p:spPr>
                <a:xfrm>
                  <a:off x="8356624" y="3148359"/>
                  <a:ext cx="62759" cy="3233"/>
                </a:xfrm>
                <a:custGeom>
                  <a:avLst/>
                  <a:gdLst>
                    <a:gd name="connsiteX0" fmla="*/ 0 w 62759"/>
                    <a:gd name="connsiteY0" fmla="*/ 0 h 3233"/>
                    <a:gd name="connsiteX1" fmla="*/ 62759 w 62759"/>
                    <a:gd name="connsiteY1" fmla="*/ 3233 h 3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2759" h="3233">
                      <a:moveTo>
                        <a:pt x="0" y="0"/>
                      </a:moveTo>
                      <a:lnTo>
                        <a:pt x="62759" y="3233"/>
                      </a:lnTo>
                    </a:path>
                  </a:pathLst>
                </a:custGeom>
                <a:ln w="14254" cap="rnd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57" name="Полилиния: фигура 156">
                  <a:extLst>
                    <a:ext uri="{FF2B5EF4-FFF2-40B4-BE49-F238E27FC236}">
                      <a16:creationId xmlns:a16="http://schemas.microsoft.com/office/drawing/2014/main" xmlns="" id="{B076D5E4-7B58-039F-DA7B-DD9881C9BAE3}"/>
                    </a:ext>
                  </a:extLst>
                </p:cNvPr>
                <p:cNvSpPr/>
                <p:nvPr/>
              </p:nvSpPr>
              <p:spPr>
                <a:xfrm>
                  <a:off x="8163211" y="3168747"/>
                  <a:ext cx="149291" cy="26396"/>
                </a:xfrm>
                <a:custGeom>
                  <a:avLst/>
                  <a:gdLst>
                    <a:gd name="connsiteX0" fmla="*/ 0 w 149291"/>
                    <a:gd name="connsiteY0" fmla="*/ 9851 h 26396"/>
                    <a:gd name="connsiteX1" fmla="*/ 19779 w 149291"/>
                    <a:gd name="connsiteY1" fmla="*/ 532 h 26396"/>
                    <a:gd name="connsiteX2" fmla="*/ 74741 w 149291"/>
                    <a:gd name="connsiteY2" fmla="*/ 26397 h 26396"/>
                    <a:gd name="connsiteX3" fmla="*/ 149291 w 149291"/>
                    <a:gd name="connsiteY3" fmla="*/ 18029 h 26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9291" h="26396">
                      <a:moveTo>
                        <a:pt x="0" y="9851"/>
                      </a:moveTo>
                      <a:cubicBezTo>
                        <a:pt x="0" y="9851"/>
                        <a:pt x="3613" y="-2701"/>
                        <a:pt x="19779" y="532"/>
                      </a:cubicBezTo>
                      <a:cubicBezTo>
                        <a:pt x="35944" y="3765"/>
                        <a:pt x="74741" y="26397"/>
                        <a:pt x="74741" y="26397"/>
                      </a:cubicBezTo>
                      <a:lnTo>
                        <a:pt x="149291" y="18029"/>
                      </a:lnTo>
                    </a:path>
                  </a:pathLst>
                </a:custGeom>
                <a:solidFill>
                  <a:srgbClr val="FFFFFF"/>
                </a:solidFill>
                <a:ln w="14254" cap="rnd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58" name="Полилиния: фигура 157">
                  <a:extLst>
                    <a:ext uri="{FF2B5EF4-FFF2-40B4-BE49-F238E27FC236}">
                      <a16:creationId xmlns:a16="http://schemas.microsoft.com/office/drawing/2014/main" xmlns="" id="{EEBBF196-2241-BA3F-2B51-E2CEA645F924}"/>
                    </a:ext>
                  </a:extLst>
                </p:cNvPr>
                <p:cNvSpPr/>
                <p:nvPr/>
              </p:nvSpPr>
              <p:spPr>
                <a:xfrm>
                  <a:off x="8157696" y="3199822"/>
                  <a:ext cx="158229" cy="27652"/>
                </a:xfrm>
                <a:custGeom>
                  <a:avLst/>
                  <a:gdLst>
                    <a:gd name="connsiteX0" fmla="*/ 0 w 158229"/>
                    <a:gd name="connsiteY0" fmla="*/ 11107 h 27652"/>
                    <a:gd name="connsiteX1" fmla="*/ 19969 w 158229"/>
                    <a:gd name="connsiteY1" fmla="*/ 267 h 27652"/>
                    <a:gd name="connsiteX2" fmla="*/ 84250 w 158229"/>
                    <a:gd name="connsiteY2" fmla="*/ 27653 h 27652"/>
                    <a:gd name="connsiteX3" fmla="*/ 158230 w 158229"/>
                    <a:gd name="connsiteY3" fmla="*/ 21947 h 27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8229" h="27652">
                      <a:moveTo>
                        <a:pt x="0" y="11107"/>
                      </a:moveTo>
                      <a:cubicBezTo>
                        <a:pt x="0" y="11107"/>
                        <a:pt x="6466" y="-2016"/>
                        <a:pt x="19969" y="267"/>
                      </a:cubicBezTo>
                      <a:cubicBezTo>
                        <a:pt x="33282" y="2359"/>
                        <a:pt x="84250" y="27653"/>
                        <a:pt x="84250" y="27653"/>
                      </a:cubicBezTo>
                      <a:lnTo>
                        <a:pt x="158230" y="21947"/>
                      </a:lnTo>
                    </a:path>
                  </a:pathLst>
                </a:custGeom>
                <a:solidFill>
                  <a:srgbClr val="FFFFFF"/>
                </a:solidFill>
                <a:ln w="14254" cap="rnd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59" name="Рисунок 148">
                <a:extLst>
                  <a:ext uri="{FF2B5EF4-FFF2-40B4-BE49-F238E27FC236}">
                    <a16:creationId xmlns:a16="http://schemas.microsoft.com/office/drawing/2014/main" xmlns="" id="{AED371C3-D95C-9154-8F41-8E84F0A9ED00}"/>
                  </a:ext>
                </a:extLst>
              </p:cNvPr>
              <p:cNvGrpSpPr/>
              <p:nvPr/>
            </p:nvGrpSpPr>
            <p:grpSpPr>
              <a:xfrm>
                <a:off x="10597516" y="3527553"/>
                <a:ext cx="625882" cy="474144"/>
                <a:chOff x="10597516" y="3527553"/>
                <a:chExt cx="625882" cy="474144"/>
              </a:xfrm>
            </p:grpSpPr>
            <p:sp>
              <p:nvSpPr>
                <p:cNvPr id="160" name="Полилиния: фигура 159">
                  <a:extLst>
                    <a:ext uri="{FF2B5EF4-FFF2-40B4-BE49-F238E27FC236}">
                      <a16:creationId xmlns:a16="http://schemas.microsoft.com/office/drawing/2014/main" xmlns="" id="{54B11984-2FE2-A692-29B0-D65447036677}"/>
                    </a:ext>
                  </a:extLst>
                </p:cNvPr>
                <p:cNvSpPr/>
                <p:nvPr/>
              </p:nvSpPr>
              <p:spPr>
                <a:xfrm>
                  <a:off x="10597516" y="3527553"/>
                  <a:ext cx="625771" cy="474144"/>
                </a:xfrm>
                <a:custGeom>
                  <a:avLst/>
                  <a:gdLst>
                    <a:gd name="connsiteX0" fmla="*/ 221560 w 625771"/>
                    <a:gd name="connsiteY0" fmla="*/ 192108 h 474144"/>
                    <a:gd name="connsiteX1" fmla="*/ 262258 w 625771"/>
                    <a:gd name="connsiteY1" fmla="*/ 114134 h 474144"/>
                    <a:gd name="connsiteX2" fmla="*/ 346318 w 625771"/>
                    <a:gd name="connsiteY2" fmla="*/ 63546 h 474144"/>
                    <a:gd name="connsiteX3" fmla="*/ 444261 w 625771"/>
                    <a:gd name="connsiteY3" fmla="*/ 7823 h 474144"/>
                    <a:gd name="connsiteX4" fmla="*/ 469745 w 625771"/>
                    <a:gd name="connsiteY4" fmla="*/ 15620 h 474144"/>
                    <a:gd name="connsiteX5" fmla="*/ 434752 w 625771"/>
                    <a:gd name="connsiteY5" fmla="*/ 63546 h 474144"/>
                    <a:gd name="connsiteX6" fmla="*/ 419347 w 625771"/>
                    <a:gd name="connsiteY6" fmla="*/ 80852 h 474144"/>
                    <a:gd name="connsiteX7" fmla="*/ 538400 w 625771"/>
                    <a:gd name="connsiteY7" fmla="*/ 78950 h 474144"/>
                    <a:gd name="connsiteX8" fmla="*/ 606484 w 625771"/>
                    <a:gd name="connsiteY8" fmla="*/ 57650 h 474144"/>
                    <a:gd name="connsiteX9" fmla="*/ 615043 w 625771"/>
                    <a:gd name="connsiteY9" fmla="*/ 79141 h 474144"/>
                    <a:gd name="connsiteX10" fmla="*/ 625693 w 625771"/>
                    <a:gd name="connsiteY10" fmla="*/ 110140 h 474144"/>
                    <a:gd name="connsiteX11" fmla="*/ 619226 w 625771"/>
                    <a:gd name="connsiteY11" fmla="*/ 130489 h 474144"/>
                    <a:gd name="connsiteX12" fmla="*/ 593933 w 625771"/>
                    <a:gd name="connsiteY12" fmla="*/ 153691 h 474144"/>
                    <a:gd name="connsiteX13" fmla="*/ 515198 w 625771"/>
                    <a:gd name="connsiteY13" fmla="*/ 218923 h 474144"/>
                    <a:gd name="connsiteX14" fmla="*/ 309423 w 625771"/>
                    <a:gd name="connsiteY14" fmla="*/ 234518 h 474144"/>
                    <a:gd name="connsiteX15" fmla="*/ 127611 w 625771"/>
                    <a:gd name="connsiteY15" fmla="*/ 474145 h 474144"/>
                    <a:gd name="connsiteX16" fmla="*/ 0 w 625771"/>
                    <a:gd name="connsiteY16" fmla="*/ 369546 h 474144"/>
                    <a:gd name="connsiteX17" fmla="*/ 221179 w 625771"/>
                    <a:gd name="connsiteY17" fmla="*/ 192108 h 47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25771" h="474144">
                      <a:moveTo>
                        <a:pt x="221560" y="192108"/>
                      </a:moveTo>
                      <a:cubicBezTo>
                        <a:pt x="221560" y="192108"/>
                        <a:pt x="248946" y="140949"/>
                        <a:pt x="262258" y="114134"/>
                      </a:cubicBezTo>
                      <a:cubicBezTo>
                        <a:pt x="275761" y="87318"/>
                        <a:pt x="332815" y="69251"/>
                        <a:pt x="346318" y="63546"/>
                      </a:cubicBezTo>
                      <a:cubicBezTo>
                        <a:pt x="359821" y="57840"/>
                        <a:pt x="428856" y="23228"/>
                        <a:pt x="444261" y="7823"/>
                      </a:cubicBezTo>
                      <a:cubicBezTo>
                        <a:pt x="459665" y="-7582"/>
                        <a:pt x="468794" y="2308"/>
                        <a:pt x="469745" y="15620"/>
                      </a:cubicBezTo>
                      <a:cubicBezTo>
                        <a:pt x="471266" y="39773"/>
                        <a:pt x="445021" y="62215"/>
                        <a:pt x="434752" y="63546"/>
                      </a:cubicBezTo>
                      <a:cubicBezTo>
                        <a:pt x="419728" y="65448"/>
                        <a:pt x="419347" y="80852"/>
                        <a:pt x="419347" y="80852"/>
                      </a:cubicBezTo>
                      <a:cubicBezTo>
                        <a:pt x="419347" y="80852"/>
                        <a:pt x="532695" y="82754"/>
                        <a:pt x="538400" y="78950"/>
                      </a:cubicBezTo>
                      <a:cubicBezTo>
                        <a:pt x="544105" y="75147"/>
                        <a:pt x="591080" y="50043"/>
                        <a:pt x="606484" y="57650"/>
                      </a:cubicBezTo>
                      <a:cubicBezTo>
                        <a:pt x="614852" y="61834"/>
                        <a:pt x="613901" y="62975"/>
                        <a:pt x="615043" y="79141"/>
                      </a:cubicBezTo>
                      <a:cubicBezTo>
                        <a:pt x="615233" y="83325"/>
                        <a:pt x="626834" y="106336"/>
                        <a:pt x="625693" y="110140"/>
                      </a:cubicBezTo>
                      <a:cubicBezTo>
                        <a:pt x="623981" y="116606"/>
                        <a:pt x="625502" y="123072"/>
                        <a:pt x="619226" y="130489"/>
                      </a:cubicBezTo>
                      <a:cubicBezTo>
                        <a:pt x="611619" y="139618"/>
                        <a:pt x="596215" y="149697"/>
                        <a:pt x="593933" y="153691"/>
                      </a:cubicBezTo>
                      <a:cubicBezTo>
                        <a:pt x="582332" y="174801"/>
                        <a:pt x="536308" y="213218"/>
                        <a:pt x="515198" y="218923"/>
                      </a:cubicBezTo>
                      <a:cubicBezTo>
                        <a:pt x="494088" y="224628"/>
                        <a:pt x="309423" y="234518"/>
                        <a:pt x="309423" y="234518"/>
                      </a:cubicBezTo>
                      <a:lnTo>
                        <a:pt x="127611" y="474145"/>
                      </a:lnTo>
                      <a:lnTo>
                        <a:pt x="0" y="369546"/>
                      </a:lnTo>
                      <a:lnTo>
                        <a:pt x="221179" y="1921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4254" cap="rnd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1" name="Полилиния: фигура 160">
                  <a:extLst>
                    <a:ext uri="{FF2B5EF4-FFF2-40B4-BE49-F238E27FC236}">
                      <a16:creationId xmlns:a16="http://schemas.microsoft.com/office/drawing/2014/main" xmlns="" id="{D8201D28-F2CD-5E7C-8851-40D77E6E9CF1}"/>
                    </a:ext>
                  </a:extLst>
                </p:cNvPr>
                <p:cNvSpPr/>
                <p:nvPr/>
              </p:nvSpPr>
              <p:spPr>
                <a:xfrm>
                  <a:off x="11063457" y="3671473"/>
                  <a:ext cx="128181" cy="47426"/>
                </a:xfrm>
                <a:custGeom>
                  <a:avLst/>
                  <a:gdLst>
                    <a:gd name="connsiteX0" fmla="*/ 0 w 128181"/>
                    <a:gd name="connsiteY0" fmla="*/ 32973 h 47426"/>
                    <a:gd name="connsiteX1" fmla="*/ 33472 w 128181"/>
                    <a:gd name="connsiteY1" fmla="*/ 47426 h 47426"/>
                    <a:gd name="connsiteX2" fmla="*/ 58385 w 128181"/>
                    <a:gd name="connsiteY2" fmla="*/ 41721 h 47426"/>
                    <a:gd name="connsiteX3" fmla="*/ 116010 w 128181"/>
                    <a:gd name="connsiteY3" fmla="*/ 1403 h 47426"/>
                    <a:gd name="connsiteX4" fmla="*/ 128181 w 128181"/>
                    <a:gd name="connsiteY4" fmla="*/ 9771 h 47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181" h="47426">
                      <a:moveTo>
                        <a:pt x="0" y="32973"/>
                      </a:moveTo>
                      <a:cubicBezTo>
                        <a:pt x="13883" y="39629"/>
                        <a:pt x="33472" y="47426"/>
                        <a:pt x="33472" y="47426"/>
                      </a:cubicBezTo>
                      <a:lnTo>
                        <a:pt x="58385" y="41721"/>
                      </a:lnTo>
                      <a:cubicBezTo>
                        <a:pt x="58385" y="41721"/>
                        <a:pt x="104409" y="-499"/>
                        <a:pt x="116010" y="1403"/>
                      </a:cubicBezTo>
                      <a:cubicBezTo>
                        <a:pt x="116010" y="1403"/>
                        <a:pt x="126089" y="-5063"/>
                        <a:pt x="128181" y="9771"/>
                      </a:cubicBezTo>
                    </a:path>
                  </a:pathLst>
                </a:custGeom>
                <a:solidFill>
                  <a:srgbClr val="FFFFFF"/>
                </a:solidFill>
                <a:ln w="14254" cap="rnd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2" name="Полилиния: фигура 161">
                  <a:extLst>
                    <a:ext uri="{FF2B5EF4-FFF2-40B4-BE49-F238E27FC236}">
                      <a16:creationId xmlns:a16="http://schemas.microsoft.com/office/drawing/2014/main" xmlns="" id="{E9A5DF12-62C8-6897-B35B-686F68588C23}"/>
                    </a:ext>
                  </a:extLst>
                </p:cNvPr>
                <p:cNvSpPr/>
                <p:nvPr/>
              </p:nvSpPr>
              <p:spPr>
                <a:xfrm>
                  <a:off x="10898761" y="3668494"/>
                  <a:ext cx="135788" cy="27584"/>
                </a:xfrm>
                <a:custGeom>
                  <a:avLst/>
                  <a:gdLst>
                    <a:gd name="connsiteX0" fmla="*/ 0 w 135788"/>
                    <a:gd name="connsiteY0" fmla="*/ 27584 h 27584"/>
                    <a:gd name="connsiteX1" fmla="*/ 52109 w 135788"/>
                    <a:gd name="connsiteY1" fmla="*/ 389 h 27584"/>
                    <a:gd name="connsiteX2" fmla="*/ 135789 w 135788"/>
                    <a:gd name="connsiteY2" fmla="*/ 25873 h 27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5788" h="27584">
                      <a:moveTo>
                        <a:pt x="0" y="27584"/>
                      </a:moveTo>
                      <a:cubicBezTo>
                        <a:pt x="0" y="27584"/>
                        <a:pt x="17687" y="7996"/>
                        <a:pt x="52109" y="389"/>
                      </a:cubicBezTo>
                      <a:cubicBezTo>
                        <a:pt x="66943" y="-2844"/>
                        <a:pt x="107642" y="14842"/>
                        <a:pt x="135789" y="25873"/>
                      </a:cubicBezTo>
                    </a:path>
                  </a:pathLst>
                </a:custGeom>
                <a:noFill/>
                <a:ln w="14254" cap="rnd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3" name="Полилиния: фигура 162">
                  <a:extLst>
                    <a:ext uri="{FF2B5EF4-FFF2-40B4-BE49-F238E27FC236}">
                      <a16:creationId xmlns:a16="http://schemas.microsoft.com/office/drawing/2014/main" xmlns="" id="{B4326A6B-07CC-7A91-1DEB-F2C76BBDE9B0}"/>
                    </a:ext>
                  </a:extLst>
                </p:cNvPr>
                <p:cNvSpPr/>
                <p:nvPr/>
              </p:nvSpPr>
              <p:spPr>
                <a:xfrm>
                  <a:off x="10955435" y="3608215"/>
                  <a:ext cx="61428" cy="13502"/>
                </a:xfrm>
                <a:custGeom>
                  <a:avLst/>
                  <a:gdLst>
                    <a:gd name="connsiteX0" fmla="*/ 61428 w 61428"/>
                    <a:gd name="connsiteY0" fmla="*/ 0 h 13502"/>
                    <a:gd name="connsiteX1" fmla="*/ 0 w 61428"/>
                    <a:gd name="connsiteY1" fmla="*/ 13503 h 1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1428" h="13502">
                      <a:moveTo>
                        <a:pt x="61428" y="0"/>
                      </a:moveTo>
                      <a:lnTo>
                        <a:pt x="0" y="13503"/>
                      </a:lnTo>
                    </a:path>
                  </a:pathLst>
                </a:custGeom>
                <a:ln w="14254" cap="rnd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4" name="Полилиния: фигура 163">
                  <a:extLst>
                    <a:ext uri="{FF2B5EF4-FFF2-40B4-BE49-F238E27FC236}">
                      <a16:creationId xmlns:a16="http://schemas.microsoft.com/office/drawing/2014/main" xmlns="" id="{FCA7C887-149C-60F7-FE15-2A3EDF51A9A6}"/>
                    </a:ext>
                  </a:extLst>
                </p:cNvPr>
                <p:cNvSpPr/>
                <p:nvPr/>
              </p:nvSpPr>
              <p:spPr>
                <a:xfrm>
                  <a:off x="11066690" y="3598957"/>
                  <a:ext cx="145868" cy="40067"/>
                </a:xfrm>
                <a:custGeom>
                  <a:avLst/>
                  <a:gdLst>
                    <a:gd name="connsiteX0" fmla="*/ 145868 w 145868"/>
                    <a:gd name="connsiteY0" fmla="*/ 7546 h 40067"/>
                    <a:gd name="connsiteX1" fmla="*/ 124948 w 145868"/>
                    <a:gd name="connsiteY1" fmla="*/ 1651 h 40067"/>
                    <a:gd name="connsiteX2" fmla="*/ 74931 w 145868"/>
                    <a:gd name="connsiteY2" fmla="*/ 36264 h 40067"/>
                    <a:gd name="connsiteX3" fmla="*/ 0 w 145868"/>
                    <a:gd name="connsiteY3" fmla="*/ 40067 h 40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5868" h="40067">
                      <a:moveTo>
                        <a:pt x="145868" y="7546"/>
                      </a:moveTo>
                      <a:cubicBezTo>
                        <a:pt x="145868" y="7546"/>
                        <a:pt x="140163" y="-4245"/>
                        <a:pt x="124948" y="1651"/>
                      </a:cubicBezTo>
                      <a:cubicBezTo>
                        <a:pt x="109544" y="7356"/>
                        <a:pt x="74931" y="36264"/>
                        <a:pt x="74931" y="36264"/>
                      </a:cubicBezTo>
                      <a:lnTo>
                        <a:pt x="0" y="40067"/>
                      </a:lnTo>
                    </a:path>
                  </a:pathLst>
                </a:custGeom>
                <a:solidFill>
                  <a:srgbClr val="FFFFFF"/>
                </a:solidFill>
                <a:ln w="14254" cap="rnd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5" name="Полилиния: фигура 164">
                  <a:extLst>
                    <a:ext uri="{FF2B5EF4-FFF2-40B4-BE49-F238E27FC236}">
                      <a16:creationId xmlns:a16="http://schemas.microsoft.com/office/drawing/2014/main" xmlns="" id="{2BC0560F-6799-DA48-8E55-B49BC43F1902}"/>
                    </a:ext>
                  </a:extLst>
                </p:cNvPr>
                <p:cNvSpPr/>
                <p:nvPr/>
              </p:nvSpPr>
              <p:spPr>
                <a:xfrm>
                  <a:off x="11068972" y="3629112"/>
                  <a:ext cx="154426" cy="44904"/>
                </a:xfrm>
                <a:custGeom>
                  <a:avLst/>
                  <a:gdLst>
                    <a:gd name="connsiteX0" fmla="*/ 154426 w 154426"/>
                    <a:gd name="connsiteY0" fmla="*/ 8390 h 44904"/>
                    <a:gd name="connsiteX1" fmla="*/ 132936 w 154426"/>
                    <a:gd name="connsiteY1" fmla="*/ 973 h 44904"/>
                    <a:gd name="connsiteX2" fmla="*/ 73980 w 154426"/>
                    <a:gd name="connsiteY2" fmla="*/ 38439 h 44904"/>
                    <a:gd name="connsiteX3" fmla="*/ 0 w 154426"/>
                    <a:gd name="connsiteY3" fmla="*/ 44905 h 44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4426" h="44904">
                      <a:moveTo>
                        <a:pt x="154426" y="8390"/>
                      </a:moveTo>
                      <a:cubicBezTo>
                        <a:pt x="154426" y="8390"/>
                        <a:pt x="145868" y="-3401"/>
                        <a:pt x="132936" y="973"/>
                      </a:cubicBezTo>
                      <a:cubicBezTo>
                        <a:pt x="120004" y="5347"/>
                        <a:pt x="73980" y="38439"/>
                        <a:pt x="73980" y="38439"/>
                      </a:cubicBezTo>
                      <a:lnTo>
                        <a:pt x="0" y="44905"/>
                      </a:lnTo>
                    </a:path>
                  </a:pathLst>
                </a:custGeom>
                <a:solidFill>
                  <a:srgbClr val="FFFFFF"/>
                </a:solidFill>
                <a:ln w="14254" cap="rnd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66" name="Рисунок 148">
                <a:extLst>
                  <a:ext uri="{FF2B5EF4-FFF2-40B4-BE49-F238E27FC236}">
                    <a16:creationId xmlns:a16="http://schemas.microsoft.com/office/drawing/2014/main" xmlns="" id="{68DFF8E4-D141-0DCE-1039-45A68C33571A}"/>
                  </a:ext>
                </a:extLst>
              </p:cNvPr>
              <p:cNvGrpSpPr/>
              <p:nvPr/>
            </p:nvGrpSpPr>
            <p:grpSpPr>
              <a:xfrm>
                <a:off x="8801456" y="4439978"/>
                <a:ext cx="1113314" cy="1402662"/>
                <a:chOff x="8801456" y="4439978"/>
                <a:chExt cx="1113314" cy="1402662"/>
              </a:xfrm>
            </p:grpSpPr>
            <p:sp>
              <p:nvSpPr>
                <p:cNvPr id="167" name="Полилиния: фигура 166">
                  <a:extLst>
                    <a:ext uri="{FF2B5EF4-FFF2-40B4-BE49-F238E27FC236}">
                      <a16:creationId xmlns:a16="http://schemas.microsoft.com/office/drawing/2014/main" xmlns="" id="{25625C7B-9609-F3A0-FC8E-34C4AE13B7E9}"/>
                    </a:ext>
                  </a:extLst>
                </p:cNvPr>
                <p:cNvSpPr/>
                <p:nvPr/>
              </p:nvSpPr>
              <p:spPr>
                <a:xfrm>
                  <a:off x="8801456" y="4439978"/>
                  <a:ext cx="1113314" cy="1369571"/>
                </a:xfrm>
                <a:custGeom>
                  <a:avLst/>
                  <a:gdLst>
                    <a:gd name="connsiteX0" fmla="*/ 903545 w 1113314"/>
                    <a:gd name="connsiteY0" fmla="*/ 1369571 h 1369571"/>
                    <a:gd name="connsiteX1" fmla="*/ 1113314 w 1113314"/>
                    <a:gd name="connsiteY1" fmla="*/ 498166 h 1369571"/>
                    <a:gd name="connsiteX2" fmla="*/ 929410 w 1113314"/>
                    <a:gd name="connsiteY2" fmla="*/ 114953 h 1369571"/>
                    <a:gd name="connsiteX3" fmla="*/ 479824 w 1113314"/>
                    <a:gd name="connsiteY3" fmla="*/ 17961 h 1369571"/>
                    <a:gd name="connsiteX4" fmla="*/ 169450 w 1113314"/>
                    <a:gd name="connsiteY4" fmla="*/ 338224 h 1369571"/>
                    <a:gd name="connsiteX5" fmla="*/ 132556 w 1113314"/>
                    <a:gd name="connsiteY5" fmla="*/ 615697 h 1369571"/>
                    <a:gd name="connsiteX6" fmla="*/ 172493 w 1113314"/>
                    <a:gd name="connsiteY6" fmla="*/ 1159422 h 1369571"/>
                    <a:gd name="connsiteX7" fmla="*/ 0 w 1113314"/>
                    <a:gd name="connsiteY7" fmla="*/ 1343136 h 1369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13314" h="1369571">
                      <a:moveTo>
                        <a:pt x="903545" y="1369571"/>
                      </a:moveTo>
                      <a:cubicBezTo>
                        <a:pt x="903545" y="1369571"/>
                        <a:pt x="1098100" y="733228"/>
                        <a:pt x="1113314" y="498166"/>
                      </a:cubicBezTo>
                      <a:cubicBezTo>
                        <a:pt x="1113314" y="498166"/>
                        <a:pt x="1052076" y="212135"/>
                        <a:pt x="929410" y="114953"/>
                      </a:cubicBezTo>
                      <a:cubicBezTo>
                        <a:pt x="806744" y="17961"/>
                        <a:pt x="607625" y="-28062"/>
                        <a:pt x="479824" y="17961"/>
                      </a:cubicBezTo>
                      <a:cubicBezTo>
                        <a:pt x="352023" y="63985"/>
                        <a:pt x="169450" y="338224"/>
                        <a:pt x="169450" y="338224"/>
                      </a:cubicBezTo>
                      <a:cubicBezTo>
                        <a:pt x="169450" y="338224"/>
                        <a:pt x="127421" y="462412"/>
                        <a:pt x="132556" y="615697"/>
                      </a:cubicBezTo>
                      <a:cubicBezTo>
                        <a:pt x="137690" y="768982"/>
                        <a:pt x="196456" y="1107693"/>
                        <a:pt x="172493" y="1159422"/>
                      </a:cubicBezTo>
                      <a:cubicBezTo>
                        <a:pt x="148341" y="1211151"/>
                        <a:pt x="61999" y="1227316"/>
                        <a:pt x="0" y="1343136"/>
                      </a:cubicBezTo>
                    </a:path>
                  </a:pathLst>
                </a:custGeom>
                <a:solidFill>
                  <a:srgbClr val="251A30"/>
                </a:solidFill>
                <a:ln w="14254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8" name="Полилиния: фигура 167">
                  <a:extLst>
                    <a:ext uri="{FF2B5EF4-FFF2-40B4-BE49-F238E27FC236}">
                      <a16:creationId xmlns:a16="http://schemas.microsoft.com/office/drawing/2014/main" xmlns="" id="{EC0D4531-A626-BFD9-520C-7A6F9AA339CA}"/>
                    </a:ext>
                  </a:extLst>
                </p:cNvPr>
                <p:cNvSpPr/>
                <p:nvPr/>
              </p:nvSpPr>
              <p:spPr>
                <a:xfrm>
                  <a:off x="9194938" y="4994437"/>
                  <a:ext cx="219467" cy="848202"/>
                </a:xfrm>
                <a:custGeom>
                  <a:avLst/>
                  <a:gdLst>
                    <a:gd name="connsiteX0" fmla="*/ 0 w 219467"/>
                    <a:gd name="connsiteY0" fmla="*/ 789627 h 848202"/>
                    <a:gd name="connsiteX1" fmla="*/ 219468 w 219467"/>
                    <a:gd name="connsiteY1" fmla="*/ 0 h 848202"/>
                    <a:gd name="connsiteX2" fmla="*/ 185806 w 219467"/>
                    <a:gd name="connsiteY2" fmla="*/ 848203 h 848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9467" h="848202">
                      <a:moveTo>
                        <a:pt x="0" y="789627"/>
                      </a:moveTo>
                      <a:cubicBezTo>
                        <a:pt x="111636" y="665820"/>
                        <a:pt x="219468" y="0"/>
                        <a:pt x="219468" y="0"/>
                      </a:cubicBezTo>
                      <a:cubicBezTo>
                        <a:pt x="219468" y="0"/>
                        <a:pt x="180671" y="725727"/>
                        <a:pt x="185806" y="848203"/>
                      </a:cubicBezTo>
                    </a:path>
                  </a:pathLst>
                </a:custGeom>
                <a:solidFill>
                  <a:srgbClr val="251A30"/>
                </a:solidFill>
                <a:ln w="14254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9" name="Полилиния: фигура 168">
                  <a:extLst>
                    <a:ext uri="{FF2B5EF4-FFF2-40B4-BE49-F238E27FC236}">
                      <a16:creationId xmlns:a16="http://schemas.microsoft.com/office/drawing/2014/main" xmlns="" id="{F1F43CD3-0B1B-E000-B454-1A25987A125E}"/>
                    </a:ext>
                  </a:extLst>
                </p:cNvPr>
                <p:cNvSpPr/>
                <p:nvPr/>
              </p:nvSpPr>
              <p:spPr>
                <a:xfrm>
                  <a:off x="9419731" y="4598673"/>
                  <a:ext cx="44882" cy="44882"/>
                </a:xfrm>
                <a:custGeom>
                  <a:avLst/>
                  <a:gdLst>
                    <a:gd name="connsiteX0" fmla="*/ 44883 w 44882"/>
                    <a:gd name="connsiteY0" fmla="*/ 22441 h 44882"/>
                    <a:gd name="connsiteX1" fmla="*/ 22441 w 44882"/>
                    <a:gd name="connsiteY1" fmla="*/ 44883 h 44882"/>
                    <a:gd name="connsiteX2" fmla="*/ 0 w 44882"/>
                    <a:gd name="connsiteY2" fmla="*/ 22441 h 44882"/>
                    <a:gd name="connsiteX3" fmla="*/ 22441 w 44882"/>
                    <a:gd name="connsiteY3" fmla="*/ 0 h 44882"/>
                    <a:gd name="connsiteX4" fmla="*/ 44883 w 44882"/>
                    <a:gd name="connsiteY4" fmla="*/ 22441 h 44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882" h="44882">
                      <a:moveTo>
                        <a:pt x="44883" y="22441"/>
                      </a:moveTo>
                      <a:cubicBezTo>
                        <a:pt x="44883" y="34803"/>
                        <a:pt x="34803" y="44883"/>
                        <a:pt x="22441" y="44883"/>
                      </a:cubicBezTo>
                      <a:cubicBezTo>
                        <a:pt x="10080" y="44883"/>
                        <a:pt x="0" y="34803"/>
                        <a:pt x="0" y="22441"/>
                      </a:cubicBezTo>
                      <a:cubicBezTo>
                        <a:pt x="0" y="10080"/>
                        <a:pt x="10080" y="0"/>
                        <a:pt x="22441" y="0"/>
                      </a:cubicBezTo>
                      <a:cubicBezTo>
                        <a:pt x="34803" y="0"/>
                        <a:pt x="44883" y="10080"/>
                        <a:pt x="44883" y="224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4254" cap="rnd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0" name="Полилиния: фигура 169">
                  <a:extLst>
                    <a:ext uri="{FF2B5EF4-FFF2-40B4-BE49-F238E27FC236}">
                      <a16:creationId xmlns:a16="http://schemas.microsoft.com/office/drawing/2014/main" xmlns="" id="{361190E6-B497-428D-B6F4-BA7B9A7B669E}"/>
                    </a:ext>
                  </a:extLst>
                </p:cNvPr>
                <p:cNvSpPr/>
                <p:nvPr/>
              </p:nvSpPr>
              <p:spPr>
                <a:xfrm>
                  <a:off x="9386562" y="4621114"/>
                  <a:ext cx="60174" cy="237068"/>
                </a:xfrm>
                <a:custGeom>
                  <a:avLst/>
                  <a:gdLst>
                    <a:gd name="connsiteX0" fmla="*/ 33359 w 60174"/>
                    <a:gd name="connsiteY0" fmla="*/ 0 h 237068"/>
                    <a:gd name="connsiteX1" fmla="*/ 648 w 60174"/>
                    <a:gd name="connsiteY1" fmla="*/ 213192 h 237068"/>
                    <a:gd name="connsiteX2" fmla="*/ 36402 w 60174"/>
                    <a:gd name="connsiteY2" fmla="*/ 236964 h 237068"/>
                    <a:gd name="connsiteX3" fmla="*/ 60174 w 60174"/>
                    <a:gd name="connsiteY3" fmla="*/ 162414 h 237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174" h="237068">
                      <a:moveTo>
                        <a:pt x="33359" y="0"/>
                      </a:moveTo>
                      <a:cubicBezTo>
                        <a:pt x="33359" y="0"/>
                        <a:pt x="-5438" y="186377"/>
                        <a:pt x="648" y="213192"/>
                      </a:cubicBezTo>
                      <a:cubicBezTo>
                        <a:pt x="6543" y="240007"/>
                        <a:pt x="36402" y="236964"/>
                        <a:pt x="36402" y="236964"/>
                      </a:cubicBezTo>
                      <a:lnTo>
                        <a:pt x="60174" y="162414"/>
                      </a:lnTo>
                    </a:path>
                  </a:pathLst>
                </a:custGeom>
                <a:noFill/>
                <a:ln w="14254" cap="flat">
                  <a:solidFill>
                    <a:srgbClr val="68656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1" name="Полилиния: фигура 170">
                  <a:extLst>
                    <a:ext uri="{FF2B5EF4-FFF2-40B4-BE49-F238E27FC236}">
                      <a16:creationId xmlns:a16="http://schemas.microsoft.com/office/drawing/2014/main" xmlns="" id="{0BE35982-F5F4-93CA-83EF-7ACB99F5A7EA}"/>
                    </a:ext>
                  </a:extLst>
                </p:cNvPr>
                <p:cNvSpPr/>
                <p:nvPr/>
              </p:nvSpPr>
              <p:spPr>
                <a:xfrm>
                  <a:off x="9270820" y="4603767"/>
                  <a:ext cx="110304" cy="6886"/>
                </a:xfrm>
                <a:custGeom>
                  <a:avLst/>
                  <a:gdLst>
                    <a:gd name="connsiteX0" fmla="*/ 0 w 110304"/>
                    <a:gd name="connsiteY0" fmla="*/ 991 h 6886"/>
                    <a:gd name="connsiteX1" fmla="*/ 110304 w 110304"/>
                    <a:gd name="connsiteY1" fmla="*/ 6887 h 6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0304" h="6886">
                      <a:moveTo>
                        <a:pt x="0" y="991"/>
                      </a:moveTo>
                      <a:cubicBezTo>
                        <a:pt x="0" y="991"/>
                        <a:pt x="71508" y="-3573"/>
                        <a:pt x="110304" y="6887"/>
                      </a:cubicBezTo>
                    </a:path>
                  </a:pathLst>
                </a:custGeom>
                <a:noFill/>
                <a:ln w="14254" cap="flat">
                  <a:solidFill>
                    <a:srgbClr val="68656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2" name="Полилиния: фигура 171">
                  <a:extLst>
                    <a:ext uri="{FF2B5EF4-FFF2-40B4-BE49-F238E27FC236}">
                      <a16:creationId xmlns:a16="http://schemas.microsoft.com/office/drawing/2014/main" xmlns="" id="{1F0C4D57-35EB-3D5F-45BF-33DE7369F7A4}"/>
                    </a:ext>
                  </a:extLst>
                </p:cNvPr>
                <p:cNvSpPr/>
                <p:nvPr/>
              </p:nvSpPr>
              <p:spPr>
                <a:xfrm>
                  <a:off x="9193226" y="4789613"/>
                  <a:ext cx="110304" cy="154996"/>
                </a:xfrm>
                <a:custGeom>
                  <a:avLst/>
                  <a:gdLst>
                    <a:gd name="connsiteX0" fmla="*/ 0 w 110304"/>
                    <a:gd name="connsiteY0" fmla="*/ 0 h 154996"/>
                    <a:gd name="connsiteX1" fmla="*/ 110304 w 110304"/>
                    <a:gd name="connsiteY1" fmla="*/ 154997 h 154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0304" h="154996">
                      <a:moveTo>
                        <a:pt x="0" y="0"/>
                      </a:moveTo>
                      <a:cubicBezTo>
                        <a:pt x="0" y="0"/>
                        <a:pt x="59717" y="95470"/>
                        <a:pt x="110304" y="154997"/>
                      </a:cubicBezTo>
                    </a:path>
                  </a:pathLst>
                </a:custGeom>
                <a:noFill/>
                <a:ln w="14254" cap="flat">
                  <a:solidFill>
                    <a:srgbClr val="68656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3" name="Полилиния: фигура 172">
                  <a:extLst>
                    <a:ext uri="{FF2B5EF4-FFF2-40B4-BE49-F238E27FC236}">
                      <a16:creationId xmlns:a16="http://schemas.microsoft.com/office/drawing/2014/main" xmlns="" id="{2C34ADC5-3801-EAB1-D651-1CAA4A5542BD}"/>
                    </a:ext>
                  </a:extLst>
                </p:cNvPr>
                <p:cNvSpPr/>
                <p:nvPr/>
              </p:nvSpPr>
              <p:spPr>
                <a:xfrm>
                  <a:off x="9539164" y="4819281"/>
                  <a:ext cx="119242" cy="83489"/>
                </a:xfrm>
                <a:custGeom>
                  <a:avLst/>
                  <a:gdLst>
                    <a:gd name="connsiteX0" fmla="*/ 119243 w 119242"/>
                    <a:gd name="connsiteY0" fmla="*/ 0 h 83489"/>
                    <a:gd name="connsiteX1" fmla="*/ 0 w 119242"/>
                    <a:gd name="connsiteY1" fmla="*/ 83489 h 83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9242" h="83489">
                      <a:moveTo>
                        <a:pt x="119243" y="0"/>
                      </a:moveTo>
                      <a:lnTo>
                        <a:pt x="0" y="83489"/>
                      </a:lnTo>
                    </a:path>
                  </a:pathLst>
                </a:custGeom>
                <a:ln w="14254" cap="flat">
                  <a:solidFill>
                    <a:srgbClr val="68656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74" name="Рисунок 148">
                <a:extLst>
                  <a:ext uri="{FF2B5EF4-FFF2-40B4-BE49-F238E27FC236}">
                    <a16:creationId xmlns:a16="http://schemas.microsoft.com/office/drawing/2014/main" xmlns="" id="{8C153E34-6C36-4D95-DD63-8660FC8D6778}"/>
                  </a:ext>
                </a:extLst>
              </p:cNvPr>
              <p:cNvGrpSpPr/>
              <p:nvPr/>
            </p:nvGrpSpPr>
            <p:grpSpPr>
              <a:xfrm>
                <a:off x="8626000" y="3404912"/>
                <a:ext cx="2108065" cy="1587736"/>
                <a:chOff x="8626000" y="3404912"/>
                <a:chExt cx="2108065" cy="1587736"/>
              </a:xfrm>
            </p:grpSpPr>
            <p:sp>
              <p:nvSpPr>
                <p:cNvPr id="175" name="Полилиния: фигура 174">
                  <a:extLst>
                    <a:ext uri="{FF2B5EF4-FFF2-40B4-BE49-F238E27FC236}">
                      <a16:creationId xmlns:a16="http://schemas.microsoft.com/office/drawing/2014/main" xmlns="" id="{8A9C0335-1226-36C9-98F1-5BC75F93E84D}"/>
                    </a:ext>
                  </a:extLst>
                </p:cNvPr>
                <p:cNvSpPr/>
                <p:nvPr/>
              </p:nvSpPr>
              <p:spPr>
                <a:xfrm>
                  <a:off x="8626000" y="3404912"/>
                  <a:ext cx="2108065" cy="1587736"/>
                </a:xfrm>
                <a:custGeom>
                  <a:avLst/>
                  <a:gdLst>
                    <a:gd name="connsiteX0" fmla="*/ 1991675 w 2108065"/>
                    <a:gd name="connsiteY0" fmla="*/ 475260 h 1587736"/>
                    <a:gd name="connsiteX1" fmla="*/ 1968093 w 2108065"/>
                    <a:gd name="connsiteY1" fmla="*/ 477542 h 1587736"/>
                    <a:gd name="connsiteX2" fmla="*/ 1946793 w 2108065"/>
                    <a:gd name="connsiteY2" fmla="*/ 508351 h 1587736"/>
                    <a:gd name="connsiteX3" fmla="*/ 1930247 w 2108065"/>
                    <a:gd name="connsiteY3" fmla="*/ 508351 h 1587736"/>
                    <a:gd name="connsiteX4" fmla="*/ 1894494 w 2108065"/>
                    <a:gd name="connsiteY4" fmla="*/ 541633 h 1587736"/>
                    <a:gd name="connsiteX5" fmla="*/ 1874525 w 2108065"/>
                    <a:gd name="connsiteY5" fmla="*/ 557037 h 1587736"/>
                    <a:gd name="connsiteX6" fmla="*/ 1871101 w 2108065"/>
                    <a:gd name="connsiteY6" fmla="*/ 557988 h 1587736"/>
                    <a:gd name="connsiteX7" fmla="*/ 1821464 w 2108065"/>
                    <a:gd name="connsiteY7" fmla="*/ 581571 h 1587736"/>
                    <a:gd name="connsiteX8" fmla="*/ 1790655 w 2108065"/>
                    <a:gd name="connsiteY8" fmla="*/ 538970 h 1587736"/>
                    <a:gd name="connsiteX9" fmla="*/ 1743300 w 2108065"/>
                    <a:gd name="connsiteY9" fmla="*/ 518241 h 1587736"/>
                    <a:gd name="connsiteX10" fmla="*/ 1510330 w 2108065"/>
                    <a:gd name="connsiteY10" fmla="*/ 224222 h 1587736"/>
                    <a:gd name="connsiteX11" fmla="*/ 1233998 w 2108065"/>
                    <a:gd name="connsiteY11" fmla="*/ 76262 h 1587736"/>
                    <a:gd name="connsiteX12" fmla="*/ 842417 w 2108065"/>
                    <a:gd name="connsiteY12" fmla="*/ 0 h 1587736"/>
                    <a:gd name="connsiteX13" fmla="*/ 634170 w 2108065"/>
                    <a:gd name="connsiteY13" fmla="*/ 44122 h 1587736"/>
                    <a:gd name="connsiteX14" fmla="*/ 408046 w 2108065"/>
                    <a:gd name="connsiteY14" fmla="*/ 219087 h 1587736"/>
                    <a:gd name="connsiteX15" fmla="*/ 370961 w 2108065"/>
                    <a:gd name="connsiteY15" fmla="*/ 202922 h 1587736"/>
                    <a:gd name="connsiteX16" fmla="*/ 328361 w 2108065"/>
                    <a:gd name="connsiteY16" fmla="*/ 245522 h 1587736"/>
                    <a:gd name="connsiteX17" fmla="*/ 311815 w 2108065"/>
                    <a:gd name="connsiteY17" fmla="*/ 200450 h 1587736"/>
                    <a:gd name="connsiteX18" fmla="*/ 271497 w 2108065"/>
                    <a:gd name="connsiteY18" fmla="*/ 183904 h 1587736"/>
                    <a:gd name="connsiteX19" fmla="*/ 271497 w 2108065"/>
                    <a:gd name="connsiteY19" fmla="*/ 153095 h 1587736"/>
                    <a:gd name="connsiteX20" fmla="*/ 226424 w 2108065"/>
                    <a:gd name="connsiteY20" fmla="*/ 110495 h 1587736"/>
                    <a:gd name="connsiteX21" fmla="*/ 200370 w 2108065"/>
                    <a:gd name="connsiteY21" fmla="*/ 67894 h 1587736"/>
                    <a:gd name="connsiteX22" fmla="*/ 188578 w 2108065"/>
                    <a:gd name="connsiteY22" fmla="*/ 63140 h 1587736"/>
                    <a:gd name="connsiteX23" fmla="*/ 56023 w 2108065"/>
                    <a:gd name="connsiteY23" fmla="*/ 138831 h 1587736"/>
                    <a:gd name="connsiteX24" fmla="*/ 1631 w 2108065"/>
                    <a:gd name="connsiteY24" fmla="*/ 195695 h 1587736"/>
                    <a:gd name="connsiteX25" fmla="*/ 26165 w 2108065"/>
                    <a:gd name="connsiteY25" fmla="*/ 223652 h 1587736"/>
                    <a:gd name="connsiteX26" fmla="*/ 20649 w 2108065"/>
                    <a:gd name="connsiteY26" fmla="*/ 273859 h 1587736"/>
                    <a:gd name="connsiteX27" fmla="*/ 53741 w 2108065"/>
                    <a:gd name="connsiteY27" fmla="*/ 309423 h 1587736"/>
                    <a:gd name="connsiteX28" fmla="*/ 86832 w 2108065"/>
                    <a:gd name="connsiteY28" fmla="*/ 375796 h 1587736"/>
                    <a:gd name="connsiteX29" fmla="*/ 153775 w 2108065"/>
                    <a:gd name="connsiteY29" fmla="*/ 434561 h 1587736"/>
                    <a:gd name="connsiteX30" fmla="*/ 249246 w 2108065"/>
                    <a:gd name="connsiteY30" fmla="*/ 583853 h 1587736"/>
                    <a:gd name="connsiteX31" fmla="*/ 336158 w 2108065"/>
                    <a:gd name="connsiteY31" fmla="*/ 602490 h 1587736"/>
                    <a:gd name="connsiteX32" fmla="*/ 584914 w 2108065"/>
                    <a:gd name="connsiteY32" fmla="*/ 477732 h 1587736"/>
                    <a:gd name="connsiteX33" fmla="*/ 607735 w 2108065"/>
                    <a:gd name="connsiteY33" fmla="*/ 635201 h 1587736"/>
                    <a:gd name="connsiteX34" fmla="*/ 421549 w 2108065"/>
                    <a:gd name="connsiteY34" fmla="*/ 1036481 h 1587736"/>
                    <a:gd name="connsiteX35" fmla="*/ 432009 w 2108065"/>
                    <a:gd name="connsiteY35" fmla="*/ 1083456 h 1587736"/>
                    <a:gd name="connsiteX36" fmla="*/ 349661 w 2108065"/>
                    <a:gd name="connsiteY36" fmla="*/ 1224189 h 1587736"/>
                    <a:gd name="connsiteX37" fmla="*/ 345097 w 2108065"/>
                    <a:gd name="connsiteY37" fmla="*/ 1372910 h 1587736"/>
                    <a:gd name="connsiteX38" fmla="*/ 541933 w 2108065"/>
                    <a:gd name="connsiteY38" fmla="*/ 1248722 h 1587736"/>
                    <a:gd name="connsiteX39" fmla="*/ 697881 w 2108065"/>
                    <a:gd name="connsiteY39" fmla="*/ 1144694 h 1587736"/>
                    <a:gd name="connsiteX40" fmla="*/ 893195 w 2108065"/>
                    <a:gd name="connsiteY40" fmla="*/ 1180447 h 1587736"/>
                    <a:gd name="connsiteX41" fmla="*/ 1280212 w 2108065"/>
                    <a:gd name="connsiteY41" fmla="*/ 1584390 h 1587736"/>
                    <a:gd name="connsiteX42" fmla="*/ 1326236 w 2108065"/>
                    <a:gd name="connsiteY42" fmla="*/ 1464576 h 1587736"/>
                    <a:gd name="connsiteX43" fmla="*/ 1320530 w 2108065"/>
                    <a:gd name="connsiteY43" fmla="*/ 1401817 h 1587736"/>
                    <a:gd name="connsiteX44" fmla="*/ 1346204 w 2108065"/>
                    <a:gd name="connsiteY44" fmla="*/ 1350468 h 1587736"/>
                    <a:gd name="connsiteX45" fmla="*/ 1345063 w 2108065"/>
                    <a:gd name="connsiteY45" fmla="*/ 1227802 h 1587736"/>
                    <a:gd name="connsiteX46" fmla="*/ 1315205 w 2108065"/>
                    <a:gd name="connsiteY46" fmla="*/ 1041046 h 1587736"/>
                    <a:gd name="connsiteX47" fmla="*/ 1288009 w 2108065"/>
                    <a:gd name="connsiteY47" fmla="*/ 794002 h 1587736"/>
                    <a:gd name="connsiteX48" fmla="*/ 1415240 w 2108065"/>
                    <a:gd name="connsiteY48" fmla="*/ 642809 h 1587736"/>
                    <a:gd name="connsiteX49" fmla="*/ 1843715 w 2108065"/>
                    <a:gd name="connsiteY49" fmla="*/ 917809 h 1587736"/>
                    <a:gd name="connsiteX50" fmla="*/ 2005178 w 2108065"/>
                    <a:gd name="connsiteY50" fmla="*/ 756726 h 1587736"/>
                    <a:gd name="connsiteX51" fmla="*/ 2039220 w 2108065"/>
                    <a:gd name="connsiteY51" fmla="*/ 716408 h 1587736"/>
                    <a:gd name="connsiteX52" fmla="*/ 2058238 w 2108065"/>
                    <a:gd name="connsiteY52" fmla="*/ 690354 h 1587736"/>
                    <a:gd name="connsiteX53" fmla="*/ 2093802 w 2108065"/>
                    <a:gd name="connsiteY53" fmla="*/ 626453 h 1587736"/>
                    <a:gd name="connsiteX54" fmla="*/ 2108066 w 2108065"/>
                    <a:gd name="connsiteY54" fmla="*/ 583853 h 1587736"/>
                    <a:gd name="connsiteX55" fmla="*/ 1992056 w 2108065"/>
                    <a:gd name="connsiteY55" fmla="*/ 474880 h 158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2108065" h="1587736">
                      <a:moveTo>
                        <a:pt x="1991675" y="475260"/>
                      </a:moveTo>
                      <a:cubicBezTo>
                        <a:pt x="1979884" y="470505"/>
                        <a:pt x="1968093" y="477542"/>
                        <a:pt x="1968093" y="477542"/>
                      </a:cubicBezTo>
                      <a:lnTo>
                        <a:pt x="1946793" y="508351"/>
                      </a:lnTo>
                      <a:lnTo>
                        <a:pt x="1930247" y="508351"/>
                      </a:lnTo>
                      <a:cubicBezTo>
                        <a:pt x="1918076" y="508351"/>
                        <a:pt x="1902101" y="530032"/>
                        <a:pt x="1894494" y="541633"/>
                      </a:cubicBezTo>
                      <a:lnTo>
                        <a:pt x="1874525" y="557037"/>
                      </a:lnTo>
                      <a:cubicBezTo>
                        <a:pt x="1873384" y="557037"/>
                        <a:pt x="1872433" y="557418"/>
                        <a:pt x="1871101" y="557988"/>
                      </a:cubicBezTo>
                      <a:cubicBezTo>
                        <a:pt x="1852083" y="567497"/>
                        <a:pt x="1821464" y="581571"/>
                        <a:pt x="1821464" y="581571"/>
                      </a:cubicBezTo>
                      <a:cubicBezTo>
                        <a:pt x="1821464" y="581571"/>
                        <a:pt x="1809673" y="546007"/>
                        <a:pt x="1790655" y="538970"/>
                      </a:cubicBezTo>
                      <a:cubicBezTo>
                        <a:pt x="1779244" y="534596"/>
                        <a:pt x="1758134" y="525087"/>
                        <a:pt x="1743300" y="518241"/>
                      </a:cubicBezTo>
                      <a:lnTo>
                        <a:pt x="1510330" y="224222"/>
                      </a:lnTo>
                      <a:cubicBezTo>
                        <a:pt x="1520409" y="188659"/>
                        <a:pt x="1233998" y="76262"/>
                        <a:pt x="1233998" y="76262"/>
                      </a:cubicBezTo>
                      <a:lnTo>
                        <a:pt x="842417" y="0"/>
                      </a:lnTo>
                      <a:lnTo>
                        <a:pt x="634170" y="44122"/>
                      </a:lnTo>
                      <a:lnTo>
                        <a:pt x="408046" y="219087"/>
                      </a:lnTo>
                      <a:cubicBezTo>
                        <a:pt x="400629" y="213002"/>
                        <a:pt x="382182" y="199119"/>
                        <a:pt x="370961" y="202922"/>
                      </a:cubicBezTo>
                      <a:cubicBezTo>
                        <a:pt x="356698" y="207677"/>
                        <a:pt x="328361" y="245522"/>
                        <a:pt x="328361" y="245522"/>
                      </a:cubicBezTo>
                      <a:cubicBezTo>
                        <a:pt x="328361" y="245522"/>
                        <a:pt x="321324" y="207677"/>
                        <a:pt x="311815" y="200450"/>
                      </a:cubicBezTo>
                      <a:cubicBezTo>
                        <a:pt x="302306" y="193223"/>
                        <a:pt x="271497" y="183904"/>
                        <a:pt x="271497" y="183904"/>
                      </a:cubicBezTo>
                      <a:cubicBezTo>
                        <a:pt x="271497" y="183904"/>
                        <a:pt x="283288" y="172113"/>
                        <a:pt x="271497" y="153095"/>
                      </a:cubicBezTo>
                      <a:cubicBezTo>
                        <a:pt x="259706" y="134077"/>
                        <a:pt x="233651" y="122286"/>
                        <a:pt x="226424" y="110495"/>
                      </a:cubicBezTo>
                      <a:cubicBezTo>
                        <a:pt x="219197" y="98703"/>
                        <a:pt x="212161" y="72649"/>
                        <a:pt x="200370" y="67894"/>
                      </a:cubicBezTo>
                      <a:lnTo>
                        <a:pt x="188578" y="63140"/>
                      </a:lnTo>
                      <a:cubicBezTo>
                        <a:pt x="188578" y="63140"/>
                        <a:pt x="100905" y="103458"/>
                        <a:pt x="56023" y="138831"/>
                      </a:cubicBezTo>
                      <a:cubicBezTo>
                        <a:pt x="10950" y="174395"/>
                        <a:pt x="-5595" y="169641"/>
                        <a:pt x="1631" y="195695"/>
                      </a:cubicBezTo>
                      <a:cubicBezTo>
                        <a:pt x="8668" y="221750"/>
                        <a:pt x="26165" y="223652"/>
                        <a:pt x="26165" y="223652"/>
                      </a:cubicBezTo>
                      <a:cubicBezTo>
                        <a:pt x="26165" y="223652"/>
                        <a:pt x="6386" y="250277"/>
                        <a:pt x="20649" y="273859"/>
                      </a:cubicBezTo>
                      <a:cubicBezTo>
                        <a:pt x="34913" y="297442"/>
                        <a:pt x="53741" y="309423"/>
                        <a:pt x="53741" y="309423"/>
                      </a:cubicBezTo>
                      <a:cubicBezTo>
                        <a:pt x="53741" y="309423"/>
                        <a:pt x="75041" y="352023"/>
                        <a:pt x="86832" y="375796"/>
                      </a:cubicBezTo>
                      <a:cubicBezTo>
                        <a:pt x="94629" y="391581"/>
                        <a:pt x="129813" y="416684"/>
                        <a:pt x="153775" y="434561"/>
                      </a:cubicBezTo>
                      <a:cubicBezTo>
                        <a:pt x="201891" y="513106"/>
                        <a:pt x="239737" y="573393"/>
                        <a:pt x="249246" y="583853"/>
                      </a:cubicBezTo>
                      <a:cubicBezTo>
                        <a:pt x="286711" y="625312"/>
                        <a:pt x="300404" y="622649"/>
                        <a:pt x="336158" y="602490"/>
                      </a:cubicBezTo>
                      <a:cubicBezTo>
                        <a:pt x="355937" y="591270"/>
                        <a:pt x="452168" y="539160"/>
                        <a:pt x="584914" y="477732"/>
                      </a:cubicBezTo>
                      <a:lnTo>
                        <a:pt x="607735" y="635201"/>
                      </a:lnTo>
                      <a:cubicBezTo>
                        <a:pt x="607735" y="635201"/>
                        <a:pt x="436193" y="1002439"/>
                        <a:pt x="421549" y="1036481"/>
                      </a:cubicBezTo>
                      <a:cubicBezTo>
                        <a:pt x="406905" y="1070523"/>
                        <a:pt x="432009" y="1083456"/>
                        <a:pt x="432009" y="1083456"/>
                      </a:cubicBezTo>
                      <a:cubicBezTo>
                        <a:pt x="432009" y="1083456"/>
                        <a:pt x="354415" y="1200036"/>
                        <a:pt x="349661" y="1224189"/>
                      </a:cubicBezTo>
                      <a:cubicBezTo>
                        <a:pt x="344716" y="1248532"/>
                        <a:pt x="345097" y="1372910"/>
                        <a:pt x="345097" y="1372910"/>
                      </a:cubicBezTo>
                      <a:lnTo>
                        <a:pt x="541933" y="1248722"/>
                      </a:lnTo>
                      <a:cubicBezTo>
                        <a:pt x="645011" y="1164472"/>
                        <a:pt x="685329" y="1143933"/>
                        <a:pt x="697881" y="1144694"/>
                      </a:cubicBezTo>
                      <a:cubicBezTo>
                        <a:pt x="753603" y="1148687"/>
                        <a:pt x="865239" y="1160479"/>
                        <a:pt x="893195" y="1180447"/>
                      </a:cubicBezTo>
                      <a:cubicBezTo>
                        <a:pt x="893195" y="1180447"/>
                        <a:pt x="1271654" y="1561568"/>
                        <a:pt x="1280212" y="1584390"/>
                      </a:cubicBezTo>
                      <a:cubicBezTo>
                        <a:pt x="1288770" y="1607212"/>
                        <a:pt x="1311972" y="1507367"/>
                        <a:pt x="1326236" y="1464576"/>
                      </a:cubicBezTo>
                      <a:cubicBezTo>
                        <a:pt x="1340499" y="1421786"/>
                        <a:pt x="1320530" y="1401817"/>
                        <a:pt x="1320530" y="1401817"/>
                      </a:cubicBezTo>
                      <a:cubicBezTo>
                        <a:pt x="1320530" y="1401817"/>
                        <a:pt x="1349057" y="1381848"/>
                        <a:pt x="1346204" y="1350468"/>
                      </a:cubicBezTo>
                      <a:cubicBezTo>
                        <a:pt x="1344303" y="1330500"/>
                        <a:pt x="1357996" y="1304445"/>
                        <a:pt x="1345063" y="1227802"/>
                      </a:cubicBezTo>
                      <a:cubicBezTo>
                        <a:pt x="1345063" y="1179306"/>
                        <a:pt x="1314064" y="1056260"/>
                        <a:pt x="1315205" y="1041046"/>
                      </a:cubicBezTo>
                      <a:cubicBezTo>
                        <a:pt x="1316727" y="1023359"/>
                        <a:pt x="1280592" y="817774"/>
                        <a:pt x="1288009" y="794002"/>
                      </a:cubicBezTo>
                      <a:cubicBezTo>
                        <a:pt x="1336505" y="695869"/>
                        <a:pt x="1352100" y="730291"/>
                        <a:pt x="1415240" y="642809"/>
                      </a:cubicBezTo>
                      <a:cubicBezTo>
                        <a:pt x="1533342" y="722874"/>
                        <a:pt x="1828121" y="924655"/>
                        <a:pt x="1843715" y="917809"/>
                      </a:cubicBezTo>
                      <a:cubicBezTo>
                        <a:pt x="1868249" y="906778"/>
                        <a:pt x="1940137" y="847252"/>
                        <a:pt x="2005178" y="756726"/>
                      </a:cubicBezTo>
                      <a:lnTo>
                        <a:pt x="2039220" y="716408"/>
                      </a:lnTo>
                      <a:lnTo>
                        <a:pt x="2058238" y="690354"/>
                      </a:lnTo>
                      <a:cubicBezTo>
                        <a:pt x="2077256" y="664299"/>
                        <a:pt x="2084293" y="633490"/>
                        <a:pt x="2093802" y="626453"/>
                      </a:cubicBezTo>
                      <a:cubicBezTo>
                        <a:pt x="2103311" y="619416"/>
                        <a:pt x="2108066" y="602871"/>
                        <a:pt x="2108066" y="583853"/>
                      </a:cubicBezTo>
                      <a:cubicBezTo>
                        <a:pt x="2108066" y="564835"/>
                        <a:pt x="2003847" y="479634"/>
                        <a:pt x="1992056" y="474880"/>
                      </a:cubicBezTo>
                      <a:close/>
                    </a:path>
                  </a:pathLst>
                </a:custGeom>
                <a:solidFill>
                  <a:srgbClr val="3D72B8"/>
                </a:solidFill>
                <a:ln w="14254" cap="flat">
                  <a:solidFill>
                    <a:srgbClr val="23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6" name="Полилиния: фигура 175">
                  <a:extLst>
                    <a:ext uri="{FF2B5EF4-FFF2-40B4-BE49-F238E27FC236}">
                      <a16:creationId xmlns:a16="http://schemas.microsoft.com/office/drawing/2014/main" xmlns="" id="{B2939A9F-BD5C-BF39-E360-C7FDD5D11C77}"/>
                    </a:ext>
                  </a:extLst>
                </p:cNvPr>
                <p:cNvSpPr/>
                <p:nvPr/>
              </p:nvSpPr>
              <p:spPr>
                <a:xfrm>
                  <a:off x="9975247" y="4012347"/>
                  <a:ext cx="65802" cy="35944"/>
                </a:xfrm>
                <a:custGeom>
                  <a:avLst/>
                  <a:gdLst>
                    <a:gd name="connsiteX0" fmla="*/ 65802 w 65802"/>
                    <a:gd name="connsiteY0" fmla="*/ 35944 h 35944"/>
                    <a:gd name="connsiteX1" fmla="*/ 0 w 65802"/>
                    <a:gd name="connsiteY1" fmla="*/ 0 h 35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802" h="35944">
                      <a:moveTo>
                        <a:pt x="65802" y="35944"/>
                      </a:moveTo>
                      <a:lnTo>
                        <a:pt x="0" y="0"/>
                      </a:lnTo>
                    </a:path>
                  </a:pathLst>
                </a:custGeom>
                <a:ln w="14254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7" name="Полилиния: фигура 176">
                  <a:extLst>
                    <a:ext uri="{FF2B5EF4-FFF2-40B4-BE49-F238E27FC236}">
                      <a16:creationId xmlns:a16="http://schemas.microsoft.com/office/drawing/2014/main" xmlns="" id="{8BF99A9A-B57A-7E60-D87F-E85D2559F544}"/>
                    </a:ext>
                  </a:extLst>
                </p:cNvPr>
                <p:cNvSpPr/>
                <p:nvPr/>
              </p:nvSpPr>
              <p:spPr>
                <a:xfrm>
                  <a:off x="9572636" y="4229914"/>
                  <a:ext cx="44121" cy="50587"/>
                </a:xfrm>
                <a:custGeom>
                  <a:avLst/>
                  <a:gdLst>
                    <a:gd name="connsiteX0" fmla="*/ 0 w 44121"/>
                    <a:gd name="connsiteY0" fmla="*/ 0 h 50587"/>
                    <a:gd name="connsiteX1" fmla="*/ 44122 w 44121"/>
                    <a:gd name="connsiteY1" fmla="*/ 50588 h 50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4121" h="50587">
                      <a:moveTo>
                        <a:pt x="0" y="0"/>
                      </a:moveTo>
                      <a:cubicBezTo>
                        <a:pt x="13693" y="17687"/>
                        <a:pt x="28527" y="34993"/>
                        <a:pt x="44122" y="50588"/>
                      </a:cubicBezTo>
                    </a:path>
                  </a:pathLst>
                </a:custGeom>
                <a:noFill/>
                <a:ln w="14254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8" name="Полилиния: фигура 177">
                  <a:extLst>
                    <a:ext uri="{FF2B5EF4-FFF2-40B4-BE49-F238E27FC236}">
                      <a16:creationId xmlns:a16="http://schemas.microsoft.com/office/drawing/2014/main" xmlns="" id="{5F455B90-C0BC-0547-705B-C57DDAF42498}"/>
                    </a:ext>
                  </a:extLst>
                </p:cNvPr>
                <p:cNvSpPr/>
                <p:nvPr/>
              </p:nvSpPr>
              <p:spPr>
                <a:xfrm>
                  <a:off x="9457577" y="4032126"/>
                  <a:ext cx="77783" cy="145297"/>
                </a:xfrm>
                <a:custGeom>
                  <a:avLst/>
                  <a:gdLst>
                    <a:gd name="connsiteX0" fmla="*/ 0 w 77783"/>
                    <a:gd name="connsiteY0" fmla="*/ 0 h 145297"/>
                    <a:gd name="connsiteX1" fmla="*/ 77784 w 77783"/>
                    <a:gd name="connsiteY1" fmla="*/ 145298 h 145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7783" h="145297">
                      <a:moveTo>
                        <a:pt x="0" y="0"/>
                      </a:moveTo>
                      <a:cubicBezTo>
                        <a:pt x="0" y="0"/>
                        <a:pt x="29288" y="70176"/>
                        <a:pt x="77784" y="145298"/>
                      </a:cubicBezTo>
                    </a:path>
                  </a:pathLst>
                </a:custGeom>
                <a:noFill/>
                <a:ln w="14254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9" name="Полилиния: фигура 178">
                  <a:extLst>
                    <a:ext uri="{FF2B5EF4-FFF2-40B4-BE49-F238E27FC236}">
                      <a16:creationId xmlns:a16="http://schemas.microsoft.com/office/drawing/2014/main" xmlns="" id="{64669BBD-3542-11E5-2102-D04BC3C05737}"/>
                    </a:ext>
                  </a:extLst>
                </p:cNvPr>
                <p:cNvSpPr/>
                <p:nvPr/>
              </p:nvSpPr>
              <p:spPr>
                <a:xfrm>
                  <a:off x="9499036" y="4159357"/>
                  <a:ext cx="60477" cy="101936"/>
                </a:xfrm>
                <a:custGeom>
                  <a:avLst/>
                  <a:gdLst>
                    <a:gd name="connsiteX0" fmla="*/ 0 w 60477"/>
                    <a:gd name="connsiteY0" fmla="*/ 0 h 101936"/>
                    <a:gd name="connsiteX1" fmla="*/ 60477 w 60477"/>
                    <a:gd name="connsiteY1" fmla="*/ 101937 h 101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0477" h="101936">
                      <a:moveTo>
                        <a:pt x="0" y="0"/>
                      </a:moveTo>
                      <a:lnTo>
                        <a:pt x="60477" y="101937"/>
                      </a:lnTo>
                    </a:path>
                  </a:pathLst>
                </a:custGeom>
                <a:ln w="14254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80" name="Полилиния: фигура 179">
                  <a:extLst>
                    <a:ext uri="{FF2B5EF4-FFF2-40B4-BE49-F238E27FC236}">
                      <a16:creationId xmlns:a16="http://schemas.microsoft.com/office/drawing/2014/main" xmlns="" id="{7F7EF419-C12F-AFCC-A20A-72C2636021CD}"/>
                    </a:ext>
                  </a:extLst>
                </p:cNvPr>
                <p:cNvSpPr/>
                <p:nvPr/>
              </p:nvSpPr>
              <p:spPr>
                <a:xfrm>
                  <a:off x="9489582" y="3488592"/>
                  <a:ext cx="19533" cy="209198"/>
                </a:xfrm>
                <a:custGeom>
                  <a:avLst/>
                  <a:gdLst>
                    <a:gd name="connsiteX0" fmla="*/ 19534 w 19533"/>
                    <a:gd name="connsiteY0" fmla="*/ 0 h 209198"/>
                    <a:gd name="connsiteX1" fmla="*/ 12497 w 19533"/>
                    <a:gd name="connsiteY1" fmla="*/ 209198 h 209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533" h="209198">
                      <a:moveTo>
                        <a:pt x="19534" y="0"/>
                      </a:moveTo>
                      <a:cubicBezTo>
                        <a:pt x="19534" y="0"/>
                        <a:pt x="-19263" y="110495"/>
                        <a:pt x="12497" y="209198"/>
                      </a:cubicBezTo>
                    </a:path>
                  </a:pathLst>
                </a:custGeom>
                <a:noFill/>
                <a:ln w="14254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grpSp>
              <p:nvGrpSpPr>
                <p:cNvPr id="181" name="Рисунок 148">
                  <a:extLst>
                    <a:ext uri="{FF2B5EF4-FFF2-40B4-BE49-F238E27FC236}">
                      <a16:creationId xmlns:a16="http://schemas.microsoft.com/office/drawing/2014/main" xmlns="" id="{E7DC9C69-8945-C8F6-B126-86F246131726}"/>
                    </a:ext>
                  </a:extLst>
                </p:cNvPr>
                <p:cNvGrpSpPr/>
                <p:nvPr/>
              </p:nvGrpSpPr>
              <p:grpSpPr>
                <a:xfrm>
                  <a:off x="9013696" y="4556643"/>
                  <a:ext cx="880153" cy="223271"/>
                  <a:chOff x="9013696" y="4556643"/>
                  <a:chExt cx="880153" cy="223271"/>
                </a:xfrm>
                <a:solidFill>
                  <a:srgbClr val="FFFFFF"/>
                </a:solidFill>
              </p:grpSpPr>
              <p:sp>
                <p:nvSpPr>
                  <p:cNvPr id="182" name="Полилиния: фигура 181">
                    <a:extLst>
                      <a:ext uri="{FF2B5EF4-FFF2-40B4-BE49-F238E27FC236}">
                        <a16:creationId xmlns:a16="http://schemas.microsoft.com/office/drawing/2014/main" xmlns="" id="{D3B77014-4C68-1E65-8293-3B94AE676D15}"/>
                      </a:ext>
                    </a:extLst>
                  </p:cNvPr>
                  <p:cNvSpPr/>
                  <p:nvPr/>
                </p:nvSpPr>
                <p:spPr>
                  <a:xfrm>
                    <a:off x="9577390" y="4579084"/>
                    <a:ext cx="316459" cy="200830"/>
                  </a:xfrm>
                  <a:custGeom>
                    <a:avLst/>
                    <a:gdLst>
                      <a:gd name="connsiteX0" fmla="*/ 0 w 316459"/>
                      <a:gd name="connsiteY0" fmla="*/ 0 h 200830"/>
                      <a:gd name="connsiteX1" fmla="*/ 316460 w 316459"/>
                      <a:gd name="connsiteY1" fmla="*/ 200830 h 200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16459" h="200830">
                        <a:moveTo>
                          <a:pt x="0" y="0"/>
                        </a:moveTo>
                        <a:cubicBezTo>
                          <a:pt x="0" y="0"/>
                          <a:pt x="243240" y="154426"/>
                          <a:pt x="316460" y="20083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14254" cap="flat">
                    <a:solidFill>
                      <a:srgbClr val="25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3" name="Полилиния: фигура 182">
                    <a:extLst>
                      <a:ext uri="{FF2B5EF4-FFF2-40B4-BE49-F238E27FC236}">
                        <a16:creationId xmlns:a16="http://schemas.microsoft.com/office/drawing/2014/main" xmlns="" id="{1AE3085E-CD8F-EF8F-0581-0940DB412BD1}"/>
                      </a:ext>
                    </a:extLst>
                  </p:cNvPr>
                  <p:cNvSpPr/>
                  <p:nvPr/>
                </p:nvSpPr>
                <p:spPr>
                  <a:xfrm>
                    <a:off x="9013696" y="4556643"/>
                    <a:ext cx="252939" cy="115058"/>
                  </a:xfrm>
                  <a:custGeom>
                    <a:avLst/>
                    <a:gdLst>
                      <a:gd name="connsiteX0" fmla="*/ 0 w 252939"/>
                      <a:gd name="connsiteY0" fmla="*/ 115059 h 115058"/>
                      <a:gd name="connsiteX1" fmla="*/ 252939 w 252939"/>
                      <a:gd name="connsiteY1" fmla="*/ 0 h 1150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52939" h="115058">
                        <a:moveTo>
                          <a:pt x="0" y="115059"/>
                        </a:moveTo>
                        <a:lnTo>
                          <a:pt x="252939" y="0"/>
                        </a:lnTo>
                      </a:path>
                    </a:pathLst>
                  </a:custGeom>
                  <a:ln w="14254" cap="flat">
                    <a:solidFill>
                      <a:srgbClr val="25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4" name="Полилиния: фигура 183">
                    <a:extLst>
                      <a:ext uri="{FF2B5EF4-FFF2-40B4-BE49-F238E27FC236}">
                        <a16:creationId xmlns:a16="http://schemas.microsoft.com/office/drawing/2014/main" xmlns="" id="{CA9F0CC2-029E-12DE-FC23-DE1E07C77D8A}"/>
                      </a:ext>
                    </a:extLst>
                  </p:cNvPr>
                  <p:cNvSpPr/>
                  <p:nvPr/>
                </p:nvSpPr>
                <p:spPr>
                  <a:xfrm>
                    <a:off x="9519195" y="4585930"/>
                    <a:ext cx="174014" cy="89765"/>
                  </a:xfrm>
                  <a:custGeom>
                    <a:avLst/>
                    <a:gdLst>
                      <a:gd name="connsiteX0" fmla="*/ 0 w 174014"/>
                      <a:gd name="connsiteY0" fmla="*/ 0 h 89765"/>
                      <a:gd name="connsiteX1" fmla="*/ 174015 w 174014"/>
                      <a:gd name="connsiteY1" fmla="*/ 89765 h 89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4014" h="89765">
                        <a:moveTo>
                          <a:pt x="0" y="0"/>
                        </a:moveTo>
                        <a:cubicBezTo>
                          <a:pt x="0" y="0"/>
                          <a:pt x="96802" y="43361"/>
                          <a:pt x="174015" y="8976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14254" cap="flat">
                    <a:solidFill>
                      <a:srgbClr val="25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5" name="Рисунок 148">
                  <a:extLst>
                    <a:ext uri="{FF2B5EF4-FFF2-40B4-BE49-F238E27FC236}">
                      <a16:creationId xmlns:a16="http://schemas.microsoft.com/office/drawing/2014/main" xmlns="" id="{DEF695E0-D4DE-4152-B868-B7D1A6A050E7}"/>
                    </a:ext>
                  </a:extLst>
                </p:cNvPr>
                <p:cNvGrpSpPr/>
                <p:nvPr/>
              </p:nvGrpSpPr>
              <p:grpSpPr>
                <a:xfrm>
                  <a:off x="8683924" y="3525867"/>
                  <a:ext cx="586705" cy="338138"/>
                  <a:chOff x="8683924" y="3525867"/>
                  <a:chExt cx="586705" cy="338138"/>
                </a:xfrm>
              </p:grpSpPr>
              <p:sp>
                <p:nvSpPr>
                  <p:cNvPr id="186" name="Полилиния: фигура 185">
                    <a:extLst>
                      <a:ext uri="{FF2B5EF4-FFF2-40B4-BE49-F238E27FC236}">
                        <a16:creationId xmlns:a16="http://schemas.microsoft.com/office/drawing/2014/main" xmlns="" id="{B6C5E22B-F952-0461-0ACD-F0944712E079}"/>
                      </a:ext>
                    </a:extLst>
                  </p:cNvPr>
                  <p:cNvSpPr/>
                  <p:nvPr/>
                </p:nvSpPr>
                <p:spPr>
                  <a:xfrm>
                    <a:off x="9216048" y="3689992"/>
                    <a:ext cx="54581" cy="163745"/>
                  </a:xfrm>
                  <a:custGeom>
                    <a:avLst/>
                    <a:gdLst>
                      <a:gd name="connsiteX0" fmla="*/ 54582 w 54581"/>
                      <a:gd name="connsiteY0" fmla="*/ 0 h 163745"/>
                      <a:gd name="connsiteX1" fmla="*/ 0 w 54581"/>
                      <a:gd name="connsiteY1" fmla="*/ 163745 h 163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4581" h="163745">
                        <a:moveTo>
                          <a:pt x="54582" y="0"/>
                        </a:moveTo>
                        <a:cubicBezTo>
                          <a:pt x="54582" y="0"/>
                          <a:pt x="16165" y="87673"/>
                          <a:pt x="0" y="16374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14254" cap="flat">
                    <a:solidFill>
                      <a:srgbClr val="25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7" name="Полилиния: фигура 186">
                    <a:extLst>
                      <a:ext uri="{FF2B5EF4-FFF2-40B4-BE49-F238E27FC236}">
                        <a16:creationId xmlns:a16="http://schemas.microsoft.com/office/drawing/2014/main" xmlns="" id="{B0FB4530-BA27-4D60-F93B-A6B5A272D920}"/>
                      </a:ext>
                    </a:extLst>
                  </p:cNvPr>
                  <p:cNvSpPr/>
                  <p:nvPr/>
                </p:nvSpPr>
                <p:spPr>
                  <a:xfrm>
                    <a:off x="8906815" y="3672305"/>
                    <a:ext cx="44502" cy="152904"/>
                  </a:xfrm>
                  <a:custGeom>
                    <a:avLst/>
                    <a:gdLst>
                      <a:gd name="connsiteX0" fmla="*/ 44502 w 44502"/>
                      <a:gd name="connsiteY0" fmla="*/ 0 h 152904"/>
                      <a:gd name="connsiteX1" fmla="*/ 0 w 44502"/>
                      <a:gd name="connsiteY1" fmla="*/ 152905 h 152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4502" h="152904">
                        <a:moveTo>
                          <a:pt x="44502" y="0"/>
                        </a:moveTo>
                        <a:cubicBezTo>
                          <a:pt x="44502" y="0"/>
                          <a:pt x="3043" y="101937"/>
                          <a:pt x="0" y="152905"/>
                        </a:cubicBezTo>
                      </a:path>
                    </a:pathLst>
                  </a:custGeom>
                  <a:solidFill>
                    <a:srgbClr val="99979B"/>
                  </a:solidFill>
                  <a:ln w="14254" cap="flat">
                    <a:solidFill>
                      <a:srgbClr val="25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8" name="Полилиния: фигура 187">
                    <a:extLst>
                      <a:ext uri="{FF2B5EF4-FFF2-40B4-BE49-F238E27FC236}">
                        <a16:creationId xmlns:a16="http://schemas.microsoft.com/office/drawing/2014/main" xmlns="" id="{03624A0A-06A9-D4C9-3284-C6A58342C32A}"/>
                      </a:ext>
                    </a:extLst>
                  </p:cNvPr>
                  <p:cNvSpPr/>
                  <p:nvPr/>
                </p:nvSpPr>
                <p:spPr>
                  <a:xfrm>
                    <a:off x="8725384" y="3579878"/>
                    <a:ext cx="146438" cy="143205"/>
                  </a:xfrm>
                  <a:custGeom>
                    <a:avLst/>
                    <a:gdLst>
                      <a:gd name="connsiteX0" fmla="*/ 146439 w 146438"/>
                      <a:gd name="connsiteY0" fmla="*/ 0 h 143205"/>
                      <a:gd name="connsiteX1" fmla="*/ 0 w 146438"/>
                      <a:gd name="connsiteY1" fmla="*/ 143206 h 14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6438" h="143205">
                        <a:moveTo>
                          <a:pt x="146439" y="0"/>
                        </a:moveTo>
                        <a:cubicBezTo>
                          <a:pt x="146439" y="0"/>
                          <a:pt x="25484" y="82728"/>
                          <a:pt x="0" y="143206"/>
                        </a:cubicBezTo>
                      </a:path>
                    </a:pathLst>
                  </a:custGeom>
                  <a:solidFill>
                    <a:srgbClr val="99979B"/>
                  </a:solidFill>
                  <a:ln w="14254" cap="flat">
                    <a:solidFill>
                      <a:srgbClr val="25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9" name="Полилиния: фигура 188">
                    <a:extLst>
                      <a:ext uri="{FF2B5EF4-FFF2-40B4-BE49-F238E27FC236}">
                        <a16:creationId xmlns:a16="http://schemas.microsoft.com/office/drawing/2014/main" xmlns="" id="{6C01F0D8-62BA-309D-F5C8-AE0F6FF3BCE8}"/>
                      </a:ext>
                    </a:extLst>
                  </p:cNvPr>
                  <p:cNvSpPr/>
                  <p:nvPr/>
                </p:nvSpPr>
                <p:spPr>
                  <a:xfrm>
                    <a:off x="8683924" y="3525867"/>
                    <a:ext cx="136929" cy="85961"/>
                  </a:xfrm>
                  <a:custGeom>
                    <a:avLst/>
                    <a:gdLst>
                      <a:gd name="connsiteX0" fmla="*/ 0 w 136929"/>
                      <a:gd name="connsiteY0" fmla="*/ 85961 h 85961"/>
                      <a:gd name="connsiteX1" fmla="*/ 136930 w 136929"/>
                      <a:gd name="connsiteY1" fmla="*/ 0 h 859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36929" h="85961">
                        <a:moveTo>
                          <a:pt x="0" y="85961"/>
                        </a:moveTo>
                        <a:cubicBezTo>
                          <a:pt x="0" y="85961"/>
                          <a:pt x="73029" y="18257"/>
                          <a:pt x="136930" y="0"/>
                        </a:cubicBezTo>
                      </a:path>
                    </a:pathLst>
                  </a:custGeom>
                  <a:solidFill>
                    <a:srgbClr val="99979B"/>
                  </a:solidFill>
                  <a:ln w="14254" cap="flat">
                    <a:solidFill>
                      <a:srgbClr val="25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90" name="Полилиния: фигура 189">
                    <a:extLst>
                      <a:ext uri="{FF2B5EF4-FFF2-40B4-BE49-F238E27FC236}">
                        <a16:creationId xmlns:a16="http://schemas.microsoft.com/office/drawing/2014/main" xmlns="" id="{ACEC51A5-1041-E2B1-869A-CCE9A6CC2A7D}"/>
                      </a:ext>
                    </a:extLst>
                  </p:cNvPr>
                  <p:cNvSpPr/>
                  <p:nvPr/>
                </p:nvSpPr>
                <p:spPr>
                  <a:xfrm>
                    <a:off x="8840672" y="3688281"/>
                    <a:ext cx="82118" cy="175724"/>
                  </a:xfrm>
                  <a:custGeom>
                    <a:avLst/>
                    <a:gdLst>
                      <a:gd name="connsiteX0" fmla="*/ 82119 w 82118"/>
                      <a:gd name="connsiteY0" fmla="*/ 0 h 175724"/>
                      <a:gd name="connsiteX1" fmla="*/ 2433 w 82118"/>
                      <a:gd name="connsiteY1" fmla="*/ 175156 h 175724"/>
                      <a:gd name="connsiteX2" fmla="*/ 37426 w 82118"/>
                      <a:gd name="connsiteY2" fmla="*/ 133697 h 175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118" h="175724">
                        <a:moveTo>
                          <a:pt x="82119" y="0"/>
                        </a:moveTo>
                        <a:cubicBezTo>
                          <a:pt x="82119" y="0"/>
                          <a:pt x="-16585" y="168690"/>
                          <a:pt x="2433" y="175156"/>
                        </a:cubicBezTo>
                        <a:cubicBezTo>
                          <a:pt x="21451" y="181432"/>
                          <a:pt x="37426" y="133697"/>
                          <a:pt x="37426" y="133697"/>
                        </a:cubicBezTo>
                      </a:path>
                    </a:pathLst>
                  </a:custGeom>
                  <a:solidFill>
                    <a:srgbClr val="99979B"/>
                  </a:solidFill>
                  <a:ln w="14254" cap="flat">
                    <a:solidFill>
                      <a:srgbClr val="25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91" name="Полилиния: фигура 190">
                  <a:extLst>
                    <a:ext uri="{FF2B5EF4-FFF2-40B4-BE49-F238E27FC236}">
                      <a16:creationId xmlns:a16="http://schemas.microsoft.com/office/drawing/2014/main" xmlns="" id="{82D48542-EA75-444A-075A-B55DFF2FE5B9}"/>
                    </a:ext>
                  </a:extLst>
                </p:cNvPr>
                <p:cNvSpPr/>
                <p:nvPr/>
              </p:nvSpPr>
              <p:spPr>
                <a:xfrm>
                  <a:off x="10444041" y="4021096"/>
                  <a:ext cx="30298" cy="137129"/>
                </a:xfrm>
                <a:custGeom>
                  <a:avLst/>
                  <a:gdLst>
                    <a:gd name="connsiteX0" fmla="*/ 0 w 30298"/>
                    <a:gd name="connsiteY0" fmla="*/ 0 h 137129"/>
                    <a:gd name="connsiteX1" fmla="*/ 22251 w 30298"/>
                    <a:gd name="connsiteY1" fmla="*/ 136930 h 137129"/>
                    <a:gd name="connsiteX2" fmla="*/ 25484 w 30298"/>
                    <a:gd name="connsiteY2" fmla="*/ 54201 h 137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298" h="137129">
                      <a:moveTo>
                        <a:pt x="0" y="0"/>
                      </a:moveTo>
                      <a:cubicBezTo>
                        <a:pt x="0" y="0"/>
                        <a:pt x="6276" y="143206"/>
                        <a:pt x="22251" y="136930"/>
                      </a:cubicBezTo>
                      <a:cubicBezTo>
                        <a:pt x="38226" y="130654"/>
                        <a:pt x="25484" y="54201"/>
                        <a:pt x="25484" y="54201"/>
                      </a:cubicBezTo>
                    </a:path>
                  </a:pathLst>
                </a:custGeom>
                <a:noFill/>
                <a:ln w="14254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92" name="Полилиния: фигура 191">
                  <a:extLst>
                    <a:ext uri="{FF2B5EF4-FFF2-40B4-BE49-F238E27FC236}">
                      <a16:creationId xmlns:a16="http://schemas.microsoft.com/office/drawing/2014/main" xmlns="" id="{4534019D-31A7-2FC3-EFFB-3F80775DB3D2}"/>
                    </a:ext>
                  </a:extLst>
                </p:cNvPr>
                <p:cNvSpPr/>
                <p:nvPr/>
              </p:nvSpPr>
              <p:spPr>
                <a:xfrm>
                  <a:off x="10530002" y="3970127"/>
                  <a:ext cx="73219" cy="108212"/>
                </a:xfrm>
                <a:custGeom>
                  <a:avLst/>
                  <a:gdLst>
                    <a:gd name="connsiteX0" fmla="*/ 0 w 73219"/>
                    <a:gd name="connsiteY0" fmla="*/ 0 h 108212"/>
                    <a:gd name="connsiteX1" fmla="*/ 73219 w 73219"/>
                    <a:gd name="connsiteY1" fmla="*/ 108212 h 108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219" h="108212">
                      <a:moveTo>
                        <a:pt x="0" y="0"/>
                      </a:moveTo>
                      <a:cubicBezTo>
                        <a:pt x="0" y="0"/>
                        <a:pt x="50968" y="92428"/>
                        <a:pt x="73219" y="108212"/>
                      </a:cubicBezTo>
                    </a:path>
                  </a:pathLst>
                </a:custGeom>
                <a:noFill/>
                <a:ln w="14254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93" name="Полилиния: фигура 192">
                  <a:extLst>
                    <a:ext uri="{FF2B5EF4-FFF2-40B4-BE49-F238E27FC236}">
                      <a16:creationId xmlns:a16="http://schemas.microsoft.com/office/drawing/2014/main" xmlns="" id="{7F58F35E-3691-73A9-7FA1-BC38BBE90696}"/>
                    </a:ext>
                  </a:extLst>
                </p:cNvPr>
                <p:cNvSpPr/>
                <p:nvPr/>
              </p:nvSpPr>
              <p:spPr>
                <a:xfrm>
                  <a:off x="10572602" y="3913454"/>
                  <a:ext cx="110114" cy="94899"/>
                </a:xfrm>
                <a:custGeom>
                  <a:avLst/>
                  <a:gdLst>
                    <a:gd name="connsiteX0" fmla="*/ 0 w 110114"/>
                    <a:gd name="connsiteY0" fmla="*/ 0 h 94899"/>
                    <a:gd name="connsiteX1" fmla="*/ 110114 w 110114"/>
                    <a:gd name="connsiteY1" fmla="*/ 94900 h 94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0114" h="94899">
                      <a:moveTo>
                        <a:pt x="0" y="0"/>
                      </a:moveTo>
                      <a:cubicBezTo>
                        <a:pt x="0" y="0"/>
                        <a:pt x="87863" y="63140"/>
                        <a:pt x="110114" y="94900"/>
                      </a:cubicBezTo>
                    </a:path>
                  </a:pathLst>
                </a:custGeom>
                <a:noFill/>
                <a:ln w="14254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94" name="Полилиния: фигура 193">
                  <a:extLst>
                    <a:ext uri="{FF2B5EF4-FFF2-40B4-BE49-F238E27FC236}">
                      <a16:creationId xmlns:a16="http://schemas.microsoft.com/office/drawing/2014/main" xmlns="" id="{90E5E521-AFD7-A7A8-9256-7E0F20EEFA22}"/>
                    </a:ext>
                  </a:extLst>
                </p:cNvPr>
                <p:cNvSpPr/>
                <p:nvPr/>
              </p:nvSpPr>
              <p:spPr>
                <a:xfrm>
                  <a:off x="10390588" y="3973361"/>
                  <a:ext cx="21502" cy="181431"/>
                </a:xfrm>
                <a:custGeom>
                  <a:avLst/>
                  <a:gdLst>
                    <a:gd name="connsiteX0" fmla="*/ 21502 w 21502"/>
                    <a:gd name="connsiteY0" fmla="*/ 0 h 181431"/>
                    <a:gd name="connsiteX1" fmla="*/ 8760 w 21502"/>
                    <a:gd name="connsiteY1" fmla="*/ 181432 h 181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1502" h="181431">
                      <a:moveTo>
                        <a:pt x="21502" y="0"/>
                      </a:moveTo>
                      <a:cubicBezTo>
                        <a:pt x="21502" y="0"/>
                        <a:pt x="-16724" y="117721"/>
                        <a:pt x="8760" y="181432"/>
                      </a:cubicBezTo>
                    </a:path>
                  </a:pathLst>
                </a:custGeom>
                <a:noFill/>
                <a:ln w="14254" cap="flat">
                  <a:solidFill>
                    <a:srgbClr val="25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95" name="Рисунок 148">
                <a:extLst>
                  <a:ext uri="{FF2B5EF4-FFF2-40B4-BE49-F238E27FC236}">
                    <a16:creationId xmlns:a16="http://schemas.microsoft.com/office/drawing/2014/main" xmlns="" id="{970F4F21-69AA-76D1-386A-06497734C4E6}"/>
                  </a:ext>
                </a:extLst>
              </p:cNvPr>
              <p:cNvGrpSpPr/>
              <p:nvPr/>
            </p:nvGrpSpPr>
            <p:grpSpPr>
              <a:xfrm>
                <a:off x="9029176" y="2786114"/>
                <a:ext cx="953243" cy="883195"/>
                <a:chOff x="9029176" y="2786114"/>
                <a:chExt cx="953243" cy="883195"/>
              </a:xfrm>
            </p:grpSpPr>
            <p:grpSp>
              <p:nvGrpSpPr>
                <p:cNvPr id="196" name="Рисунок 148">
                  <a:extLst>
                    <a:ext uri="{FF2B5EF4-FFF2-40B4-BE49-F238E27FC236}">
                      <a16:creationId xmlns:a16="http://schemas.microsoft.com/office/drawing/2014/main" xmlns="" id="{9EE77CE5-AB6A-E6EC-08EC-D50377B38C17}"/>
                    </a:ext>
                  </a:extLst>
                </p:cNvPr>
                <p:cNvGrpSpPr/>
                <p:nvPr/>
              </p:nvGrpSpPr>
              <p:grpSpPr>
                <a:xfrm>
                  <a:off x="9555645" y="3322374"/>
                  <a:ext cx="348664" cy="329244"/>
                  <a:chOff x="9555645" y="3322374"/>
                  <a:chExt cx="348664" cy="329244"/>
                </a:xfrm>
              </p:grpSpPr>
              <p:sp>
                <p:nvSpPr>
                  <p:cNvPr id="197" name="Полилиния: фигура 196">
                    <a:extLst>
                      <a:ext uri="{FF2B5EF4-FFF2-40B4-BE49-F238E27FC236}">
                        <a16:creationId xmlns:a16="http://schemas.microsoft.com/office/drawing/2014/main" xmlns="" id="{19AB2191-98F3-FBB7-C846-697FA8803308}"/>
                      </a:ext>
                    </a:extLst>
                  </p:cNvPr>
                  <p:cNvSpPr/>
                  <p:nvPr/>
                </p:nvSpPr>
                <p:spPr>
                  <a:xfrm>
                    <a:off x="9555645" y="3322374"/>
                    <a:ext cx="348664" cy="329244"/>
                  </a:xfrm>
                  <a:custGeom>
                    <a:avLst/>
                    <a:gdLst>
                      <a:gd name="connsiteX0" fmla="*/ 131479 w 348664"/>
                      <a:gd name="connsiteY0" fmla="*/ 77213 h 329244"/>
                      <a:gd name="connsiteX1" fmla="*/ 97437 w 348664"/>
                      <a:gd name="connsiteY1" fmla="*/ 56864 h 329244"/>
                      <a:gd name="connsiteX2" fmla="*/ 39432 w 348664"/>
                      <a:gd name="connsiteY2" fmla="*/ 97943 h 329244"/>
                      <a:gd name="connsiteX3" fmla="*/ 65 w 348664"/>
                      <a:gd name="connsiteY3" fmla="*/ 243240 h 329244"/>
                      <a:gd name="connsiteX4" fmla="*/ 182638 w 348664"/>
                      <a:gd name="connsiteY4" fmla="*/ 306380 h 329244"/>
                      <a:gd name="connsiteX5" fmla="*/ 216109 w 348664"/>
                      <a:gd name="connsiteY5" fmla="*/ 288693 h 329244"/>
                      <a:gd name="connsiteX6" fmla="*/ 323371 w 348664"/>
                      <a:gd name="connsiteY6" fmla="*/ 192462 h 329244"/>
                      <a:gd name="connsiteX7" fmla="*/ 348665 w 348664"/>
                      <a:gd name="connsiteY7" fmla="*/ 0 h 329244"/>
                      <a:gd name="connsiteX8" fmla="*/ 131479 w 348664"/>
                      <a:gd name="connsiteY8" fmla="*/ 77403 h 329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8664" h="329244">
                        <a:moveTo>
                          <a:pt x="131479" y="77213"/>
                        </a:moveTo>
                        <a:lnTo>
                          <a:pt x="97437" y="56864"/>
                        </a:lnTo>
                        <a:cubicBezTo>
                          <a:pt x="97437" y="56864"/>
                          <a:pt x="67579" y="47355"/>
                          <a:pt x="39432" y="97943"/>
                        </a:cubicBezTo>
                        <a:cubicBezTo>
                          <a:pt x="39432" y="97943"/>
                          <a:pt x="2918" y="170972"/>
                          <a:pt x="65" y="243240"/>
                        </a:cubicBezTo>
                        <a:cubicBezTo>
                          <a:pt x="-2407" y="309423"/>
                          <a:pt x="65867" y="360772"/>
                          <a:pt x="182638" y="306380"/>
                        </a:cubicBezTo>
                        <a:cubicBezTo>
                          <a:pt x="194049" y="301816"/>
                          <a:pt x="205459" y="295920"/>
                          <a:pt x="216109" y="288693"/>
                        </a:cubicBezTo>
                        <a:cubicBezTo>
                          <a:pt x="264986" y="255032"/>
                          <a:pt x="323371" y="192462"/>
                          <a:pt x="323371" y="192462"/>
                        </a:cubicBezTo>
                        <a:lnTo>
                          <a:pt x="348665" y="0"/>
                        </a:lnTo>
                        <a:cubicBezTo>
                          <a:pt x="296936" y="29478"/>
                          <a:pt x="188533" y="61618"/>
                          <a:pt x="131479" y="7740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4254" cap="flat">
                    <a:solidFill>
                      <a:srgbClr val="25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98" name="Полилиния: фигура 197">
                    <a:extLst>
                      <a:ext uri="{FF2B5EF4-FFF2-40B4-BE49-F238E27FC236}">
                        <a16:creationId xmlns:a16="http://schemas.microsoft.com/office/drawing/2014/main" xmlns="" id="{FB55A138-F846-B36C-4910-9D37B65FE56D}"/>
                      </a:ext>
                    </a:extLst>
                  </p:cNvPr>
                  <p:cNvSpPr/>
                  <p:nvPr/>
                </p:nvSpPr>
                <p:spPr>
                  <a:xfrm>
                    <a:off x="9564077" y="3337398"/>
                    <a:ext cx="241338" cy="214332"/>
                  </a:xfrm>
                  <a:custGeom>
                    <a:avLst/>
                    <a:gdLst>
                      <a:gd name="connsiteX0" fmla="*/ 236774 w 241338"/>
                      <a:gd name="connsiteY0" fmla="*/ 22822 h 214332"/>
                      <a:gd name="connsiteX1" fmla="*/ 0 w 241338"/>
                      <a:gd name="connsiteY1" fmla="*/ 214333 h 214332"/>
                      <a:gd name="connsiteX2" fmla="*/ 33091 w 241338"/>
                      <a:gd name="connsiteY2" fmla="*/ 61048 h 214332"/>
                      <a:gd name="connsiteX3" fmla="*/ 241339 w 241338"/>
                      <a:gd name="connsiteY3" fmla="*/ 0 h 214332"/>
                      <a:gd name="connsiteX4" fmla="*/ 236584 w 241338"/>
                      <a:gd name="connsiteY4" fmla="*/ 22822 h 214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1338" h="214332">
                        <a:moveTo>
                          <a:pt x="236774" y="22822"/>
                        </a:moveTo>
                        <a:cubicBezTo>
                          <a:pt x="236774" y="22822"/>
                          <a:pt x="73410" y="185806"/>
                          <a:pt x="0" y="214333"/>
                        </a:cubicBezTo>
                        <a:lnTo>
                          <a:pt x="33091" y="61048"/>
                        </a:lnTo>
                        <a:lnTo>
                          <a:pt x="241339" y="0"/>
                        </a:lnTo>
                        <a:lnTo>
                          <a:pt x="236584" y="22822"/>
                        </a:lnTo>
                        <a:close/>
                      </a:path>
                    </a:pathLst>
                  </a:custGeom>
                  <a:solidFill>
                    <a:srgbClr val="251A30"/>
                  </a:solidFill>
                  <a:ln w="14254" cap="flat">
                    <a:solidFill>
                      <a:srgbClr val="25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9" name="Рисунок 148">
                  <a:extLst>
                    <a:ext uri="{FF2B5EF4-FFF2-40B4-BE49-F238E27FC236}">
                      <a16:creationId xmlns:a16="http://schemas.microsoft.com/office/drawing/2014/main" xmlns="" id="{B7C9E2BD-466C-6062-D6DB-F28F49062772}"/>
                    </a:ext>
                  </a:extLst>
                </p:cNvPr>
                <p:cNvGrpSpPr/>
                <p:nvPr/>
              </p:nvGrpSpPr>
              <p:grpSpPr>
                <a:xfrm>
                  <a:off x="9029176" y="2786114"/>
                  <a:ext cx="953243" cy="883195"/>
                  <a:chOff x="9029176" y="2786114"/>
                  <a:chExt cx="953243" cy="883195"/>
                </a:xfrm>
              </p:grpSpPr>
              <p:sp>
                <p:nvSpPr>
                  <p:cNvPr id="200" name="Полилиния: фигура 199">
                    <a:extLst>
                      <a:ext uri="{FF2B5EF4-FFF2-40B4-BE49-F238E27FC236}">
                        <a16:creationId xmlns:a16="http://schemas.microsoft.com/office/drawing/2014/main" xmlns="" id="{2E99DC14-3278-3901-57C9-58F4D5326C8D}"/>
                      </a:ext>
                    </a:extLst>
                  </p:cNvPr>
                  <p:cNvSpPr/>
                  <p:nvPr/>
                </p:nvSpPr>
                <p:spPr>
                  <a:xfrm>
                    <a:off x="9483103" y="2939035"/>
                    <a:ext cx="499316" cy="572549"/>
                  </a:xfrm>
                  <a:custGeom>
                    <a:avLst/>
                    <a:gdLst>
                      <a:gd name="connsiteX0" fmla="*/ 343803 w 499316"/>
                      <a:gd name="connsiteY0" fmla="*/ 11918 h 572549"/>
                      <a:gd name="connsiteX1" fmla="*/ 409035 w 499316"/>
                      <a:gd name="connsiteY1" fmla="*/ 93315 h 572549"/>
                      <a:gd name="connsiteX2" fmla="*/ 456200 w 499316"/>
                      <a:gd name="connsiteY2" fmla="*/ 230625 h 572549"/>
                      <a:gd name="connsiteX3" fmla="*/ 497088 w 499316"/>
                      <a:gd name="connsiteY3" fmla="*/ 390566 h 572549"/>
                      <a:gd name="connsiteX4" fmla="*/ 429194 w 499316"/>
                      <a:gd name="connsiteY4" fmla="*/ 557545 h 572549"/>
                      <a:gd name="connsiteX5" fmla="*/ 181580 w 499316"/>
                      <a:gd name="connsiteY5" fmla="*/ 491932 h 572549"/>
                      <a:gd name="connsiteX6" fmla="*/ 54730 w 499316"/>
                      <a:gd name="connsiteY6" fmla="*/ 369076 h 572549"/>
                      <a:gd name="connsiteX7" fmla="*/ 148 w 499316"/>
                      <a:gd name="connsiteY7" fmla="*/ 201147 h 572549"/>
                      <a:gd name="connsiteX8" fmla="*/ 131752 w 499316"/>
                      <a:gd name="connsiteY8" fmla="*/ 23329 h 572549"/>
                      <a:gd name="connsiteX9" fmla="*/ 343803 w 499316"/>
                      <a:gd name="connsiteY9" fmla="*/ 11918 h 572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99316" h="572549">
                        <a:moveTo>
                          <a:pt x="343803" y="11918"/>
                        </a:moveTo>
                        <a:cubicBezTo>
                          <a:pt x="343803" y="11918"/>
                          <a:pt x="380508" y="15912"/>
                          <a:pt x="409035" y="93315"/>
                        </a:cubicBezTo>
                        <a:cubicBezTo>
                          <a:pt x="437562" y="170718"/>
                          <a:pt x="429955" y="191258"/>
                          <a:pt x="456200" y="230625"/>
                        </a:cubicBezTo>
                        <a:cubicBezTo>
                          <a:pt x="482254" y="269992"/>
                          <a:pt x="506978" y="332942"/>
                          <a:pt x="497088" y="390566"/>
                        </a:cubicBezTo>
                        <a:cubicBezTo>
                          <a:pt x="487009" y="448191"/>
                          <a:pt x="479592" y="526735"/>
                          <a:pt x="429194" y="557545"/>
                        </a:cubicBezTo>
                        <a:cubicBezTo>
                          <a:pt x="349128" y="606040"/>
                          <a:pt x="239965" y="524263"/>
                          <a:pt x="181580" y="491932"/>
                        </a:cubicBezTo>
                        <a:cubicBezTo>
                          <a:pt x="123385" y="459602"/>
                          <a:pt x="72987" y="396652"/>
                          <a:pt x="54730" y="369076"/>
                        </a:cubicBezTo>
                        <a:cubicBezTo>
                          <a:pt x="36472" y="341500"/>
                          <a:pt x="-2705" y="273796"/>
                          <a:pt x="148" y="201147"/>
                        </a:cubicBezTo>
                        <a:cubicBezTo>
                          <a:pt x="3001" y="128498"/>
                          <a:pt x="86490" y="44819"/>
                          <a:pt x="131752" y="23329"/>
                        </a:cubicBezTo>
                        <a:cubicBezTo>
                          <a:pt x="177015" y="1838"/>
                          <a:pt x="258032" y="-10523"/>
                          <a:pt x="343803" y="119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4254" cap="flat">
                    <a:solidFill>
                      <a:srgbClr val="25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01" name="Полилиния: фигура 200">
                    <a:extLst>
                      <a:ext uri="{FF2B5EF4-FFF2-40B4-BE49-F238E27FC236}">
                        <a16:creationId xmlns:a16="http://schemas.microsoft.com/office/drawing/2014/main" xmlns="" id="{9B2AAC59-C01D-FF34-C791-DC1B2CF6CD4C}"/>
                      </a:ext>
                    </a:extLst>
                  </p:cNvPr>
                  <p:cNvSpPr/>
                  <p:nvPr/>
                </p:nvSpPr>
                <p:spPr>
                  <a:xfrm>
                    <a:off x="9029176" y="2786114"/>
                    <a:ext cx="598033" cy="883195"/>
                  </a:xfrm>
                  <a:custGeom>
                    <a:avLst/>
                    <a:gdLst>
                      <a:gd name="connsiteX0" fmla="*/ 594998 w 598033"/>
                      <a:gd name="connsiteY0" fmla="*/ 96374 h 883195"/>
                      <a:gd name="connsiteX1" fmla="*/ 530147 w 598033"/>
                      <a:gd name="connsiteY1" fmla="*/ 20872 h 883195"/>
                      <a:gd name="connsiteX2" fmla="*/ 427640 w 598033"/>
                      <a:gd name="connsiteY2" fmla="*/ 69368 h 883195"/>
                      <a:gd name="connsiteX3" fmla="*/ 276447 w 598033"/>
                      <a:gd name="connsiteY3" fmla="*/ 7370 h 883195"/>
                      <a:gd name="connsiteX4" fmla="*/ 217110 w 598033"/>
                      <a:gd name="connsiteY4" fmla="*/ 147723 h 883195"/>
                      <a:gd name="connsiteX5" fmla="*/ 133431 w 598033"/>
                      <a:gd name="connsiteY5" fmla="*/ 185568 h 883195"/>
                      <a:gd name="connsiteX6" fmla="*/ 128106 w 598033"/>
                      <a:gd name="connsiteY6" fmla="*/ 317744 h 883195"/>
                      <a:gd name="connsiteX7" fmla="*/ 26170 w 598033"/>
                      <a:gd name="connsiteY7" fmla="*/ 354448 h 883195"/>
                      <a:gd name="connsiteX8" fmla="*/ 55838 w 598033"/>
                      <a:gd name="connsiteY8" fmla="*/ 473121 h 883195"/>
                      <a:gd name="connsiteX9" fmla="*/ 2397 w 598033"/>
                      <a:gd name="connsiteY9" fmla="*/ 524089 h 883195"/>
                      <a:gd name="connsiteX10" fmla="*/ 23507 w 598033"/>
                      <a:gd name="connsiteY10" fmla="*/ 608148 h 883195"/>
                      <a:gd name="connsiteX11" fmla="*/ 18372 w 598033"/>
                      <a:gd name="connsiteY11" fmla="*/ 731575 h 883195"/>
                      <a:gd name="connsiteX12" fmla="*/ 125444 w 598033"/>
                      <a:gd name="connsiteY12" fmla="*/ 800991 h 883195"/>
                      <a:gd name="connsiteX13" fmla="*/ 133621 w 598033"/>
                      <a:gd name="connsiteY13" fmla="*/ 876492 h 883195"/>
                      <a:gd name="connsiteX14" fmla="*/ 201135 w 598033"/>
                      <a:gd name="connsiteY14" fmla="*/ 860327 h 883195"/>
                      <a:gd name="connsiteX15" fmla="*/ 206460 w 598033"/>
                      <a:gd name="connsiteY15" fmla="*/ 811831 h 883195"/>
                      <a:gd name="connsiteX16" fmla="*/ 284814 w 598033"/>
                      <a:gd name="connsiteY16" fmla="*/ 827997 h 883195"/>
                      <a:gd name="connsiteX17" fmla="*/ 327985 w 598033"/>
                      <a:gd name="connsiteY17" fmla="*/ 755158 h 883195"/>
                      <a:gd name="connsiteX18" fmla="*/ 398162 w 598033"/>
                      <a:gd name="connsiteY18" fmla="*/ 757820 h 883195"/>
                      <a:gd name="connsiteX19" fmla="*/ 449510 w 598033"/>
                      <a:gd name="connsiteY19" fmla="*/ 660638 h 883195"/>
                      <a:gd name="connsiteX20" fmla="*/ 511509 w 598033"/>
                      <a:gd name="connsiteY20" fmla="*/ 630970 h 883195"/>
                      <a:gd name="connsiteX21" fmla="*/ 516644 w 598033"/>
                      <a:gd name="connsiteY21" fmla="*/ 568021 h 883195"/>
                      <a:gd name="connsiteX22" fmla="*/ 463013 w 598033"/>
                      <a:gd name="connsiteY22" fmla="*/ 406938 h 883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598033" h="883195">
                        <a:moveTo>
                          <a:pt x="594998" y="96374"/>
                        </a:moveTo>
                        <a:cubicBezTo>
                          <a:pt x="594998" y="96374"/>
                          <a:pt x="619341" y="34375"/>
                          <a:pt x="530147" y="20872"/>
                        </a:cubicBezTo>
                        <a:cubicBezTo>
                          <a:pt x="441142" y="7370"/>
                          <a:pt x="446467" y="64043"/>
                          <a:pt x="427640" y="69368"/>
                        </a:cubicBezTo>
                        <a:cubicBezTo>
                          <a:pt x="408812" y="74693"/>
                          <a:pt x="362788" y="-27814"/>
                          <a:pt x="276447" y="7370"/>
                        </a:cubicBezTo>
                        <a:cubicBezTo>
                          <a:pt x="190105" y="42363"/>
                          <a:pt x="219773" y="126042"/>
                          <a:pt x="217110" y="147723"/>
                        </a:cubicBezTo>
                        <a:cubicBezTo>
                          <a:pt x="214448" y="169403"/>
                          <a:pt x="171277" y="115392"/>
                          <a:pt x="133431" y="185568"/>
                        </a:cubicBezTo>
                        <a:cubicBezTo>
                          <a:pt x="95585" y="255745"/>
                          <a:pt x="133431" y="301578"/>
                          <a:pt x="128106" y="317744"/>
                        </a:cubicBezTo>
                        <a:cubicBezTo>
                          <a:pt x="122781" y="333909"/>
                          <a:pt x="44997" y="294922"/>
                          <a:pt x="26170" y="354448"/>
                        </a:cubicBezTo>
                        <a:cubicBezTo>
                          <a:pt x="7342" y="413785"/>
                          <a:pt x="55838" y="462471"/>
                          <a:pt x="55838" y="473121"/>
                        </a:cubicBezTo>
                        <a:cubicBezTo>
                          <a:pt x="55838" y="483771"/>
                          <a:pt x="13047" y="483581"/>
                          <a:pt x="2397" y="524089"/>
                        </a:cubicBezTo>
                        <a:cubicBezTo>
                          <a:pt x="-8443" y="564597"/>
                          <a:pt x="20845" y="586468"/>
                          <a:pt x="23507" y="608148"/>
                        </a:cubicBezTo>
                        <a:cubicBezTo>
                          <a:pt x="26170" y="629829"/>
                          <a:pt x="-19474" y="672239"/>
                          <a:pt x="18372" y="731575"/>
                        </a:cubicBezTo>
                        <a:cubicBezTo>
                          <a:pt x="56218" y="790911"/>
                          <a:pt x="128296" y="771133"/>
                          <a:pt x="125444" y="800991"/>
                        </a:cubicBezTo>
                        <a:cubicBezTo>
                          <a:pt x="122781" y="830659"/>
                          <a:pt x="101101" y="855002"/>
                          <a:pt x="133621" y="876492"/>
                        </a:cubicBezTo>
                        <a:cubicBezTo>
                          <a:pt x="165952" y="898173"/>
                          <a:pt x="201135" y="860327"/>
                          <a:pt x="201135" y="860327"/>
                        </a:cubicBezTo>
                        <a:cubicBezTo>
                          <a:pt x="201135" y="860327"/>
                          <a:pt x="192958" y="811831"/>
                          <a:pt x="206460" y="811831"/>
                        </a:cubicBezTo>
                        <a:cubicBezTo>
                          <a:pt x="219963" y="811831"/>
                          <a:pt x="257809" y="846824"/>
                          <a:pt x="284814" y="827997"/>
                        </a:cubicBezTo>
                        <a:cubicBezTo>
                          <a:pt x="311820" y="809169"/>
                          <a:pt x="306495" y="760483"/>
                          <a:pt x="327985" y="755158"/>
                        </a:cubicBezTo>
                        <a:cubicBezTo>
                          <a:pt x="349666" y="749833"/>
                          <a:pt x="338826" y="765998"/>
                          <a:pt x="398162" y="757820"/>
                        </a:cubicBezTo>
                        <a:cubicBezTo>
                          <a:pt x="457498" y="749642"/>
                          <a:pt x="449510" y="674141"/>
                          <a:pt x="449510" y="660638"/>
                        </a:cubicBezTo>
                        <a:cubicBezTo>
                          <a:pt x="449510" y="647135"/>
                          <a:pt x="490019" y="665963"/>
                          <a:pt x="511509" y="630970"/>
                        </a:cubicBezTo>
                        <a:cubicBezTo>
                          <a:pt x="533190" y="595787"/>
                          <a:pt x="516644" y="568021"/>
                          <a:pt x="516644" y="568021"/>
                        </a:cubicBezTo>
                        <a:cubicBezTo>
                          <a:pt x="516644" y="568021"/>
                          <a:pt x="454835" y="466274"/>
                          <a:pt x="463013" y="406938"/>
                        </a:cubicBezTo>
                      </a:path>
                    </a:pathLst>
                  </a:custGeom>
                  <a:solidFill>
                    <a:srgbClr val="251A30"/>
                  </a:solidFill>
                  <a:ln w="14254" cap="flat">
                    <a:solidFill>
                      <a:srgbClr val="25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02" name="Полилиния: фигура 201">
                    <a:extLst>
                      <a:ext uri="{FF2B5EF4-FFF2-40B4-BE49-F238E27FC236}">
                        <a16:creationId xmlns:a16="http://schemas.microsoft.com/office/drawing/2014/main" xmlns="" id="{938108DD-6620-653E-C31C-7420DD54B0A7}"/>
                      </a:ext>
                    </a:extLst>
                  </p:cNvPr>
                  <p:cNvSpPr/>
                  <p:nvPr/>
                </p:nvSpPr>
                <p:spPr>
                  <a:xfrm>
                    <a:off x="9413218" y="2877855"/>
                    <a:ext cx="466558" cy="476177"/>
                  </a:xfrm>
                  <a:custGeom>
                    <a:avLst/>
                    <a:gdLst>
                      <a:gd name="connsiteX0" fmla="*/ 168356 w 466558"/>
                      <a:gd name="connsiteY0" fmla="*/ 457832 h 476177"/>
                      <a:gd name="connsiteX1" fmla="*/ 183000 w 466558"/>
                      <a:gd name="connsiteY1" fmla="*/ 385754 h 476177"/>
                      <a:gd name="connsiteX2" fmla="*/ 182619 w 466558"/>
                      <a:gd name="connsiteY2" fmla="*/ 286860 h 476177"/>
                      <a:gd name="connsiteX3" fmla="*/ 184902 w 466558"/>
                      <a:gd name="connsiteY3" fmla="*/ 191770 h 476177"/>
                      <a:gd name="connsiteX4" fmla="*/ 344653 w 466558"/>
                      <a:gd name="connsiteY4" fmla="*/ 161341 h 476177"/>
                      <a:gd name="connsiteX5" fmla="*/ 422817 w 466558"/>
                      <a:gd name="connsiteY5" fmla="*/ 86791 h 476177"/>
                      <a:gd name="connsiteX6" fmla="*/ 466558 w 466558"/>
                      <a:gd name="connsiteY6" fmla="*/ 122925 h 476177"/>
                      <a:gd name="connsiteX7" fmla="*/ 330199 w 466558"/>
                      <a:gd name="connsiteY7" fmla="*/ 4633 h 476177"/>
                      <a:gd name="connsiteX8" fmla="*/ 9936 w 466558"/>
                      <a:gd name="connsiteY8" fmla="*/ 197095 h 476177"/>
                      <a:gd name="connsiteX9" fmla="*/ 132412 w 466558"/>
                      <a:gd name="connsiteY9" fmla="*/ 475899 h 476177"/>
                      <a:gd name="connsiteX10" fmla="*/ 168546 w 466558"/>
                      <a:gd name="connsiteY10" fmla="*/ 457642 h 476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6558" h="476177">
                        <a:moveTo>
                          <a:pt x="168356" y="457832"/>
                        </a:moveTo>
                        <a:cubicBezTo>
                          <a:pt x="168356" y="457832"/>
                          <a:pt x="157896" y="425121"/>
                          <a:pt x="183000" y="385754"/>
                        </a:cubicBezTo>
                        <a:cubicBezTo>
                          <a:pt x="208104" y="346576"/>
                          <a:pt x="211337" y="304547"/>
                          <a:pt x="182619" y="286860"/>
                        </a:cubicBezTo>
                        <a:cubicBezTo>
                          <a:pt x="153902" y="269173"/>
                          <a:pt x="142872" y="239505"/>
                          <a:pt x="184902" y="191770"/>
                        </a:cubicBezTo>
                        <a:cubicBezTo>
                          <a:pt x="226931" y="144035"/>
                          <a:pt x="300531" y="201850"/>
                          <a:pt x="344653" y="161341"/>
                        </a:cubicBezTo>
                        <a:cubicBezTo>
                          <a:pt x="388584" y="120833"/>
                          <a:pt x="389345" y="91925"/>
                          <a:pt x="422817" y="86791"/>
                        </a:cubicBezTo>
                        <a:cubicBezTo>
                          <a:pt x="456288" y="81656"/>
                          <a:pt x="466558" y="122925"/>
                          <a:pt x="466558" y="122925"/>
                        </a:cubicBezTo>
                        <a:cubicBezTo>
                          <a:pt x="466558" y="122925"/>
                          <a:pt x="434418" y="29356"/>
                          <a:pt x="330199" y="4633"/>
                        </a:cubicBezTo>
                        <a:cubicBezTo>
                          <a:pt x="225981" y="-19900"/>
                          <a:pt x="62616" y="54270"/>
                          <a:pt x="9936" y="197095"/>
                        </a:cubicBezTo>
                        <a:cubicBezTo>
                          <a:pt x="-42934" y="339730"/>
                          <a:pt x="132412" y="475899"/>
                          <a:pt x="132412" y="475899"/>
                        </a:cubicBezTo>
                        <a:cubicBezTo>
                          <a:pt x="132412" y="475899"/>
                          <a:pt x="143633" y="479893"/>
                          <a:pt x="168546" y="457642"/>
                        </a:cubicBezTo>
                        <a:close/>
                      </a:path>
                    </a:pathLst>
                  </a:custGeom>
                  <a:solidFill>
                    <a:srgbClr val="251A30"/>
                  </a:solidFill>
                  <a:ln w="14254" cap="flat">
                    <a:solidFill>
                      <a:srgbClr val="25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03" name="Полилиния: фигура 202">
                    <a:extLst>
                      <a:ext uri="{FF2B5EF4-FFF2-40B4-BE49-F238E27FC236}">
                        <a16:creationId xmlns:a16="http://schemas.microsoft.com/office/drawing/2014/main" xmlns="" id="{D10BD48C-471B-3105-AD90-933789BBBF60}"/>
                      </a:ext>
                    </a:extLst>
                  </p:cNvPr>
                  <p:cNvSpPr/>
                  <p:nvPr/>
                </p:nvSpPr>
                <p:spPr>
                  <a:xfrm>
                    <a:off x="9849918" y="3206174"/>
                    <a:ext cx="78734" cy="129702"/>
                  </a:xfrm>
                  <a:custGeom>
                    <a:avLst/>
                    <a:gdLst>
                      <a:gd name="connsiteX0" fmla="*/ 0 w 78734"/>
                      <a:gd name="connsiteY0" fmla="*/ 0 h 129702"/>
                      <a:gd name="connsiteX1" fmla="*/ 78735 w 78734"/>
                      <a:gd name="connsiteY1" fmla="*/ 107262 h 129702"/>
                      <a:gd name="connsiteX2" fmla="*/ 18067 w 78734"/>
                      <a:gd name="connsiteY2" fmla="*/ 129703 h 129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8734" h="129702">
                        <a:moveTo>
                          <a:pt x="0" y="0"/>
                        </a:moveTo>
                        <a:lnTo>
                          <a:pt x="78735" y="107262"/>
                        </a:lnTo>
                        <a:lnTo>
                          <a:pt x="18067" y="129703"/>
                        </a:lnTo>
                      </a:path>
                    </a:pathLst>
                  </a:custGeom>
                  <a:noFill/>
                  <a:ln w="14254" cap="flat">
                    <a:solidFill>
                      <a:srgbClr val="25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04" name="Полилиния: фигура 203">
                    <a:extLst>
                      <a:ext uri="{FF2B5EF4-FFF2-40B4-BE49-F238E27FC236}">
                        <a16:creationId xmlns:a16="http://schemas.microsoft.com/office/drawing/2014/main" xmlns="" id="{8A96E717-5233-5092-0E1C-4E6F5F75234A}"/>
                      </a:ext>
                    </a:extLst>
                  </p:cNvPr>
                  <p:cNvSpPr/>
                  <p:nvPr/>
                </p:nvSpPr>
                <p:spPr>
                  <a:xfrm>
                    <a:off x="9850108" y="3382661"/>
                    <a:ext cx="71507" cy="20545"/>
                  </a:xfrm>
                  <a:custGeom>
                    <a:avLst/>
                    <a:gdLst>
                      <a:gd name="connsiteX0" fmla="*/ 71508 w 71507"/>
                      <a:gd name="connsiteY0" fmla="*/ 0 h 20545"/>
                      <a:gd name="connsiteX1" fmla="*/ 0 w 71507"/>
                      <a:gd name="connsiteY1" fmla="*/ 16165 h 20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1507" h="20545">
                        <a:moveTo>
                          <a:pt x="71508" y="0"/>
                        </a:moveTo>
                        <a:cubicBezTo>
                          <a:pt x="71508" y="0"/>
                          <a:pt x="35944" y="31950"/>
                          <a:pt x="0" y="16165"/>
                        </a:cubicBezTo>
                      </a:path>
                    </a:pathLst>
                  </a:custGeom>
                  <a:noFill/>
                  <a:ln w="14254" cap="flat">
                    <a:solidFill>
                      <a:srgbClr val="25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05" name="Полилиния: фигура 204">
                    <a:extLst>
                      <a:ext uri="{FF2B5EF4-FFF2-40B4-BE49-F238E27FC236}">
                        <a16:creationId xmlns:a16="http://schemas.microsoft.com/office/drawing/2014/main" xmlns="" id="{7C4FD0D5-E42D-FEAF-C1BC-AA344CDBAC4D}"/>
                      </a:ext>
                    </a:extLst>
                  </p:cNvPr>
                  <p:cNvSpPr/>
                  <p:nvPr/>
                </p:nvSpPr>
                <p:spPr>
                  <a:xfrm>
                    <a:off x="9746628" y="3236515"/>
                    <a:ext cx="31424" cy="46579"/>
                  </a:xfrm>
                  <a:custGeom>
                    <a:avLst/>
                    <a:gdLst>
                      <a:gd name="connsiteX0" fmla="*/ 27599 w 31424"/>
                      <a:gd name="connsiteY0" fmla="*/ 17965 h 46579"/>
                      <a:gd name="connsiteX1" fmla="*/ 25887 w 31424"/>
                      <a:gd name="connsiteY1" fmla="*/ 45921 h 46579"/>
                      <a:gd name="connsiteX2" fmla="*/ 3826 w 31424"/>
                      <a:gd name="connsiteY2" fmla="*/ 28615 h 46579"/>
                      <a:gd name="connsiteX3" fmla="*/ 5538 w 31424"/>
                      <a:gd name="connsiteY3" fmla="*/ 659 h 46579"/>
                      <a:gd name="connsiteX4" fmla="*/ 27599 w 31424"/>
                      <a:gd name="connsiteY4" fmla="*/ 17965 h 46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4" h="46579">
                        <a:moveTo>
                          <a:pt x="27599" y="17965"/>
                        </a:moveTo>
                        <a:cubicBezTo>
                          <a:pt x="33304" y="30517"/>
                          <a:pt x="32543" y="42879"/>
                          <a:pt x="25887" y="45921"/>
                        </a:cubicBezTo>
                        <a:cubicBezTo>
                          <a:pt x="19421" y="48964"/>
                          <a:pt x="9531" y="41167"/>
                          <a:pt x="3826" y="28615"/>
                        </a:cubicBezTo>
                        <a:cubicBezTo>
                          <a:pt x="-1879" y="16063"/>
                          <a:pt x="-1119" y="3701"/>
                          <a:pt x="5538" y="659"/>
                        </a:cubicBezTo>
                        <a:cubicBezTo>
                          <a:pt x="12194" y="-2384"/>
                          <a:pt x="21893" y="5413"/>
                          <a:pt x="27599" y="17965"/>
                        </a:cubicBezTo>
                        <a:close/>
                      </a:path>
                    </a:pathLst>
                  </a:custGeom>
                  <a:solidFill>
                    <a:srgbClr val="251A3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06" name="Полилиния: фигура 205">
                    <a:extLst>
                      <a:ext uri="{FF2B5EF4-FFF2-40B4-BE49-F238E27FC236}">
                        <a16:creationId xmlns:a16="http://schemas.microsoft.com/office/drawing/2014/main" xmlns="" id="{30DD8571-BB7D-F2DD-D965-2814F34381EC}"/>
                      </a:ext>
                    </a:extLst>
                  </p:cNvPr>
                  <p:cNvSpPr/>
                  <p:nvPr/>
                </p:nvSpPr>
                <p:spPr>
                  <a:xfrm>
                    <a:off x="9874809" y="3156069"/>
                    <a:ext cx="31424" cy="46579"/>
                  </a:xfrm>
                  <a:custGeom>
                    <a:avLst/>
                    <a:gdLst>
                      <a:gd name="connsiteX0" fmla="*/ 27599 w 31424"/>
                      <a:gd name="connsiteY0" fmla="*/ 17965 h 46579"/>
                      <a:gd name="connsiteX1" fmla="*/ 25887 w 31424"/>
                      <a:gd name="connsiteY1" fmla="*/ 45921 h 46579"/>
                      <a:gd name="connsiteX2" fmla="*/ 3826 w 31424"/>
                      <a:gd name="connsiteY2" fmla="*/ 28615 h 46579"/>
                      <a:gd name="connsiteX3" fmla="*/ 5538 w 31424"/>
                      <a:gd name="connsiteY3" fmla="*/ 658 h 46579"/>
                      <a:gd name="connsiteX4" fmla="*/ 27599 w 31424"/>
                      <a:gd name="connsiteY4" fmla="*/ 17965 h 46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4" h="46579">
                        <a:moveTo>
                          <a:pt x="27599" y="17965"/>
                        </a:moveTo>
                        <a:cubicBezTo>
                          <a:pt x="33304" y="30517"/>
                          <a:pt x="32543" y="42878"/>
                          <a:pt x="25887" y="45921"/>
                        </a:cubicBezTo>
                        <a:cubicBezTo>
                          <a:pt x="19421" y="48964"/>
                          <a:pt x="9532" y="41167"/>
                          <a:pt x="3826" y="28615"/>
                        </a:cubicBezTo>
                        <a:cubicBezTo>
                          <a:pt x="-1879" y="16063"/>
                          <a:pt x="-1119" y="3701"/>
                          <a:pt x="5538" y="658"/>
                        </a:cubicBezTo>
                        <a:cubicBezTo>
                          <a:pt x="12004" y="-2384"/>
                          <a:pt x="21893" y="5413"/>
                          <a:pt x="27599" y="17965"/>
                        </a:cubicBezTo>
                        <a:close/>
                      </a:path>
                    </a:pathLst>
                  </a:custGeom>
                  <a:solidFill>
                    <a:srgbClr val="251A3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07" name="Полилиния: фигура 206">
                    <a:extLst>
                      <a:ext uri="{FF2B5EF4-FFF2-40B4-BE49-F238E27FC236}">
                        <a16:creationId xmlns:a16="http://schemas.microsoft.com/office/drawing/2014/main" xmlns="" id="{66098FE6-994A-E6C1-0CE5-4BC14E4D6108}"/>
                      </a:ext>
                    </a:extLst>
                  </p:cNvPr>
                  <p:cNvSpPr/>
                  <p:nvPr/>
                </p:nvSpPr>
                <p:spPr>
                  <a:xfrm>
                    <a:off x="9689787" y="3177055"/>
                    <a:ext cx="71127" cy="59357"/>
                  </a:xfrm>
                  <a:custGeom>
                    <a:avLst/>
                    <a:gdLst>
                      <a:gd name="connsiteX0" fmla="*/ 0 w 71127"/>
                      <a:gd name="connsiteY0" fmla="*/ 59358 h 59357"/>
                      <a:gd name="connsiteX1" fmla="*/ 71127 w 71127"/>
                      <a:gd name="connsiteY1" fmla="*/ 402 h 59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1127" h="59357">
                        <a:moveTo>
                          <a:pt x="0" y="59358"/>
                        </a:moveTo>
                        <a:cubicBezTo>
                          <a:pt x="0" y="59358"/>
                          <a:pt x="17877" y="-5684"/>
                          <a:pt x="71127" y="402"/>
                        </a:cubicBezTo>
                      </a:path>
                    </a:pathLst>
                  </a:custGeom>
                  <a:noFill/>
                  <a:ln w="14254" cap="rnd">
                    <a:solidFill>
                      <a:srgbClr val="25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08" name="Полилиния: фигура 207">
                    <a:extLst>
                      <a:ext uri="{FF2B5EF4-FFF2-40B4-BE49-F238E27FC236}">
                        <a16:creationId xmlns:a16="http://schemas.microsoft.com/office/drawing/2014/main" xmlns="" id="{2BB97697-CCA9-6AC7-64CB-7C72D3FEF6D2}"/>
                      </a:ext>
                    </a:extLst>
                  </p:cNvPr>
                  <p:cNvSpPr/>
                  <p:nvPr/>
                </p:nvSpPr>
                <p:spPr>
                  <a:xfrm>
                    <a:off x="9833373" y="3092097"/>
                    <a:ext cx="52299" cy="37434"/>
                  </a:xfrm>
                  <a:custGeom>
                    <a:avLst/>
                    <a:gdLst>
                      <a:gd name="connsiteX0" fmla="*/ 0 w 52299"/>
                      <a:gd name="connsiteY0" fmla="*/ 37435 h 37434"/>
                      <a:gd name="connsiteX1" fmla="*/ 52300 w 52299"/>
                      <a:gd name="connsiteY1" fmla="*/ 730 h 37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2299" h="37434">
                        <a:moveTo>
                          <a:pt x="0" y="37435"/>
                        </a:moveTo>
                        <a:cubicBezTo>
                          <a:pt x="0" y="37435"/>
                          <a:pt x="12362" y="-6116"/>
                          <a:pt x="52300" y="730"/>
                        </a:cubicBezTo>
                      </a:path>
                    </a:pathLst>
                  </a:custGeom>
                  <a:noFill/>
                  <a:ln w="14254" cap="rnd">
                    <a:solidFill>
                      <a:srgbClr val="25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209" name="Полилиния: фигура 208">
                    <a:extLst>
                      <a:ext uri="{FF2B5EF4-FFF2-40B4-BE49-F238E27FC236}">
                        <a16:creationId xmlns:a16="http://schemas.microsoft.com/office/drawing/2014/main" xmlns="" id="{50534F2B-6E4D-06B0-FD6C-C7652EA34864}"/>
                      </a:ext>
                    </a:extLst>
                  </p:cNvPr>
                  <p:cNvSpPr/>
                  <p:nvPr/>
                </p:nvSpPr>
                <p:spPr>
                  <a:xfrm>
                    <a:off x="9516053" y="3306259"/>
                    <a:ext cx="118581" cy="114784"/>
                  </a:xfrm>
                  <a:custGeom>
                    <a:avLst/>
                    <a:gdLst>
                      <a:gd name="connsiteX0" fmla="*/ 79975 w 118581"/>
                      <a:gd name="connsiteY0" fmla="*/ 34183 h 114784"/>
                      <a:gd name="connsiteX1" fmla="*/ 1430 w 118581"/>
                      <a:gd name="connsiteY1" fmla="*/ 26766 h 114784"/>
                      <a:gd name="connsiteX2" fmla="*/ 79214 w 118581"/>
                      <a:gd name="connsiteY2" fmla="*/ 114058 h 114784"/>
                      <a:gd name="connsiteX3" fmla="*/ 118581 w 118581"/>
                      <a:gd name="connsiteY3" fmla="*/ 88003 h 114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81" h="114784">
                        <a:moveTo>
                          <a:pt x="79975" y="34183"/>
                        </a:moveTo>
                        <a:cubicBezTo>
                          <a:pt x="79975" y="34183"/>
                          <a:pt x="12651" y="-37515"/>
                          <a:pt x="1430" y="26766"/>
                        </a:cubicBezTo>
                        <a:cubicBezTo>
                          <a:pt x="-9980" y="91046"/>
                          <a:pt x="49736" y="108163"/>
                          <a:pt x="79214" y="114058"/>
                        </a:cubicBezTo>
                        <a:cubicBezTo>
                          <a:pt x="108692" y="119954"/>
                          <a:pt x="118581" y="88003"/>
                          <a:pt x="118581" y="88003"/>
                        </a:cubicBezTo>
                      </a:path>
                    </a:pathLst>
                  </a:custGeom>
                  <a:solidFill>
                    <a:srgbClr val="FFFFFF"/>
                  </a:solidFill>
                  <a:ln w="14254" cap="flat">
                    <a:solidFill>
                      <a:srgbClr val="25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10" name="Рисунок 148">
              <a:extLst>
                <a:ext uri="{FF2B5EF4-FFF2-40B4-BE49-F238E27FC236}">
                  <a16:creationId xmlns:a16="http://schemas.microsoft.com/office/drawing/2014/main" xmlns="" id="{F05FCDCA-F849-61B1-3FA8-523B0C810A30}"/>
                </a:ext>
              </a:extLst>
            </p:cNvPr>
            <p:cNvGrpSpPr/>
            <p:nvPr/>
          </p:nvGrpSpPr>
          <p:grpSpPr>
            <a:xfrm flipH="1">
              <a:off x="10293039" y="1765560"/>
              <a:ext cx="1412277" cy="1412277"/>
              <a:chOff x="7630897" y="1765560"/>
              <a:chExt cx="1412277" cy="1412277"/>
            </a:xfrm>
          </p:grpSpPr>
          <p:sp>
            <p:nvSpPr>
              <p:cNvPr id="211" name="Полилиния: фигура 210">
                <a:extLst>
                  <a:ext uri="{FF2B5EF4-FFF2-40B4-BE49-F238E27FC236}">
                    <a16:creationId xmlns:a16="http://schemas.microsoft.com/office/drawing/2014/main" xmlns="" id="{33C2D2F9-3BC0-EA66-1031-5474FC58E3EB}"/>
                  </a:ext>
                </a:extLst>
              </p:cNvPr>
              <p:cNvSpPr/>
              <p:nvPr/>
            </p:nvSpPr>
            <p:spPr>
              <a:xfrm>
                <a:off x="7630897" y="1765560"/>
                <a:ext cx="1412277" cy="1412277"/>
              </a:xfrm>
              <a:custGeom>
                <a:avLst/>
                <a:gdLst>
                  <a:gd name="connsiteX0" fmla="*/ 1412277 w 1412277"/>
                  <a:gd name="connsiteY0" fmla="*/ 706139 h 1412277"/>
                  <a:gd name="connsiteX1" fmla="*/ 706139 w 1412277"/>
                  <a:gd name="connsiteY1" fmla="*/ 1412277 h 1412277"/>
                  <a:gd name="connsiteX2" fmla="*/ 0 w 1412277"/>
                  <a:gd name="connsiteY2" fmla="*/ 706139 h 1412277"/>
                  <a:gd name="connsiteX3" fmla="*/ 706139 w 1412277"/>
                  <a:gd name="connsiteY3" fmla="*/ 0 h 1412277"/>
                  <a:gd name="connsiteX4" fmla="*/ 1412277 w 1412277"/>
                  <a:gd name="connsiteY4" fmla="*/ 706139 h 1412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277" h="1412277">
                    <a:moveTo>
                      <a:pt x="1412277" y="706139"/>
                    </a:moveTo>
                    <a:cubicBezTo>
                      <a:pt x="1412277" y="1096128"/>
                      <a:pt x="1096128" y="1412277"/>
                      <a:pt x="706139" y="1412277"/>
                    </a:cubicBezTo>
                    <a:cubicBezTo>
                      <a:pt x="316149" y="1412277"/>
                      <a:pt x="0" y="1096128"/>
                      <a:pt x="0" y="706139"/>
                    </a:cubicBezTo>
                    <a:cubicBezTo>
                      <a:pt x="0" y="316149"/>
                      <a:pt x="316149" y="0"/>
                      <a:pt x="706139" y="0"/>
                    </a:cubicBezTo>
                    <a:cubicBezTo>
                      <a:pt x="1096128" y="0"/>
                      <a:pt x="1412277" y="316149"/>
                      <a:pt x="1412277" y="7061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254" cap="flat">
                <a:solidFill>
                  <a:srgbClr val="251A3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2" name="Полилиния: фигура 211">
                <a:extLst>
                  <a:ext uri="{FF2B5EF4-FFF2-40B4-BE49-F238E27FC236}">
                    <a16:creationId xmlns:a16="http://schemas.microsoft.com/office/drawing/2014/main" xmlns="" id="{D16FBC11-C37B-7EE6-91D4-F25BFA45254C}"/>
                  </a:ext>
                </a:extLst>
              </p:cNvPr>
              <p:cNvSpPr/>
              <p:nvPr/>
            </p:nvSpPr>
            <p:spPr>
              <a:xfrm>
                <a:off x="7796164" y="1930827"/>
                <a:ext cx="1081744" cy="1081744"/>
              </a:xfrm>
              <a:custGeom>
                <a:avLst/>
                <a:gdLst>
                  <a:gd name="connsiteX0" fmla="*/ 1081744 w 1081744"/>
                  <a:gd name="connsiteY0" fmla="*/ 540872 h 1081744"/>
                  <a:gd name="connsiteX1" fmla="*/ 540872 w 1081744"/>
                  <a:gd name="connsiteY1" fmla="*/ 1081744 h 1081744"/>
                  <a:gd name="connsiteX2" fmla="*/ 0 w 1081744"/>
                  <a:gd name="connsiteY2" fmla="*/ 540872 h 1081744"/>
                  <a:gd name="connsiteX3" fmla="*/ 540872 w 1081744"/>
                  <a:gd name="connsiteY3" fmla="*/ 0 h 1081744"/>
                  <a:gd name="connsiteX4" fmla="*/ 1081744 w 1081744"/>
                  <a:gd name="connsiteY4" fmla="*/ 540872 h 1081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1744" h="1081744">
                    <a:moveTo>
                      <a:pt x="1081744" y="540872"/>
                    </a:moveTo>
                    <a:cubicBezTo>
                      <a:pt x="1081744" y="839587"/>
                      <a:pt x="839587" y="1081744"/>
                      <a:pt x="540872" y="1081744"/>
                    </a:cubicBezTo>
                    <a:cubicBezTo>
                      <a:pt x="242157" y="1081744"/>
                      <a:pt x="0" y="839587"/>
                      <a:pt x="0" y="540872"/>
                    </a:cubicBezTo>
                    <a:cubicBezTo>
                      <a:pt x="0" y="242157"/>
                      <a:pt x="242157" y="0"/>
                      <a:pt x="540872" y="0"/>
                    </a:cubicBezTo>
                    <a:cubicBezTo>
                      <a:pt x="839587" y="0"/>
                      <a:pt x="1081744" y="242157"/>
                      <a:pt x="1081744" y="540872"/>
                    </a:cubicBezTo>
                    <a:close/>
                  </a:path>
                </a:pathLst>
              </a:custGeom>
              <a:solidFill>
                <a:srgbClr val="949196"/>
              </a:solidFill>
              <a:ln w="14254" cap="flat">
                <a:solidFill>
                  <a:srgbClr val="251A3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213" name="Рисунок 148">
                <a:extLst>
                  <a:ext uri="{FF2B5EF4-FFF2-40B4-BE49-F238E27FC236}">
                    <a16:creationId xmlns:a16="http://schemas.microsoft.com/office/drawing/2014/main" xmlns="" id="{98CC9DC1-A750-82D4-E2C2-C81C12734104}"/>
                  </a:ext>
                </a:extLst>
              </p:cNvPr>
              <p:cNvGrpSpPr/>
              <p:nvPr/>
            </p:nvGrpSpPr>
            <p:grpSpPr>
              <a:xfrm>
                <a:off x="7910414" y="2043936"/>
                <a:ext cx="871880" cy="872023"/>
                <a:chOff x="7910414" y="2043936"/>
                <a:chExt cx="871880" cy="872023"/>
              </a:xfrm>
              <a:solidFill>
                <a:srgbClr val="251A30"/>
              </a:solidFill>
            </p:grpSpPr>
            <p:sp>
              <p:nvSpPr>
                <p:cNvPr id="214" name="Полилиния: фигура 213">
                  <a:extLst>
                    <a:ext uri="{FF2B5EF4-FFF2-40B4-BE49-F238E27FC236}">
                      <a16:creationId xmlns:a16="http://schemas.microsoft.com/office/drawing/2014/main" xmlns="" id="{1CDF1739-E591-05D6-E1FC-6C7A0D4E021C}"/>
                    </a:ext>
                  </a:extLst>
                </p:cNvPr>
                <p:cNvSpPr/>
                <p:nvPr/>
              </p:nvSpPr>
              <p:spPr>
                <a:xfrm>
                  <a:off x="7910414" y="2044127"/>
                  <a:ext cx="871880" cy="871832"/>
                </a:xfrm>
                <a:custGeom>
                  <a:avLst/>
                  <a:gdLst>
                    <a:gd name="connsiteX0" fmla="*/ 790626 w 871880"/>
                    <a:gd name="connsiteY0" fmla="*/ 871833 h 871832"/>
                    <a:gd name="connsiteX1" fmla="*/ 733192 w 871880"/>
                    <a:gd name="connsiteY1" fmla="*/ 848060 h 871832"/>
                    <a:gd name="connsiteX2" fmla="*/ 23820 w 871880"/>
                    <a:gd name="connsiteY2" fmla="*/ 138689 h 871832"/>
                    <a:gd name="connsiteX3" fmla="*/ 23820 w 871880"/>
                    <a:gd name="connsiteY3" fmla="*/ 23820 h 871832"/>
                    <a:gd name="connsiteX4" fmla="*/ 138689 w 871880"/>
                    <a:gd name="connsiteY4" fmla="*/ 23820 h 871832"/>
                    <a:gd name="connsiteX5" fmla="*/ 848060 w 871880"/>
                    <a:gd name="connsiteY5" fmla="*/ 733192 h 871832"/>
                    <a:gd name="connsiteX6" fmla="*/ 848060 w 871880"/>
                    <a:gd name="connsiteY6" fmla="*/ 848060 h 871832"/>
                    <a:gd name="connsiteX7" fmla="*/ 790626 w 871880"/>
                    <a:gd name="connsiteY7" fmla="*/ 871833 h 871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1880" h="871832">
                      <a:moveTo>
                        <a:pt x="790626" y="871833"/>
                      </a:moveTo>
                      <a:cubicBezTo>
                        <a:pt x="769896" y="871833"/>
                        <a:pt x="748977" y="863845"/>
                        <a:pt x="733192" y="848060"/>
                      </a:cubicBezTo>
                      <a:lnTo>
                        <a:pt x="23820" y="138689"/>
                      </a:lnTo>
                      <a:cubicBezTo>
                        <a:pt x="-7940" y="106929"/>
                        <a:pt x="-7940" y="55580"/>
                        <a:pt x="23820" y="23820"/>
                      </a:cubicBezTo>
                      <a:cubicBezTo>
                        <a:pt x="55580" y="-7940"/>
                        <a:pt x="106929" y="-7940"/>
                        <a:pt x="138689" y="23820"/>
                      </a:cubicBezTo>
                      <a:lnTo>
                        <a:pt x="848060" y="733192"/>
                      </a:lnTo>
                      <a:cubicBezTo>
                        <a:pt x="879820" y="764952"/>
                        <a:pt x="879820" y="816300"/>
                        <a:pt x="848060" y="848060"/>
                      </a:cubicBezTo>
                      <a:cubicBezTo>
                        <a:pt x="832275" y="863845"/>
                        <a:pt x="811356" y="871833"/>
                        <a:pt x="790626" y="871833"/>
                      </a:cubicBezTo>
                      <a:close/>
                    </a:path>
                  </a:pathLst>
                </a:custGeom>
                <a:solidFill>
                  <a:srgbClr val="251A3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15" name="Полилиния: фигура 214">
                  <a:extLst>
                    <a:ext uri="{FF2B5EF4-FFF2-40B4-BE49-F238E27FC236}">
                      <a16:creationId xmlns:a16="http://schemas.microsoft.com/office/drawing/2014/main" xmlns="" id="{9DD7C48F-D592-ECAB-4AD8-281769C8F30A}"/>
                    </a:ext>
                  </a:extLst>
                </p:cNvPr>
                <p:cNvSpPr/>
                <p:nvPr/>
              </p:nvSpPr>
              <p:spPr>
                <a:xfrm>
                  <a:off x="7910414" y="2043936"/>
                  <a:ext cx="871880" cy="872023"/>
                </a:xfrm>
                <a:custGeom>
                  <a:avLst/>
                  <a:gdLst>
                    <a:gd name="connsiteX0" fmla="*/ 81254 w 871880"/>
                    <a:gd name="connsiteY0" fmla="*/ 872023 h 872023"/>
                    <a:gd name="connsiteX1" fmla="*/ 23820 w 871880"/>
                    <a:gd name="connsiteY1" fmla="*/ 848251 h 872023"/>
                    <a:gd name="connsiteX2" fmla="*/ 23820 w 871880"/>
                    <a:gd name="connsiteY2" fmla="*/ 733382 h 872023"/>
                    <a:gd name="connsiteX3" fmla="*/ 733192 w 871880"/>
                    <a:gd name="connsiteY3" fmla="*/ 23820 h 872023"/>
                    <a:gd name="connsiteX4" fmla="*/ 848060 w 871880"/>
                    <a:gd name="connsiteY4" fmla="*/ 23820 h 872023"/>
                    <a:gd name="connsiteX5" fmla="*/ 848060 w 871880"/>
                    <a:gd name="connsiteY5" fmla="*/ 138689 h 872023"/>
                    <a:gd name="connsiteX6" fmla="*/ 138689 w 871880"/>
                    <a:gd name="connsiteY6" fmla="*/ 848251 h 872023"/>
                    <a:gd name="connsiteX7" fmla="*/ 81254 w 871880"/>
                    <a:gd name="connsiteY7" fmla="*/ 872023 h 87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1880" h="872023">
                      <a:moveTo>
                        <a:pt x="81254" y="872023"/>
                      </a:moveTo>
                      <a:cubicBezTo>
                        <a:pt x="60525" y="872023"/>
                        <a:pt x="39605" y="864036"/>
                        <a:pt x="23820" y="848251"/>
                      </a:cubicBezTo>
                      <a:cubicBezTo>
                        <a:pt x="-7940" y="816491"/>
                        <a:pt x="-7940" y="765142"/>
                        <a:pt x="23820" y="733382"/>
                      </a:cubicBezTo>
                      <a:lnTo>
                        <a:pt x="733192" y="23820"/>
                      </a:lnTo>
                      <a:cubicBezTo>
                        <a:pt x="764952" y="-7940"/>
                        <a:pt x="816300" y="-7940"/>
                        <a:pt x="848060" y="23820"/>
                      </a:cubicBezTo>
                      <a:cubicBezTo>
                        <a:pt x="879820" y="55580"/>
                        <a:pt x="879820" y="106929"/>
                        <a:pt x="848060" y="138689"/>
                      </a:cubicBezTo>
                      <a:lnTo>
                        <a:pt x="138689" y="848251"/>
                      </a:lnTo>
                      <a:cubicBezTo>
                        <a:pt x="122904" y="864036"/>
                        <a:pt x="101984" y="872023"/>
                        <a:pt x="81254" y="872023"/>
                      </a:cubicBezTo>
                      <a:close/>
                    </a:path>
                  </a:pathLst>
                </a:custGeom>
                <a:solidFill>
                  <a:srgbClr val="251A30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216" name="Рисунок 148">
              <a:extLst>
                <a:ext uri="{FF2B5EF4-FFF2-40B4-BE49-F238E27FC236}">
                  <a16:creationId xmlns:a16="http://schemas.microsoft.com/office/drawing/2014/main" xmlns="" id="{751F9DAC-B067-DC50-EFFB-6E7E0D6E97F6}"/>
                </a:ext>
              </a:extLst>
            </p:cNvPr>
            <p:cNvGrpSpPr/>
            <p:nvPr/>
          </p:nvGrpSpPr>
          <p:grpSpPr>
            <a:xfrm flipH="1">
              <a:off x="7656382" y="2232833"/>
              <a:ext cx="1412277" cy="1412277"/>
              <a:chOff x="10267554" y="2232833"/>
              <a:chExt cx="1412277" cy="1412277"/>
            </a:xfrm>
          </p:grpSpPr>
          <p:sp>
            <p:nvSpPr>
              <p:cNvPr id="217" name="Полилиния: фигура 216">
                <a:extLst>
                  <a:ext uri="{FF2B5EF4-FFF2-40B4-BE49-F238E27FC236}">
                    <a16:creationId xmlns:a16="http://schemas.microsoft.com/office/drawing/2014/main" xmlns="" id="{2ECEE023-5241-7F98-46EB-EF3C6E527204}"/>
                  </a:ext>
                </a:extLst>
              </p:cNvPr>
              <p:cNvSpPr/>
              <p:nvPr/>
            </p:nvSpPr>
            <p:spPr>
              <a:xfrm>
                <a:off x="10267554" y="2232833"/>
                <a:ext cx="1412277" cy="1412277"/>
              </a:xfrm>
              <a:custGeom>
                <a:avLst/>
                <a:gdLst>
                  <a:gd name="connsiteX0" fmla="*/ 1412277 w 1412277"/>
                  <a:gd name="connsiteY0" fmla="*/ 706139 h 1412277"/>
                  <a:gd name="connsiteX1" fmla="*/ 706138 w 1412277"/>
                  <a:gd name="connsiteY1" fmla="*/ 1412277 h 1412277"/>
                  <a:gd name="connsiteX2" fmla="*/ 0 w 1412277"/>
                  <a:gd name="connsiteY2" fmla="*/ 706139 h 1412277"/>
                  <a:gd name="connsiteX3" fmla="*/ 706138 w 1412277"/>
                  <a:gd name="connsiteY3" fmla="*/ 0 h 1412277"/>
                  <a:gd name="connsiteX4" fmla="*/ 1412277 w 1412277"/>
                  <a:gd name="connsiteY4" fmla="*/ 706139 h 1412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277" h="1412277">
                    <a:moveTo>
                      <a:pt x="1412277" y="706139"/>
                    </a:moveTo>
                    <a:cubicBezTo>
                      <a:pt x="1412277" y="1096128"/>
                      <a:pt x="1096128" y="1412277"/>
                      <a:pt x="706138" y="1412277"/>
                    </a:cubicBezTo>
                    <a:cubicBezTo>
                      <a:pt x="316149" y="1412277"/>
                      <a:pt x="0" y="1096128"/>
                      <a:pt x="0" y="706139"/>
                    </a:cubicBezTo>
                    <a:cubicBezTo>
                      <a:pt x="0" y="316149"/>
                      <a:pt x="316149" y="0"/>
                      <a:pt x="706138" y="0"/>
                    </a:cubicBezTo>
                    <a:cubicBezTo>
                      <a:pt x="1096128" y="0"/>
                      <a:pt x="1412277" y="316149"/>
                      <a:pt x="1412277" y="7061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4254" cap="flat">
                <a:solidFill>
                  <a:srgbClr val="251A3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8" name="Полилиния: фигура 217">
                <a:extLst>
                  <a:ext uri="{FF2B5EF4-FFF2-40B4-BE49-F238E27FC236}">
                    <a16:creationId xmlns:a16="http://schemas.microsoft.com/office/drawing/2014/main" xmlns="" id="{DFF4E937-94E2-A519-3B5A-C6BA40E43C5A}"/>
                  </a:ext>
                </a:extLst>
              </p:cNvPr>
              <p:cNvSpPr/>
              <p:nvPr/>
            </p:nvSpPr>
            <p:spPr>
              <a:xfrm>
                <a:off x="10432820" y="2398099"/>
                <a:ext cx="1081744" cy="1081744"/>
              </a:xfrm>
              <a:custGeom>
                <a:avLst/>
                <a:gdLst>
                  <a:gd name="connsiteX0" fmla="*/ 1081744 w 1081744"/>
                  <a:gd name="connsiteY0" fmla="*/ 540872 h 1081744"/>
                  <a:gd name="connsiteX1" fmla="*/ 540872 w 1081744"/>
                  <a:gd name="connsiteY1" fmla="*/ 1081744 h 1081744"/>
                  <a:gd name="connsiteX2" fmla="*/ 0 w 1081744"/>
                  <a:gd name="connsiteY2" fmla="*/ 540872 h 1081744"/>
                  <a:gd name="connsiteX3" fmla="*/ 540872 w 1081744"/>
                  <a:gd name="connsiteY3" fmla="*/ 0 h 1081744"/>
                  <a:gd name="connsiteX4" fmla="*/ 1081744 w 1081744"/>
                  <a:gd name="connsiteY4" fmla="*/ 540872 h 1081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1744" h="1081744">
                    <a:moveTo>
                      <a:pt x="1081744" y="540872"/>
                    </a:moveTo>
                    <a:cubicBezTo>
                      <a:pt x="1081744" y="839587"/>
                      <a:pt x="839587" y="1081744"/>
                      <a:pt x="540872" y="1081744"/>
                    </a:cubicBezTo>
                    <a:cubicBezTo>
                      <a:pt x="242156" y="1081744"/>
                      <a:pt x="0" y="839587"/>
                      <a:pt x="0" y="540872"/>
                    </a:cubicBezTo>
                    <a:cubicBezTo>
                      <a:pt x="0" y="242157"/>
                      <a:pt x="242156" y="0"/>
                      <a:pt x="540872" y="0"/>
                    </a:cubicBezTo>
                    <a:cubicBezTo>
                      <a:pt x="839587" y="0"/>
                      <a:pt x="1081744" y="242157"/>
                      <a:pt x="1081744" y="540872"/>
                    </a:cubicBezTo>
                    <a:close/>
                  </a:path>
                </a:pathLst>
              </a:custGeom>
              <a:solidFill>
                <a:srgbClr val="EB5E2F"/>
              </a:solidFill>
              <a:ln w="14254" cap="flat">
                <a:solidFill>
                  <a:srgbClr val="231A3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9" name="Полилиния: фигура 218">
                <a:extLst>
                  <a:ext uri="{FF2B5EF4-FFF2-40B4-BE49-F238E27FC236}">
                    <a16:creationId xmlns:a16="http://schemas.microsoft.com/office/drawing/2014/main" xmlns="" id="{49122DD2-F77B-F662-62B9-FCC9066A15A6}"/>
                  </a:ext>
                </a:extLst>
              </p:cNvPr>
              <p:cNvSpPr/>
              <p:nvPr/>
            </p:nvSpPr>
            <p:spPr>
              <a:xfrm flipH="1">
                <a:off x="10404399" y="2413961"/>
                <a:ext cx="1057316" cy="910391"/>
              </a:xfrm>
              <a:custGeom>
                <a:avLst/>
                <a:gdLst>
                  <a:gd name="connsiteX0" fmla="*/ 304965 w 1057316"/>
                  <a:gd name="connsiteY0" fmla="*/ 910391 h 910391"/>
                  <a:gd name="connsiteX1" fmla="*/ 296978 w 1057316"/>
                  <a:gd name="connsiteY1" fmla="*/ 910011 h 910391"/>
                  <a:gd name="connsiteX2" fmla="*/ 234979 w 1057316"/>
                  <a:gd name="connsiteY2" fmla="*/ 870644 h 910391"/>
                  <a:gd name="connsiteX3" fmla="*/ 11327 w 1057316"/>
                  <a:gd name="connsiteY3" fmla="*/ 493517 h 910391"/>
                  <a:gd name="connsiteX4" fmla="*/ 39854 w 1057316"/>
                  <a:gd name="connsiteY4" fmla="*/ 382071 h 910391"/>
                  <a:gd name="connsiteX5" fmla="*/ 151300 w 1057316"/>
                  <a:gd name="connsiteY5" fmla="*/ 410598 h 910391"/>
                  <a:gd name="connsiteX6" fmla="*/ 318468 w 1057316"/>
                  <a:gd name="connsiteY6" fmla="*/ 692445 h 910391"/>
                  <a:gd name="connsiteX7" fmla="*/ 915633 w 1057316"/>
                  <a:gd name="connsiteY7" fmla="*/ 27005 h 910391"/>
                  <a:gd name="connsiteX8" fmla="*/ 1030312 w 1057316"/>
                  <a:gd name="connsiteY8" fmla="*/ 20729 h 910391"/>
                  <a:gd name="connsiteX9" fmla="*/ 1036588 w 1057316"/>
                  <a:gd name="connsiteY9" fmla="*/ 135408 h 910391"/>
                  <a:gd name="connsiteX10" fmla="*/ 365443 w 1057316"/>
                  <a:gd name="connsiteY10" fmla="*/ 883195 h 910391"/>
                  <a:gd name="connsiteX11" fmla="*/ 304965 w 1057316"/>
                  <a:gd name="connsiteY11" fmla="*/ 910201 h 910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7316" h="910391">
                    <a:moveTo>
                      <a:pt x="304965" y="910391"/>
                    </a:moveTo>
                    <a:cubicBezTo>
                      <a:pt x="302303" y="910391"/>
                      <a:pt x="299640" y="910391"/>
                      <a:pt x="296978" y="910011"/>
                    </a:cubicBezTo>
                    <a:cubicBezTo>
                      <a:pt x="271303" y="907538"/>
                      <a:pt x="248292" y="892895"/>
                      <a:pt x="234979" y="870644"/>
                    </a:cubicBezTo>
                    <a:lnTo>
                      <a:pt x="11327" y="493517"/>
                    </a:lnTo>
                    <a:cubicBezTo>
                      <a:pt x="-11494" y="454910"/>
                      <a:pt x="1248" y="405083"/>
                      <a:pt x="39854" y="382071"/>
                    </a:cubicBezTo>
                    <a:cubicBezTo>
                      <a:pt x="78461" y="359249"/>
                      <a:pt x="128288" y="371992"/>
                      <a:pt x="151300" y="410598"/>
                    </a:cubicBezTo>
                    <a:lnTo>
                      <a:pt x="318468" y="692445"/>
                    </a:lnTo>
                    <a:lnTo>
                      <a:pt x="915633" y="27005"/>
                    </a:lnTo>
                    <a:cubicBezTo>
                      <a:pt x="945682" y="-6467"/>
                      <a:pt x="997030" y="-9129"/>
                      <a:pt x="1030312" y="20729"/>
                    </a:cubicBezTo>
                    <a:cubicBezTo>
                      <a:pt x="1063783" y="50777"/>
                      <a:pt x="1066446" y="102126"/>
                      <a:pt x="1036588" y="135408"/>
                    </a:cubicBezTo>
                    <a:lnTo>
                      <a:pt x="365443" y="883195"/>
                    </a:lnTo>
                    <a:cubicBezTo>
                      <a:pt x="350038" y="900502"/>
                      <a:pt x="327977" y="910201"/>
                      <a:pt x="304965" y="910201"/>
                    </a:cubicBezTo>
                    <a:close/>
                  </a:path>
                </a:pathLst>
              </a:custGeom>
              <a:solidFill>
                <a:srgbClr val="251A3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</p:grp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9D5ADED1-1E50-1711-8E46-775E794C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3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07F7A08E-966F-126B-4760-396477D93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8" y="-11085"/>
            <a:ext cx="9701938" cy="1325563"/>
          </a:xfrm>
        </p:spPr>
        <p:txBody>
          <a:bodyPr>
            <a:normAutofit/>
          </a:bodyPr>
          <a:lstStyle/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ПРЕИМУЩЕСТВА ПДС</a:t>
            </a:r>
          </a:p>
        </p:txBody>
      </p:sp>
      <p:sp>
        <p:nvSpPr>
          <p:cNvPr id="65" name="Объект 2">
            <a:extLst>
              <a:ext uri="{FF2B5EF4-FFF2-40B4-BE49-F238E27FC236}">
                <a16:creationId xmlns:a16="http://schemas.microsoft.com/office/drawing/2014/main" xmlns="" id="{34B2D43C-F5E3-1DE5-CEDF-F51A4C0D91C7}"/>
              </a:ext>
            </a:extLst>
          </p:cNvPr>
          <p:cNvSpPr txBox="1">
            <a:spLocks/>
          </p:cNvSpPr>
          <p:nvPr/>
        </p:nvSpPr>
        <p:spPr>
          <a:xfrm>
            <a:off x="634368" y="1541778"/>
            <a:ext cx="9379207" cy="585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Font typeface="Arial" panose="020B0604020202020204" pitchFamily="34" charset="0"/>
              <a:buNone/>
            </a:pPr>
            <a:r>
              <a:rPr lang="ru-RU" sz="2000" b="1" kern="100" dirty="0">
                <a:solidFill>
                  <a:srgbClr val="14102E"/>
                </a:solidFill>
                <a:cs typeface="Arial" panose="020B0604020202020204" pitchFamily="34" charset="0"/>
              </a:rPr>
              <a:t>Как формируются сбережения по программе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A42B3DE8-0F9D-2838-208C-B445B26724DA}"/>
              </a:ext>
            </a:extLst>
          </p:cNvPr>
          <p:cNvSpPr txBox="1">
            <a:spLocks/>
          </p:cNvSpPr>
          <p:nvPr/>
        </p:nvSpPr>
        <p:spPr>
          <a:xfrm>
            <a:off x="631719" y="1029521"/>
            <a:ext cx="9588045" cy="4591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ru-RU" sz="1600" kern="100" dirty="0">
                <a:ea typeface="Times New Roman" panose="02020603050405020304" pitchFamily="18" charset="0"/>
                <a:cs typeface="Arial" panose="020B0604020202020204" pitchFamily="34" charset="0"/>
              </a:rPr>
              <a:t>ЛИЧНЫЙ КАПИТАЛ С ПОДДЕРЖКОЙ ГОСУДАРСТВА. СТАРТ ПРОГРАММЫ – 01.01.2024 Г.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C2247444-6681-9C28-ADC9-9853F3331559}"/>
              </a:ext>
            </a:extLst>
          </p:cNvPr>
          <p:cNvGrpSpPr/>
          <p:nvPr/>
        </p:nvGrpSpPr>
        <p:grpSpPr>
          <a:xfrm>
            <a:off x="1620442" y="2461261"/>
            <a:ext cx="1910990" cy="962646"/>
            <a:chOff x="940539" y="4057789"/>
            <a:chExt cx="1910990" cy="962646"/>
          </a:xfrm>
        </p:grpSpPr>
        <p:sp>
          <p:nvSpPr>
            <p:cNvPr id="47" name="Объект 2">
              <a:extLst>
                <a:ext uri="{FF2B5EF4-FFF2-40B4-BE49-F238E27FC236}">
                  <a16:creationId xmlns:a16="http://schemas.microsoft.com/office/drawing/2014/main" xmlns="" id="{8A2305D9-B87C-4FE6-9961-B8327BB6C34C}"/>
                </a:ext>
              </a:extLst>
            </p:cNvPr>
            <p:cNvSpPr txBox="1">
              <a:spLocks/>
            </p:cNvSpPr>
            <p:nvPr/>
          </p:nvSpPr>
          <p:spPr>
            <a:xfrm>
              <a:off x="940539" y="4639256"/>
              <a:ext cx="1569579" cy="38117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от 2 000 </a:t>
              </a:r>
              <a:r>
                <a:rPr lang="ru-RU" sz="1400" kern="100" dirty="0"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₽</a:t>
              </a: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 в год </a:t>
              </a:r>
            </a:p>
          </p:txBody>
        </p:sp>
        <p:sp>
          <p:nvSpPr>
            <p:cNvPr id="50" name="Объект 2">
              <a:extLst>
                <a:ext uri="{FF2B5EF4-FFF2-40B4-BE49-F238E27FC236}">
                  <a16:creationId xmlns:a16="http://schemas.microsoft.com/office/drawing/2014/main" xmlns="" id="{73580F89-EB8C-A4A9-9BC5-0F1BB7C4C9DD}"/>
                </a:ext>
              </a:extLst>
            </p:cNvPr>
            <p:cNvSpPr txBox="1">
              <a:spLocks/>
            </p:cNvSpPr>
            <p:nvPr/>
          </p:nvSpPr>
          <p:spPr>
            <a:xfrm>
              <a:off x="940539" y="4057789"/>
              <a:ext cx="1910990" cy="5975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Личные взносы сотрудника</a:t>
              </a:r>
            </a:p>
          </p:txBody>
        </p:sp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xmlns="" id="{AF8652B8-AA26-DEDF-85B5-1D455A271A75}"/>
              </a:ext>
            </a:extLst>
          </p:cNvPr>
          <p:cNvGrpSpPr/>
          <p:nvPr/>
        </p:nvGrpSpPr>
        <p:grpSpPr>
          <a:xfrm>
            <a:off x="726964" y="2337754"/>
            <a:ext cx="799591" cy="799591"/>
            <a:chOff x="1239804" y="3012475"/>
            <a:chExt cx="799591" cy="799591"/>
          </a:xfrm>
        </p:grpSpPr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xmlns="" id="{30273731-965B-E664-D6AA-1CDB3EF4297B}"/>
                </a:ext>
              </a:extLst>
            </p:cNvPr>
            <p:cNvSpPr/>
            <p:nvPr/>
          </p:nvSpPr>
          <p:spPr>
            <a:xfrm>
              <a:off x="1239804" y="3012475"/>
              <a:ext cx="799591" cy="799591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xmlns="" id="{040D2417-85B6-910E-7538-9C71ED6CF327}"/>
                </a:ext>
              </a:extLst>
            </p:cNvPr>
            <p:cNvGrpSpPr/>
            <p:nvPr/>
          </p:nvGrpSpPr>
          <p:grpSpPr>
            <a:xfrm>
              <a:off x="1395240" y="3178964"/>
              <a:ext cx="488718" cy="466612"/>
              <a:chOff x="7390435" y="3215893"/>
              <a:chExt cx="372073" cy="355244"/>
            </a:xfrm>
          </p:grpSpPr>
          <p:grpSp>
            <p:nvGrpSpPr>
              <p:cNvPr id="66" name="Google Shape;943;p33">
                <a:extLst>
                  <a:ext uri="{FF2B5EF4-FFF2-40B4-BE49-F238E27FC236}">
                    <a16:creationId xmlns:a16="http://schemas.microsoft.com/office/drawing/2014/main" xmlns="" id="{C40551D0-1F13-9F04-DFE5-6F6D7F4C43AD}"/>
                  </a:ext>
                </a:extLst>
              </p:cNvPr>
              <p:cNvGrpSpPr/>
              <p:nvPr/>
            </p:nvGrpSpPr>
            <p:grpSpPr>
              <a:xfrm>
                <a:off x="7390435" y="3215893"/>
                <a:ext cx="372073" cy="355244"/>
                <a:chOff x="7390435" y="3680868"/>
                <a:chExt cx="372073" cy="355244"/>
              </a:xfrm>
            </p:grpSpPr>
            <p:sp>
              <p:nvSpPr>
                <p:cNvPr id="68" name="Google Shape;944;p33">
                  <a:extLst>
                    <a:ext uri="{FF2B5EF4-FFF2-40B4-BE49-F238E27FC236}">
                      <a16:creationId xmlns:a16="http://schemas.microsoft.com/office/drawing/2014/main" xmlns="" id="{D5FB106F-9BCF-EEE8-6393-EA987F6EC670}"/>
                    </a:ext>
                  </a:extLst>
                </p:cNvPr>
                <p:cNvSpPr/>
                <p:nvPr/>
              </p:nvSpPr>
              <p:spPr>
                <a:xfrm>
                  <a:off x="7390435" y="3744950"/>
                  <a:ext cx="294178" cy="291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4" h="9169" extrusionOk="0">
                      <a:moveTo>
                        <a:pt x="4668" y="0"/>
                      </a:moveTo>
                      <a:cubicBezTo>
                        <a:pt x="3441" y="0"/>
                        <a:pt x="2287" y="477"/>
                        <a:pt x="1417" y="1334"/>
                      </a:cubicBezTo>
                      <a:cubicBezTo>
                        <a:pt x="1358" y="1393"/>
                        <a:pt x="1358" y="1501"/>
                        <a:pt x="1417" y="1572"/>
                      </a:cubicBezTo>
                      <a:cubicBezTo>
                        <a:pt x="1447" y="1602"/>
                        <a:pt x="1489" y="1617"/>
                        <a:pt x="1532" y="1617"/>
                      </a:cubicBezTo>
                      <a:cubicBezTo>
                        <a:pt x="1575" y="1617"/>
                        <a:pt x="1620" y="1602"/>
                        <a:pt x="1655" y="1572"/>
                      </a:cubicBezTo>
                      <a:cubicBezTo>
                        <a:pt x="2465" y="774"/>
                        <a:pt x="3537" y="322"/>
                        <a:pt x="4668" y="322"/>
                      </a:cubicBezTo>
                      <a:cubicBezTo>
                        <a:pt x="5799" y="322"/>
                        <a:pt x="6870" y="774"/>
                        <a:pt x="7668" y="1572"/>
                      </a:cubicBezTo>
                      <a:cubicBezTo>
                        <a:pt x="8478" y="2382"/>
                        <a:pt x="8918" y="3453"/>
                        <a:pt x="8918" y="4584"/>
                      </a:cubicBezTo>
                      <a:cubicBezTo>
                        <a:pt x="8918" y="5715"/>
                        <a:pt x="8478" y="6787"/>
                        <a:pt x="7668" y="7585"/>
                      </a:cubicBezTo>
                      <a:cubicBezTo>
                        <a:pt x="6841" y="8412"/>
                        <a:pt x="5751" y="8826"/>
                        <a:pt x="4662" y="8826"/>
                      </a:cubicBezTo>
                      <a:cubicBezTo>
                        <a:pt x="3572" y="8826"/>
                        <a:pt x="2483" y="8412"/>
                        <a:pt x="1655" y="7585"/>
                      </a:cubicBezTo>
                      <a:cubicBezTo>
                        <a:pt x="953" y="6882"/>
                        <a:pt x="524" y="5965"/>
                        <a:pt x="441" y="4977"/>
                      </a:cubicBezTo>
                      <a:cubicBezTo>
                        <a:pt x="346" y="4013"/>
                        <a:pt x="596" y="3037"/>
                        <a:pt x="1132" y="2227"/>
                      </a:cubicBezTo>
                      <a:cubicBezTo>
                        <a:pt x="1179" y="2155"/>
                        <a:pt x="1167" y="2048"/>
                        <a:pt x="1096" y="1989"/>
                      </a:cubicBezTo>
                      <a:cubicBezTo>
                        <a:pt x="1066" y="1972"/>
                        <a:pt x="1035" y="1964"/>
                        <a:pt x="1005" y="1964"/>
                      </a:cubicBezTo>
                      <a:cubicBezTo>
                        <a:pt x="950" y="1964"/>
                        <a:pt x="896" y="1990"/>
                        <a:pt x="858" y="2036"/>
                      </a:cubicBezTo>
                      <a:cubicBezTo>
                        <a:pt x="274" y="2894"/>
                        <a:pt x="1" y="3953"/>
                        <a:pt x="108" y="5013"/>
                      </a:cubicBezTo>
                      <a:cubicBezTo>
                        <a:pt x="215" y="6073"/>
                        <a:pt x="679" y="7085"/>
                        <a:pt x="1429" y="7823"/>
                      </a:cubicBezTo>
                      <a:cubicBezTo>
                        <a:pt x="2322" y="8716"/>
                        <a:pt x="3501" y="9168"/>
                        <a:pt x="4680" y="9168"/>
                      </a:cubicBezTo>
                      <a:cubicBezTo>
                        <a:pt x="5858" y="9168"/>
                        <a:pt x="7025" y="8716"/>
                        <a:pt x="7918" y="7823"/>
                      </a:cubicBezTo>
                      <a:cubicBezTo>
                        <a:pt x="8787" y="6966"/>
                        <a:pt x="9264" y="5799"/>
                        <a:pt x="9264" y="4584"/>
                      </a:cubicBezTo>
                      <a:cubicBezTo>
                        <a:pt x="9264" y="3358"/>
                        <a:pt x="8787" y="2203"/>
                        <a:pt x="7906" y="1334"/>
                      </a:cubicBezTo>
                      <a:cubicBezTo>
                        <a:pt x="7049" y="477"/>
                        <a:pt x="5882" y="0"/>
                        <a:pt x="466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945;p33">
                  <a:extLst>
                    <a:ext uri="{FF2B5EF4-FFF2-40B4-BE49-F238E27FC236}">
                      <a16:creationId xmlns:a16="http://schemas.microsoft.com/office/drawing/2014/main" xmlns="" id="{53A0245D-9EAB-ACC5-4AC7-7D9BF4D20ED2}"/>
                    </a:ext>
                  </a:extLst>
                </p:cNvPr>
                <p:cNvSpPr/>
                <p:nvPr/>
              </p:nvSpPr>
              <p:spPr>
                <a:xfrm>
                  <a:off x="7408948" y="3772259"/>
                  <a:ext cx="259407" cy="23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9" h="7440" extrusionOk="0">
                      <a:moveTo>
                        <a:pt x="4085" y="319"/>
                      </a:moveTo>
                      <a:cubicBezTo>
                        <a:pt x="4942" y="319"/>
                        <a:pt x="5823" y="653"/>
                        <a:pt x="6478" y="1319"/>
                      </a:cubicBezTo>
                      <a:cubicBezTo>
                        <a:pt x="7800" y="2653"/>
                        <a:pt x="7800" y="4796"/>
                        <a:pt x="6478" y="6117"/>
                      </a:cubicBezTo>
                      <a:cubicBezTo>
                        <a:pt x="5817" y="6778"/>
                        <a:pt x="4951" y="7109"/>
                        <a:pt x="4083" y="7109"/>
                      </a:cubicBezTo>
                      <a:cubicBezTo>
                        <a:pt x="3216" y="7109"/>
                        <a:pt x="2346" y="6778"/>
                        <a:pt x="1680" y="6117"/>
                      </a:cubicBezTo>
                      <a:cubicBezTo>
                        <a:pt x="358" y="4796"/>
                        <a:pt x="358" y="2653"/>
                        <a:pt x="1680" y="1319"/>
                      </a:cubicBezTo>
                      <a:cubicBezTo>
                        <a:pt x="2335" y="664"/>
                        <a:pt x="3216" y="319"/>
                        <a:pt x="4085" y="319"/>
                      </a:cubicBezTo>
                      <a:close/>
                      <a:moveTo>
                        <a:pt x="4088" y="1"/>
                      </a:moveTo>
                      <a:cubicBezTo>
                        <a:pt x="3132" y="1"/>
                        <a:pt x="2174" y="361"/>
                        <a:pt x="1442" y="1081"/>
                      </a:cubicBezTo>
                      <a:cubicBezTo>
                        <a:pt x="1" y="2534"/>
                        <a:pt x="1" y="4891"/>
                        <a:pt x="1442" y="6356"/>
                      </a:cubicBezTo>
                      <a:cubicBezTo>
                        <a:pt x="2180" y="7082"/>
                        <a:pt x="3120" y="7439"/>
                        <a:pt x="4085" y="7439"/>
                      </a:cubicBezTo>
                      <a:cubicBezTo>
                        <a:pt x="5037" y="7439"/>
                        <a:pt x="5978" y="7082"/>
                        <a:pt x="6716" y="6356"/>
                      </a:cubicBezTo>
                      <a:cubicBezTo>
                        <a:pt x="8169" y="4891"/>
                        <a:pt x="8169" y="2546"/>
                        <a:pt x="6716" y="1081"/>
                      </a:cubicBezTo>
                      <a:cubicBezTo>
                        <a:pt x="5996" y="361"/>
                        <a:pt x="5043" y="1"/>
                        <a:pt x="40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946;p33">
                  <a:extLst>
                    <a:ext uri="{FF2B5EF4-FFF2-40B4-BE49-F238E27FC236}">
                      <a16:creationId xmlns:a16="http://schemas.microsoft.com/office/drawing/2014/main" xmlns="" id="{09A85CD6-26C8-75AF-C67F-28EF37674535}"/>
                    </a:ext>
                  </a:extLst>
                </p:cNvPr>
                <p:cNvSpPr/>
                <p:nvPr/>
              </p:nvSpPr>
              <p:spPr>
                <a:xfrm>
                  <a:off x="7487986" y="3680868"/>
                  <a:ext cx="274522" cy="259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5" h="8174" extrusionOk="0">
                      <a:moveTo>
                        <a:pt x="3614" y="0"/>
                      </a:moveTo>
                      <a:cubicBezTo>
                        <a:pt x="2438" y="0"/>
                        <a:pt x="1262" y="447"/>
                        <a:pt x="369" y="1340"/>
                      </a:cubicBezTo>
                      <a:cubicBezTo>
                        <a:pt x="262" y="1447"/>
                        <a:pt x="167" y="1566"/>
                        <a:pt x="60" y="1685"/>
                      </a:cubicBezTo>
                      <a:cubicBezTo>
                        <a:pt x="0" y="1756"/>
                        <a:pt x="12" y="1864"/>
                        <a:pt x="84" y="1923"/>
                      </a:cubicBezTo>
                      <a:cubicBezTo>
                        <a:pt x="118" y="1948"/>
                        <a:pt x="155" y="1960"/>
                        <a:pt x="191" y="1960"/>
                      </a:cubicBezTo>
                      <a:cubicBezTo>
                        <a:pt x="240" y="1960"/>
                        <a:pt x="287" y="1936"/>
                        <a:pt x="322" y="1887"/>
                      </a:cubicBezTo>
                      <a:cubicBezTo>
                        <a:pt x="417" y="1792"/>
                        <a:pt x="500" y="1685"/>
                        <a:pt x="608" y="1578"/>
                      </a:cubicBezTo>
                      <a:cubicBezTo>
                        <a:pt x="1435" y="750"/>
                        <a:pt x="2524" y="337"/>
                        <a:pt x="3614" y="337"/>
                      </a:cubicBezTo>
                      <a:cubicBezTo>
                        <a:pt x="4703" y="337"/>
                        <a:pt x="5793" y="750"/>
                        <a:pt x="6620" y="1578"/>
                      </a:cubicBezTo>
                      <a:cubicBezTo>
                        <a:pt x="8275" y="3233"/>
                        <a:pt x="8275" y="5936"/>
                        <a:pt x="6620" y="7591"/>
                      </a:cubicBezTo>
                      <a:cubicBezTo>
                        <a:pt x="6513" y="7698"/>
                        <a:pt x="6418" y="7781"/>
                        <a:pt x="6311" y="7876"/>
                      </a:cubicBezTo>
                      <a:cubicBezTo>
                        <a:pt x="6239" y="7936"/>
                        <a:pt x="6215" y="8043"/>
                        <a:pt x="6275" y="8114"/>
                      </a:cubicBezTo>
                      <a:cubicBezTo>
                        <a:pt x="6311" y="8162"/>
                        <a:pt x="6358" y="8174"/>
                        <a:pt x="6418" y="8174"/>
                      </a:cubicBezTo>
                      <a:cubicBezTo>
                        <a:pt x="6454" y="8174"/>
                        <a:pt x="6489" y="8162"/>
                        <a:pt x="6513" y="8126"/>
                      </a:cubicBezTo>
                      <a:cubicBezTo>
                        <a:pt x="6632" y="8043"/>
                        <a:pt x="6751" y="7936"/>
                        <a:pt x="6858" y="7817"/>
                      </a:cubicBezTo>
                      <a:cubicBezTo>
                        <a:pt x="8644" y="6031"/>
                        <a:pt x="8644" y="3126"/>
                        <a:pt x="6858" y="1340"/>
                      </a:cubicBezTo>
                      <a:cubicBezTo>
                        <a:pt x="5965" y="447"/>
                        <a:pt x="4790" y="0"/>
                        <a:pt x="36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947;p33">
                  <a:extLst>
                    <a:ext uri="{FF2B5EF4-FFF2-40B4-BE49-F238E27FC236}">
                      <a16:creationId xmlns:a16="http://schemas.microsoft.com/office/drawing/2014/main" xmlns="" id="{B7679A22-FC8C-23B3-683F-1BAC07BA5FD3}"/>
                    </a:ext>
                  </a:extLst>
                </p:cNvPr>
                <p:cNvSpPr/>
                <p:nvPr/>
              </p:nvSpPr>
              <p:spPr>
                <a:xfrm>
                  <a:off x="7691758" y="3789502"/>
                  <a:ext cx="34073" cy="10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3241" extrusionOk="0">
                      <a:moveTo>
                        <a:pt x="589" y="1"/>
                      </a:moveTo>
                      <a:cubicBezTo>
                        <a:pt x="580" y="1"/>
                        <a:pt x="570" y="1"/>
                        <a:pt x="560" y="2"/>
                      </a:cubicBezTo>
                      <a:cubicBezTo>
                        <a:pt x="477" y="38"/>
                        <a:pt x="429" y="121"/>
                        <a:pt x="441" y="217"/>
                      </a:cubicBezTo>
                      <a:cubicBezTo>
                        <a:pt x="715" y="1157"/>
                        <a:pt x="560" y="2145"/>
                        <a:pt x="37" y="2967"/>
                      </a:cubicBezTo>
                      <a:cubicBezTo>
                        <a:pt x="1" y="3038"/>
                        <a:pt x="13" y="3146"/>
                        <a:pt x="84" y="3205"/>
                      </a:cubicBezTo>
                      <a:cubicBezTo>
                        <a:pt x="120" y="3217"/>
                        <a:pt x="144" y="3241"/>
                        <a:pt x="167" y="3241"/>
                      </a:cubicBezTo>
                      <a:cubicBezTo>
                        <a:pt x="239" y="3241"/>
                        <a:pt x="275" y="3205"/>
                        <a:pt x="310" y="3158"/>
                      </a:cubicBezTo>
                      <a:cubicBezTo>
                        <a:pt x="906" y="2265"/>
                        <a:pt x="1072" y="1169"/>
                        <a:pt x="775" y="121"/>
                      </a:cubicBezTo>
                      <a:cubicBezTo>
                        <a:pt x="743" y="47"/>
                        <a:pt x="672" y="1"/>
                        <a:pt x="58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948;p33">
                  <a:extLst>
                    <a:ext uri="{FF2B5EF4-FFF2-40B4-BE49-F238E27FC236}">
                      <a16:creationId xmlns:a16="http://schemas.microsoft.com/office/drawing/2014/main" xmlns="" id="{D1952D32-BF1F-43E1-D492-3E36A0FE5B2E}"/>
                    </a:ext>
                  </a:extLst>
                </p:cNvPr>
                <p:cNvSpPr/>
                <p:nvPr/>
              </p:nvSpPr>
              <p:spPr>
                <a:xfrm>
                  <a:off x="7536000" y="3708082"/>
                  <a:ext cx="173192" cy="72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269" extrusionOk="0">
                      <a:moveTo>
                        <a:pt x="2121" y="0"/>
                      </a:moveTo>
                      <a:cubicBezTo>
                        <a:pt x="1410" y="0"/>
                        <a:pt x="707" y="204"/>
                        <a:pt x="108" y="590"/>
                      </a:cubicBezTo>
                      <a:cubicBezTo>
                        <a:pt x="36" y="638"/>
                        <a:pt x="0" y="733"/>
                        <a:pt x="60" y="828"/>
                      </a:cubicBezTo>
                      <a:cubicBezTo>
                        <a:pt x="91" y="874"/>
                        <a:pt x="147" y="906"/>
                        <a:pt x="205" y="906"/>
                      </a:cubicBezTo>
                      <a:cubicBezTo>
                        <a:pt x="237" y="906"/>
                        <a:pt x="269" y="897"/>
                        <a:pt x="298" y="876"/>
                      </a:cubicBezTo>
                      <a:cubicBezTo>
                        <a:pt x="841" y="534"/>
                        <a:pt x="1478" y="344"/>
                        <a:pt x="2123" y="344"/>
                      </a:cubicBezTo>
                      <a:cubicBezTo>
                        <a:pt x="2241" y="344"/>
                        <a:pt x="2359" y="351"/>
                        <a:pt x="2477" y="364"/>
                      </a:cubicBezTo>
                      <a:cubicBezTo>
                        <a:pt x="3251" y="435"/>
                        <a:pt x="3977" y="792"/>
                        <a:pt x="4513" y="1328"/>
                      </a:cubicBezTo>
                      <a:cubicBezTo>
                        <a:pt x="4763" y="1590"/>
                        <a:pt x="4977" y="1864"/>
                        <a:pt x="5120" y="2185"/>
                      </a:cubicBezTo>
                      <a:cubicBezTo>
                        <a:pt x="5156" y="2245"/>
                        <a:pt x="5215" y="2269"/>
                        <a:pt x="5275" y="2269"/>
                      </a:cubicBezTo>
                      <a:cubicBezTo>
                        <a:pt x="5299" y="2269"/>
                        <a:pt x="5323" y="2269"/>
                        <a:pt x="5346" y="2257"/>
                      </a:cubicBezTo>
                      <a:cubicBezTo>
                        <a:pt x="5418" y="2197"/>
                        <a:pt x="5453" y="2102"/>
                        <a:pt x="5406" y="2019"/>
                      </a:cubicBezTo>
                      <a:cubicBezTo>
                        <a:pt x="5227" y="1673"/>
                        <a:pt x="5001" y="1364"/>
                        <a:pt x="4739" y="1102"/>
                      </a:cubicBezTo>
                      <a:cubicBezTo>
                        <a:pt x="4144" y="507"/>
                        <a:pt x="3334" y="114"/>
                        <a:pt x="2489" y="18"/>
                      </a:cubicBezTo>
                      <a:cubicBezTo>
                        <a:pt x="2366" y="6"/>
                        <a:pt x="2243" y="0"/>
                        <a:pt x="21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67" name="Рисунок 66">
                <a:extLst>
                  <a:ext uri="{FF2B5EF4-FFF2-40B4-BE49-F238E27FC236}">
                    <a16:creationId xmlns:a16="http://schemas.microsoft.com/office/drawing/2014/main" xmlns="" id="{5421A61D-B44A-E754-AA4D-0A56D94B7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7499914" y="3369295"/>
                <a:ext cx="85748" cy="116929"/>
              </a:xfrm>
              <a:prstGeom prst="rect">
                <a:avLst/>
              </a:prstGeom>
            </p:spPr>
          </p:pic>
        </p:grp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5B37B472-B90F-8D8D-1E7B-40085622BABB}"/>
              </a:ext>
            </a:extLst>
          </p:cNvPr>
          <p:cNvGrpSpPr/>
          <p:nvPr/>
        </p:nvGrpSpPr>
        <p:grpSpPr>
          <a:xfrm>
            <a:off x="1613300" y="3831555"/>
            <a:ext cx="2602288" cy="1097137"/>
            <a:chOff x="3056210" y="4057570"/>
            <a:chExt cx="2602288" cy="1097137"/>
          </a:xfrm>
        </p:grpSpPr>
        <p:sp>
          <p:nvSpPr>
            <p:cNvPr id="11" name="Объект 2">
              <a:extLst>
                <a:ext uri="{FF2B5EF4-FFF2-40B4-BE49-F238E27FC236}">
                  <a16:creationId xmlns:a16="http://schemas.microsoft.com/office/drawing/2014/main" xmlns="" id="{5FC7D805-A59A-9002-F213-3991F02F7BB8}"/>
                </a:ext>
              </a:extLst>
            </p:cNvPr>
            <p:cNvSpPr txBox="1">
              <a:spLocks/>
            </p:cNvSpPr>
            <p:nvPr/>
          </p:nvSpPr>
          <p:spPr>
            <a:xfrm>
              <a:off x="3056210" y="4639257"/>
              <a:ext cx="2080189" cy="5154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ежегодно до 36 000 </a:t>
              </a:r>
              <a:r>
                <a:rPr lang="ru-RU" sz="1400" kern="100" dirty="0"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₽ </a:t>
              </a:r>
              <a:br>
                <a:rPr lang="ru-RU" sz="1400" kern="100" dirty="0"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в течение 10 лет </a:t>
              </a:r>
            </a:p>
          </p:txBody>
        </p:sp>
        <p:sp>
          <p:nvSpPr>
            <p:cNvPr id="12" name="Объект 2">
              <a:extLst>
                <a:ext uri="{FF2B5EF4-FFF2-40B4-BE49-F238E27FC236}">
                  <a16:creationId xmlns:a16="http://schemas.microsoft.com/office/drawing/2014/main" xmlns="" id="{AF891AF3-8A9F-5E36-C0CA-7774AB1D62EE}"/>
                </a:ext>
              </a:extLst>
            </p:cNvPr>
            <p:cNvSpPr txBox="1">
              <a:spLocks/>
            </p:cNvSpPr>
            <p:nvPr/>
          </p:nvSpPr>
          <p:spPr>
            <a:xfrm>
              <a:off x="3091534" y="4057570"/>
              <a:ext cx="2566964" cy="5975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Софинансирование </a:t>
              </a:r>
              <a:b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государства</a:t>
              </a:r>
            </a:p>
          </p:txBody>
        </p:sp>
      </p:grp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40476CE1-4A44-C600-FE02-5ED6D4A99308}"/>
              </a:ext>
            </a:extLst>
          </p:cNvPr>
          <p:cNvSpPr/>
          <p:nvPr/>
        </p:nvSpPr>
        <p:spPr>
          <a:xfrm>
            <a:off x="726964" y="3723418"/>
            <a:ext cx="799591" cy="799591"/>
          </a:xfrm>
          <a:prstGeom prst="ellipse">
            <a:avLst/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8" name="Google Shape;4528;p39">
            <a:extLst>
              <a:ext uri="{FF2B5EF4-FFF2-40B4-BE49-F238E27FC236}">
                <a16:creationId xmlns:a16="http://schemas.microsoft.com/office/drawing/2014/main" xmlns="" id="{FE11D4F9-9CF0-7F3D-CCF1-8B40A680C312}"/>
              </a:ext>
            </a:extLst>
          </p:cNvPr>
          <p:cNvGrpSpPr/>
          <p:nvPr/>
        </p:nvGrpSpPr>
        <p:grpSpPr>
          <a:xfrm>
            <a:off x="882400" y="3902445"/>
            <a:ext cx="488718" cy="437295"/>
            <a:chOff x="4670239" y="1541599"/>
            <a:chExt cx="359679" cy="321833"/>
          </a:xfrm>
        </p:grpSpPr>
        <p:sp>
          <p:nvSpPr>
            <p:cNvPr id="90" name="Google Shape;4530;p39">
              <a:extLst>
                <a:ext uri="{FF2B5EF4-FFF2-40B4-BE49-F238E27FC236}">
                  <a16:creationId xmlns:a16="http://schemas.microsoft.com/office/drawing/2014/main" xmlns="" id="{4DCA8F71-5571-7921-0886-1763DF4EC34C}"/>
                </a:ext>
              </a:extLst>
            </p:cNvPr>
            <p:cNvSpPr/>
            <p:nvPr/>
          </p:nvSpPr>
          <p:spPr>
            <a:xfrm>
              <a:off x="4875256" y="1557896"/>
              <a:ext cx="82281" cy="82663"/>
            </a:xfrm>
            <a:custGeom>
              <a:avLst/>
              <a:gdLst/>
              <a:ahLst/>
              <a:cxnLst/>
              <a:rect l="l" t="t" r="r" b="b"/>
              <a:pathLst>
                <a:path w="2585" h="2597" extrusionOk="0">
                  <a:moveTo>
                    <a:pt x="1287" y="310"/>
                  </a:moveTo>
                  <a:cubicBezTo>
                    <a:pt x="1823" y="310"/>
                    <a:pt x="2275" y="751"/>
                    <a:pt x="2275" y="1299"/>
                  </a:cubicBezTo>
                  <a:cubicBezTo>
                    <a:pt x="2263" y="1834"/>
                    <a:pt x="1823" y="2275"/>
                    <a:pt x="1287" y="2275"/>
                  </a:cubicBezTo>
                  <a:cubicBezTo>
                    <a:pt x="751" y="2275"/>
                    <a:pt x="310" y="1846"/>
                    <a:pt x="310" y="1299"/>
                  </a:cubicBezTo>
                  <a:cubicBezTo>
                    <a:pt x="310" y="763"/>
                    <a:pt x="739" y="310"/>
                    <a:pt x="1287" y="310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99"/>
                  </a:cubicBezTo>
                  <a:cubicBezTo>
                    <a:pt x="1" y="2013"/>
                    <a:pt x="572" y="2596"/>
                    <a:pt x="1287" y="2596"/>
                  </a:cubicBezTo>
                  <a:cubicBezTo>
                    <a:pt x="2001" y="2596"/>
                    <a:pt x="2585" y="2013"/>
                    <a:pt x="2585" y="1299"/>
                  </a:cubicBezTo>
                  <a:cubicBezTo>
                    <a:pt x="2585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" name="Google Shape;4531;p39">
              <a:extLst>
                <a:ext uri="{FF2B5EF4-FFF2-40B4-BE49-F238E27FC236}">
                  <a16:creationId xmlns:a16="http://schemas.microsoft.com/office/drawing/2014/main" xmlns="" id="{C9403C70-7EA2-2F94-F905-CE7D4455CB82}"/>
                </a:ext>
              </a:extLst>
            </p:cNvPr>
            <p:cNvSpPr/>
            <p:nvPr/>
          </p:nvSpPr>
          <p:spPr>
            <a:xfrm>
              <a:off x="4775215" y="1541599"/>
              <a:ext cx="199001" cy="147850"/>
            </a:xfrm>
            <a:custGeom>
              <a:avLst/>
              <a:gdLst/>
              <a:ahLst/>
              <a:cxnLst/>
              <a:rect l="l" t="t" r="r" b="b"/>
              <a:pathLst>
                <a:path w="6252" h="4645" extrusionOk="0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" name="Google Shape;4533;p39">
              <a:extLst>
                <a:ext uri="{FF2B5EF4-FFF2-40B4-BE49-F238E27FC236}">
                  <a16:creationId xmlns:a16="http://schemas.microsoft.com/office/drawing/2014/main" xmlns="" id="{FF1F507F-B132-2E28-F263-9AA937819B05}"/>
                </a:ext>
              </a:extLst>
            </p:cNvPr>
            <p:cNvSpPr/>
            <p:nvPr/>
          </p:nvSpPr>
          <p:spPr>
            <a:xfrm>
              <a:off x="4670239" y="1657269"/>
              <a:ext cx="359679" cy="206163"/>
            </a:xfrm>
            <a:custGeom>
              <a:avLst/>
              <a:gdLst/>
              <a:ahLst/>
              <a:cxnLst/>
              <a:rect l="l" t="t" r="r" b="b"/>
              <a:pathLst>
                <a:path w="11300" h="6477" extrusionOk="0">
                  <a:moveTo>
                    <a:pt x="3590" y="1935"/>
                  </a:moveTo>
                  <a:cubicBezTo>
                    <a:pt x="3607" y="1935"/>
                    <a:pt x="3623" y="1948"/>
                    <a:pt x="3632" y="1975"/>
                  </a:cubicBezTo>
                  <a:cubicBezTo>
                    <a:pt x="3715" y="2129"/>
                    <a:pt x="4727" y="4832"/>
                    <a:pt x="4751" y="4939"/>
                  </a:cubicBezTo>
                  <a:cubicBezTo>
                    <a:pt x="4775" y="4951"/>
                    <a:pt x="4751" y="4975"/>
                    <a:pt x="4727" y="4987"/>
                  </a:cubicBezTo>
                  <a:lnTo>
                    <a:pt x="4013" y="5261"/>
                  </a:lnTo>
                  <a:cubicBezTo>
                    <a:pt x="3965" y="5130"/>
                    <a:pt x="2941" y="2403"/>
                    <a:pt x="2870" y="2213"/>
                  </a:cubicBezTo>
                  <a:lnTo>
                    <a:pt x="3572" y="1939"/>
                  </a:lnTo>
                  <a:cubicBezTo>
                    <a:pt x="3578" y="1936"/>
                    <a:pt x="3584" y="1935"/>
                    <a:pt x="3590" y="1935"/>
                  </a:cubicBezTo>
                  <a:close/>
                  <a:moveTo>
                    <a:pt x="2584" y="2308"/>
                  </a:moveTo>
                  <a:lnTo>
                    <a:pt x="3727" y="5368"/>
                  </a:lnTo>
                  <a:cubicBezTo>
                    <a:pt x="3180" y="5570"/>
                    <a:pt x="1810" y="6082"/>
                    <a:pt x="1584" y="6166"/>
                  </a:cubicBezTo>
                  <a:cubicBezTo>
                    <a:pt x="1577" y="6172"/>
                    <a:pt x="1569" y="6175"/>
                    <a:pt x="1560" y="6175"/>
                  </a:cubicBezTo>
                  <a:cubicBezTo>
                    <a:pt x="1537" y="6175"/>
                    <a:pt x="1509" y="6156"/>
                    <a:pt x="1501" y="6130"/>
                  </a:cubicBezTo>
                  <a:lnTo>
                    <a:pt x="394" y="3201"/>
                  </a:lnTo>
                  <a:cubicBezTo>
                    <a:pt x="382" y="3177"/>
                    <a:pt x="394" y="3130"/>
                    <a:pt x="441" y="3118"/>
                  </a:cubicBezTo>
                  <a:cubicBezTo>
                    <a:pt x="1144" y="2844"/>
                    <a:pt x="2096" y="2487"/>
                    <a:pt x="2584" y="2308"/>
                  </a:cubicBezTo>
                  <a:close/>
                  <a:moveTo>
                    <a:pt x="10358" y="1"/>
                  </a:moveTo>
                  <a:cubicBezTo>
                    <a:pt x="10108" y="1"/>
                    <a:pt x="9869" y="131"/>
                    <a:pt x="9692" y="308"/>
                  </a:cubicBezTo>
                  <a:lnTo>
                    <a:pt x="7966" y="1737"/>
                  </a:lnTo>
                  <a:cubicBezTo>
                    <a:pt x="7883" y="1522"/>
                    <a:pt x="7668" y="1308"/>
                    <a:pt x="7263" y="1308"/>
                  </a:cubicBezTo>
                  <a:cubicBezTo>
                    <a:pt x="6756" y="1308"/>
                    <a:pt x="6387" y="1304"/>
                    <a:pt x="6108" y="1304"/>
                  </a:cubicBezTo>
                  <a:cubicBezTo>
                    <a:pt x="5503" y="1304"/>
                    <a:pt x="5318" y="1321"/>
                    <a:pt x="5049" y="1427"/>
                  </a:cubicBezTo>
                  <a:lnTo>
                    <a:pt x="3953" y="1868"/>
                  </a:lnTo>
                  <a:lnTo>
                    <a:pt x="3930" y="1820"/>
                  </a:lnTo>
                  <a:cubicBezTo>
                    <a:pt x="3875" y="1675"/>
                    <a:pt x="3745" y="1592"/>
                    <a:pt x="3597" y="1592"/>
                  </a:cubicBezTo>
                  <a:cubicBezTo>
                    <a:pt x="3550" y="1592"/>
                    <a:pt x="3502" y="1600"/>
                    <a:pt x="3453" y="1618"/>
                  </a:cubicBezTo>
                  <a:lnTo>
                    <a:pt x="2620" y="1927"/>
                  </a:lnTo>
                  <a:cubicBezTo>
                    <a:pt x="2251" y="2058"/>
                    <a:pt x="1108" y="2510"/>
                    <a:pt x="298" y="2808"/>
                  </a:cubicBezTo>
                  <a:cubicBezTo>
                    <a:pt x="96" y="2880"/>
                    <a:pt x="1" y="3106"/>
                    <a:pt x="84" y="3308"/>
                  </a:cubicBezTo>
                  <a:lnTo>
                    <a:pt x="1179" y="6225"/>
                  </a:lnTo>
                  <a:cubicBezTo>
                    <a:pt x="1234" y="6389"/>
                    <a:pt x="1379" y="6476"/>
                    <a:pt x="1540" y="6476"/>
                  </a:cubicBezTo>
                  <a:cubicBezTo>
                    <a:pt x="1590" y="6476"/>
                    <a:pt x="1641" y="6468"/>
                    <a:pt x="1691" y="6451"/>
                  </a:cubicBezTo>
                  <a:cubicBezTo>
                    <a:pt x="1941" y="6368"/>
                    <a:pt x="3608" y="5725"/>
                    <a:pt x="3977" y="5594"/>
                  </a:cubicBezTo>
                  <a:lnTo>
                    <a:pt x="4858" y="5261"/>
                  </a:lnTo>
                  <a:cubicBezTo>
                    <a:pt x="5049" y="5189"/>
                    <a:pt x="5144" y="4975"/>
                    <a:pt x="5061" y="4785"/>
                  </a:cubicBezTo>
                  <a:lnTo>
                    <a:pt x="5049" y="4737"/>
                  </a:lnTo>
                  <a:cubicBezTo>
                    <a:pt x="5620" y="4499"/>
                    <a:pt x="5632" y="4475"/>
                    <a:pt x="6228" y="4475"/>
                  </a:cubicBezTo>
                  <a:cubicBezTo>
                    <a:pt x="6311" y="4475"/>
                    <a:pt x="6394" y="4404"/>
                    <a:pt x="6394" y="4308"/>
                  </a:cubicBezTo>
                  <a:cubicBezTo>
                    <a:pt x="6394" y="4225"/>
                    <a:pt x="6311" y="4142"/>
                    <a:pt x="6228" y="4142"/>
                  </a:cubicBezTo>
                  <a:cubicBezTo>
                    <a:pt x="5585" y="4142"/>
                    <a:pt x="5525" y="4189"/>
                    <a:pt x="4930" y="4439"/>
                  </a:cubicBezTo>
                  <a:lnTo>
                    <a:pt x="4073" y="2153"/>
                  </a:lnTo>
                  <a:lnTo>
                    <a:pt x="5168" y="1689"/>
                  </a:lnTo>
                  <a:cubicBezTo>
                    <a:pt x="5361" y="1615"/>
                    <a:pt x="5513" y="1601"/>
                    <a:pt x="5986" y="1601"/>
                  </a:cubicBezTo>
                  <a:cubicBezTo>
                    <a:pt x="6270" y="1601"/>
                    <a:pt x="6670" y="1606"/>
                    <a:pt x="7263" y="1606"/>
                  </a:cubicBezTo>
                  <a:cubicBezTo>
                    <a:pt x="7442" y="1606"/>
                    <a:pt x="7561" y="1665"/>
                    <a:pt x="7644" y="1784"/>
                  </a:cubicBezTo>
                  <a:cubicBezTo>
                    <a:pt x="7704" y="1868"/>
                    <a:pt x="7704" y="1963"/>
                    <a:pt x="7716" y="1987"/>
                  </a:cubicBezTo>
                  <a:cubicBezTo>
                    <a:pt x="7716" y="2046"/>
                    <a:pt x="7668" y="2344"/>
                    <a:pt x="7382" y="2391"/>
                  </a:cubicBezTo>
                  <a:cubicBezTo>
                    <a:pt x="6942" y="2463"/>
                    <a:pt x="5989" y="2594"/>
                    <a:pt x="5978" y="2594"/>
                  </a:cubicBezTo>
                  <a:cubicBezTo>
                    <a:pt x="5882" y="2606"/>
                    <a:pt x="5823" y="2689"/>
                    <a:pt x="5835" y="2772"/>
                  </a:cubicBezTo>
                  <a:cubicBezTo>
                    <a:pt x="5858" y="2844"/>
                    <a:pt x="5918" y="2903"/>
                    <a:pt x="6001" y="2903"/>
                  </a:cubicBezTo>
                  <a:lnTo>
                    <a:pt x="6037" y="2903"/>
                  </a:lnTo>
                  <a:cubicBezTo>
                    <a:pt x="6049" y="2903"/>
                    <a:pt x="7001" y="2772"/>
                    <a:pt x="7442" y="2701"/>
                  </a:cubicBezTo>
                  <a:cubicBezTo>
                    <a:pt x="7859" y="2630"/>
                    <a:pt x="8014" y="2284"/>
                    <a:pt x="8037" y="2046"/>
                  </a:cubicBezTo>
                  <a:lnTo>
                    <a:pt x="9919" y="498"/>
                  </a:lnTo>
                  <a:cubicBezTo>
                    <a:pt x="10039" y="385"/>
                    <a:pt x="10193" y="287"/>
                    <a:pt x="10356" y="287"/>
                  </a:cubicBezTo>
                  <a:cubicBezTo>
                    <a:pt x="10451" y="287"/>
                    <a:pt x="10549" y="320"/>
                    <a:pt x="10645" y="403"/>
                  </a:cubicBezTo>
                  <a:cubicBezTo>
                    <a:pt x="10942" y="701"/>
                    <a:pt x="10681" y="1058"/>
                    <a:pt x="10597" y="1141"/>
                  </a:cubicBezTo>
                  <a:cubicBezTo>
                    <a:pt x="10526" y="1213"/>
                    <a:pt x="8240" y="3677"/>
                    <a:pt x="8240" y="3677"/>
                  </a:cubicBezTo>
                  <a:cubicBezTo>
                    <a:pt x="7906" y="4070"/>
                    <a:pt x="7466" y="4130"/>
                    <a:pt x="7263" y="4130"/>
                  </a:cubicBezTo>
                  <a:lnTo>
                    <a:pt x="6966" y="4130"/>
                  </a:lnTo>
                  <a:cubicBezTo>
                    <a:pt x="6882" y="4130"/>
                    <a:pt x="6811" y="4201"/>
                    <a:pt x="6811" y="4296"/>
                  </a:cubicBezTo>
                  <a:cubicBezTo>
                    <a:pt x="6811" y="4380"/>
                    <a:pt x="6882" y="4463"/>
                    <a:pt x="6966" y="4463"/>
                  </a:cubicBezTo>
                  <a:lnTo>
                    <a:pt x="7287" y="4463"/>
                  </a:lnTo>
                  <a:cubicBezTo>
                    <a:pt x="7502" y="4439"/>
                    <a:pt x="8061" y="4368"/>
                    <a:pt x="8478" y="3892"/>
                  </a:cubicBezTo>
                  <a:lnTo>
                    <a:pt x="10835" y="1344"/>
                  </a:lnTo>
                  <a:cubicBezTo>
                    <a:pt x="11062" y="1153"/>
                    <a:pt x="11300" y="629"/>
                    <a:pt x="10871" y="213"/>
                  </a:cubicBezTo>
                  <a:cubicBezTo>
                    <a:pt x="10706" y="62"/>
                    <a:pt x="10530" y="1"/>
                    <a:pt x="10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CD1FA238-B3DE-8CB4-AE29-DE1FB78F0B69}"/>
              </a:ext>
            </a:extLst>
          </p:cNvPr>
          <p:cNvGrpSpPr/>
          <p:nvPr/>
        </p:nvGrpSpPr>
        <p:grpSpPr>
          <a:xfrm>
            <a:off x="1613813" y="5329242"/>
            <a:ext cx="2182719" cy="1096918"/>
            <a:chOff x="5136398" y="4057789"/>
            <a:chExt cx="2182719" cy="1096918"/>
          </a:xfrm>
        </p:grpSpPr>
        <p:sp>
          <p:nvSpPr>
            <p:cNvPr id="13" name="Объект 2">
              <a:extLst>
                <a:ext uri="{FF2B5EF4-FFF2-40B4-BE49-F238E27FC236}">
                  <a16:creationId xmlns:a16="http://schemas.microsoft.com/office/drawing/2014/main" xmlns="" id="{B0ACAE86-EE03-80FE-2528-BB3DD8F1AF73}"/>
                </a:ext>
              </a:extLst>
            </p:cNvPr>
            <p:cNvSpPr txBox="1">
              <a:spLocks/>
            </p:cNvSpPr>
            <p:nvPr/>
          </p:nvSpPr>
          <p:spPr>
            <a:xfrm>
              <a:off x="5136400" y="4639257"/>
              <a:ext cx="1919202" cy="5154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с суммы взносов</a:t>
              </a:r>
              <a:r>
                <a:rPr lang="en-US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br>
                <a:rPr lang="en-US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до 400 тыс. </a:t>
              </a:r>
              <a:r>
                <a:rPr lang="ru-RU" sz="1400" kern="100" dirty="0"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₽</a:t>
              </a: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 в год</a:t>
              </a:r>
            </a:p>
          </p:txBody>
        </p:sp>
        <p:sp>
          <p:nvSpPr>
            <p:cNvPr id="14" name="Объект 2">
              <a:extLst>
                <a:ext uri="{FF2B5EF4-FFF2-40B4-BE49-F238E27FC236}">
                  <a16:creationId xmlns:a16="http://schemas.microsoft.com/office/drawing/2014/main" xmlns="" id="{3DEB58EB-EC99-F1BD-0039-1A3B638C0532}"/>
                </a:ext>
              </a:extLst>
            </p:cNvPr>
            <p:cNvSpPr txBox="1">
              <a:spLocks/>
            </p:cNvSpPr>
            <p:nvPr/>
          </p:nvSpPr>
          <p:spPr>
            <a:xfrm>
              <a:off x="5136398" y="4057789"/>
              <a:ext cx="2182719" cy="5975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Долгосрочный </a:t>
              </a:r>
              <a:r>
                <a:rPr lang="en-US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/>
              </a:r>
              <a:br>
                <a:rPr lang="en-US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налоговый вычет</a:t>
              </a: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xmlns="" id="{3D66F4F1-1831-99AD-3BEF-8916BC4E29CD}"/>
              </a:ext>
            </a:extLst>
          </p:cNvPr>
          <p:cNvGrpSpPr/>
          <p:nvPr/>
        </p:nvGrpSpPr>
        <p:grpSpPr>
          <a:xfrm>
            <a:off x="726964" y="5228203"/>
            <a:ext cx="799591" cy="799591"/>
            <a:chOff x="5632220" y="3012475"/>
            <a:chExt cx="799591" cy="799591"/>
          </a:xfrm>
        </p:grpSpPr>
        <p:sp>
          <p:nvSpPr>
            <p:cNvPr id="94" name="Овал 93">
              <a:extLst>
                <a:ext uri="{FF2B5EF4-FFF2-40B4-BE49-F238E27FC236}">
                  <a16:creationId xmlns:a16="http://schemas.microsoft.com/office/drawing/2014/main" xmlns="" id="{B3CDA5D9-FDF1-FBD0-E57F-AB4CB8AB6CB3}"/>
                </a:ext>
              </a:extLst>
            </p:cNvPr>
            <p:cNvSpPr/>
            <p:nvPr/>
          </p:nvSpPr>
          <p:spPr>
            <a:xfrm>
              <a:off x="5632220" y="3012475"/>
              <a:ext cx="799591" cy="799591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9" name="Google Shape;4269;p39">
              <a:extLst>
                <a:ext uri="{FF2B5EF4-FFF2-40B4-BE49-F238E27FC236}">
                  <a16:creationId xmlns:a16="http://schemas.microsoft.com/office/drawing/2014/main" xmlns="" id="{9C5C6D90-3D42-058C-D6F6-8DA8FB0DA3AB}"/>
                </a:ext>
              </a:extLst>
            </p:cNvPr>
            <p:cNvGrpSpPr/>
            <p:nvPr/>
          </p:nvGrpSpPr>
          <p:grpSpPr>
            <a:xfrm>
              <a:off x="5813549" y="3175372"/>
              <a:ext cx="439322" cy="439626"/>
              <a:chOff x="4206763" y="2450951"/>
              <a:chExt cx="322151" cy="322374"/>
            </a:xfrm>
          </p:grpSpPr>
          <p:sp>
            <p:nvSpPr>
              <p:cNvPr id="100" name="Google Shape;4270;p39">
                <a:extLst>
                  <a:ext uri="{FF2B5EF4-FFF2-40B4-BE49-F238E27FC236}">
                    <a16:creationId xmlns:a16="http://schemas.microsoft.com/office/drawing/2014/main" xmlns="" id="{D2CFFFC0-1E43-52DE-9517-C167B85D3D5F}"/>
                  </a:ext>
                </a:extLst>
              </p:cNvPr>
              <p:cNvSpPr/>
              <p:nvPr/>
            </p:nvSpPr>
            <p:spPr>
              <a:xfrm>
                <a:off x="4206763" y="2571650"/>
                <a:ext cx="322151" cy="201675"/>
              </a:xfrm>
              <a:custGeom>
                <a:avLst/>
                <a:gdLst/>
                <a:ahLst/>
                <a:cxnLst/>
                <a:rect l="l" t="t" r="r" b="b"/>
                <a:pathLst>
                  <a:path w="10121" h="6336" extrusionOk="0">
                    <a:moveTo>
                      <a:pt x="2691" y="2847"/>
                    </a:moveTo>
                    <a:lnTo>
                      <a:pt x="2691" y="6037"/>
                    </a:lnTo>
                    <a:lnTo>
                      <a:pt x="1393" y="6037"/>
                    </a:lnTo>
                    <a:lnTo>
                      <a:pt x="1393" y="2847"/>
                    </a:lnTo>
                    <a:close/>
                    <a:moveTo>
                      <a:pt x="5703" y="2049"/>
                    </a:moveTo>
                    <a:lnTo>
                      <a:pt x="5703" y="6037"/>
                    </a:lnTo>
                    <a:lnTo>
                      <a:pt x="4406" y="6037"/>
                    </a:lnTo>
                    <a:lnTo>
                      <a:pt x="4406" y="2049"/>
                    </a:lnTo>
                    <a:close/>
                    <a:moveTo>
                      <a:pt x="8704" y="299"/>
                    </a:moveTo>
                    <a:lnTo>
                      <a:pt x="8704" y="6037"/>
                    </a:lnTo>
                    <a:lnTo>
                      <a:pt x="7406" y="6037"/>
                    </a:lnTo>
                    <a:lnTo>
                      <a:pt x="7406" y="299"/>
                    </a:lnTo>
                    <a:close/>
                    <a:moveTo>
                      <a:pt x="7275" y="1"/>
                    </a:moveTo>
                    <a:cubicBezTo>
                      <a:pt x="7192" y="1"/>
                      <a:pt x="7132" y="61"/>
                      <a:pt x="7132" y="156"/>
                    </a:cubicBezTo>
                    <a:lnTo>
                      <a:pt x="7132" y="6037"/>
                    </a:lnTo>
                    <a:lnTo>
                      <a:pt x="6001" y="6037"/>
                    </a:lnTo>
                    <a:lnTo>
                      <a:pt x="6001" y="1894"/>
                    </a:lnTo>
                    <a:cubicBezTo>
                      <a:pt x="6001" y="1811"/>
                      <a:pt x="5941" y="1751"/>
                      <a:pt x="5846" y="1751"/>
                    </a:cubicBezTo>
                    <a:lnTo>
                      <a:pt x="4275" y="1751"/>
                    </a:lnTo>
                    <a:cubicBezTo>
                      <a:pt x="4179" y="1751"/>
                      <a:pt x="4120" y="1811"/>
                      <a:pt x="4120" y="1894"/>
                    </a:cubicBezTo>
                    <a:lnTo>
                      <a:pt x="4120" y="6037"/>
                    </a:lnTo>
                    <a:lnTo>
                      <a:pt x="2989" y="6037"/>
                    </a:lnTo>
                    <a:lnTo>
                      <a:pt x="2989" y="2704"/>
                    </a:lnTo>
                    <a:cubicBezTo>
                      <a:pt x="2989" y="2608"/>
                      <a:pt x="2929" y="2549"/>
                      <a:pt x="2846" y="2549"/>
                    </a:cubicBezTo>
                    <a:lnTo>
                      <a:pt x="1262" y="2549"/>
                    </a:lnTo>
                    <a:cubicBezTo>
                      <a:pt x="1167" y="2549"/>
                      <a:pt x="1119" y="2608"/>
                      <a:pt x="1119" y="2704"/>
                    </a:cubicBezTo>
                    <a:lnTo>
                      <a:pt x="1119" y="6037"/>
                    </a:lnTo>
                    <a:lnTo>
                      <a:pt x="143" y="6037"/>
                    </a:lnTo>
                    <a:cubicBezTo>
                      <a:pt x="60" y="6037"/>
                      <a:pt x="0" y="6097"/>
                      <a:pt x="0" y="6180"/>
                    </a:cubicBezTo>
                    <a:cubicBezTo>
                      <a:pt x="0" y="6276"/>
                      <a:pt x="60" y="6335"/>
                      <a:pt x="143" y="6335"/>
                    </a:cubicBezTo>
                    <a:lnTo>
                      <a:pt x="9966" y="6335"/>
                    </a:lnTo>
                    <a:cubicBezTo>
                      <a:pt x="10061" y="6335"/>
                      <a:pt x="10121" y="6276"/>
                      <a:pt x="10121" y="6180"/>
                    </a:cubicBezTo>
                    <a:cubicBezTo>
                      <a:pt x="10121" y="6109"/>
                      <a:pt x="10049" y="6037"/>
                      <a:pt x="9966" y="6037"/>
                    </a:cubicBezTo>
                    <a:lnTo>
                      <a:pt x="9001" y="6037"/>
                    </a:lnTo>
                    <a:lnTo>
                      <a:pt x="9001" y="156"/>
                    </a:lnTo>
                    <a:cubicBezTo>
                      <a:pt x="9001" y="61"/>
                      <a:pt x="8942" y="1"/>
                      <a:pt x="88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1" name="Google Shape;4271;p39">
                <a:extLst>
                  <a:ext uri="{FF2B5EF4-FFF2-40B4-BE49-F238E27FC236}">
                    <a16:creationId xmlns:a16="http://schemas.microsoft.com/office/drawing/2014/main" xmlns="" id="{E5D656EC-A498-8817-61FD-E285DC782447}"/>
                  </a:ext>
                </a:extLst>
              </p:cNvPr>
              <p:cNvSpPr/>
              <p:nvPr/>
            </p:nvSpPr>
            <p:spPr>
              <a:xfrm>
                <a:off x="4210933" y="2450951"/>
                <a:ext cx="308878" cy="185537"/>
              </a:xfrm>
              <a:custGeom>
                <a:avLst/>
                <a:gdLst/>
                <a:ahLst/>
                <a:cxnLst/>
                <a:rect l="l" t="t" r="r" b="b"/>
                <a:pathLst>
                  <a:path w="9704" h="5829" extrusionOk="0">
                    <a:moveTo>
                      <a:pt x="9212" y="1"/>
                    </a:moveTo>
                    <a:cubicBezTo>
                      <a:pt x="9189" y="1"/>
                      <a:pt x="9167" y="3"/>
                      <a:pt x="9144" y="7"/>
                    </a:cubicBezTo>
                    <a:lnTo>
                      <a:pt x="7870" y="162"/>
                    </a:lnTo>
                    <a:cubicBezTo>
                      <a:pt x="7620" y="197"/>
                      <a:pt x="7442" y="435"/>
                      <a:pt x="7477" y="685"/>
                    </a:cubicBezTo>
                    <a:cubicBezTo>
                      <a:pt x="7500" y="920"/>
                      <a:pt x="7711" y="1092"/>
                      <a:pt x="7944" y="1092"/>
                    </a:cubicBezTo>
                    <a:cubicBezTo>
                      <a:pt x="7959" y="1092"/>
                      <a:pt x="7974" y="1092"/>
                      <a:pt x="7989" y="1090"/>
                    </a:cubicBezTo>
                    <a:lnTo>
                      <a:pt x="8096" y="1066"/>
                    </a:lnTo>
                    <a:lnTo>
                      <a:pt x="8096" y="1066"/>
                    </a:lnTo>
                    <a:cubicBezTo>
                      <a:pt x="6537" y="2876"/>
                      <a:pt x="4691" y="3805"/>
                      <a:pt x="3382" y="4269"/>
                    </a:cubicBezTo>
                    <a:cubicBezTo>
                      <a:pt x="1739" y="4853"/>
                      <a:pt x="476" y="4912"/>
                      <a:pt x="465" y="4912"/>
                    </a:cubicBezTo>
                    <a:cubicBezTo>
                      <a:pt x="203" y="4924"/>
                      <a:pt x="0" y="5138"/>
                      <a:pt x="12" y="5388"/>
                    </a:cubicBezTo>
                    <a:cubicBezTo>
                      <a:pt x="36" y="5638"/>
                      <a:pt x="226" y="5829"/>
                      <a:pt x="476" y="5829"/>
                    </a:cubicBezTo>
                    <a:lnTo>
                      <a:pt x="488" y="5829"/>
                    </a:lnTo>
                    <a:cubicBezTo>
                      <a:pt x="548" y="5829"/>
                      <a:pt x="1893" y="5793"/>
                      <a:pt x="3667" y="5150"/>
                    </a:cubicBezTo>
                    <a:cubicBezTo>
                      <a:pt x="4656" y="4793"/>
                      <a:pt x="5596" y="4317"/>
                      <a:pt x="6442" y="3745"/>
                    </a:cubicBezTo>
                    <a:cubicBezTo>
                      <a:pt x="6525" y="3710"/>
                      <a:pt x="6537" y="3614"/>
                      <a:pt x="6489" y="3543"/>
                    </a:cubicBezTo>
                    <a:cubicBezTo>
                      <a:pt x="6458" y="3497"/>
                      <a:pt x="6413" y="3471"/>
                      <a:pt x="6365" y="3471"/>
                    </a:cubicBezTo>
                    <a:cubicBezTo>
                      <a:pt x="6339" y="3471"/>
                      <a:pt x="6312" y="3478"/>
                      <a:pt x="6287" y="3495"/>
                    </a:cubicBezTo>
                    <a:cubicBezTo>
                      <a:pt x="5453" y="4067"/>
                      <a:pt x="4537" y="4519"/>
                      <a:pt x="3560" y="4865"/>
                    </a:cubicBezTo>
                    <a:cubicBezTo>
                      <a:pt x="1834" y="5484"/>
                      <a:pt x="536" y="5519"/>
                      <a:pt x="476" y="5531"/>
                    </a:cubicBezTo>
                    <a:cubicBezTo>
                      <a:pt x="393" y="5531"/>
                      <a:pt x="310" y="5460"/>
                      <a:pt x="310" y="5377"/>
                    </a:cubicBezTo>
                    <a:cubicBezTo>
                      <a:pt x="310" y="5281"/>
                      <a:pt x="393" y="5210"/>
                      <a:pt x="476" y="5198"/>
                    </a:cubicBezTo>
                    <a:cubicBezTo>
                      <a:pt x="488" y="5198"/>
                      <a:pt x="1798" y="5150"/>
                      <a:pt x="3489" y="4543"/>
                    </a:cubicBezTo>
                    <a:cubicBezTo>
                      <a:pt x="4894" y="4031"/>
                      <a:pt x="6918" y="3007"/>
                      <a:pt x="8573" y="947"/>
                    </a:cubicBezTo>
                    <a:cubicBezTo>
                      <a:pt x="8664" y="856"/>
                      <a:pt x="8579" y="709"/>
                      <a:pt x="8456" y="709"/>
                    </a:cubicBezTo>
                    <a:cubicBezTo>
                      <a:pt x="8451" y="709"/>
                      <a:pt x="8447" y="709"/>
                      <a:pt x="8442" y="709"/>
                    </a:cubicBezTo>
                    <a:lnTo>
                      <a:pt x="7966" y="769"/>
                    </a:lnTo>
                    <a:cubicBezTo>
                      <a:pt x="7951" y="772"/>
                      <a:pt x="7937" y="774"/>
                      <a:pt x="7924" y="774"/>
                    </a:cubicBezTo>
                    <a:cubicBezTo>
                      <a:pt x="7850" y="774"/>
                      <a:pt x="7797" y="720"/>
                      <a:pt x="7787" y="650"/>
                    </a:cubicBezTo>
                    <a:cubicBezTo>
                      <a:pt x="7751" y="554"/>
                      <a:pt x="7835" y="459"/>
                      <a:pt x="7930" y="447"/>
                    </a:cubicBezTo>
                    <a:lnTo>
                      <a:pt x="9204" y="281"/>
                    </a:lnTo>
                    <a:cubicBezTo>
                      <a:pt x="9210" y="280"/>
                      <a:pt x="9216" y="280"/>
                      <a:pt x="9222" y="280"/>
                    </a:cubicBezTo>
                    <a:cubicBezTo>
                      <a:pt x="9311" y="280"/>
                      <a:pt x="9394" y="358"/>
                      <a:pt x="9394" y="447"/>
                    </a:cubicBezTo>
                    <a:lnTo>
                      <a:pt x="9394" y="1709"/>
                    </a:lnTo>
                    <a:cubicBezTo>
                      <a:pt x="9394" y="1805"/>
                      <a:pt x="9323" y="1876"/>
                      <a:pt x="9228" y="1876"/>
                    </a:cubicBezTo>
                    <a:cubicBezTo>
                      <a:pt x="9132" y="1876"/>
                      <a:pt x="9061" y="1805"/>
                      <a:pt x="9061" y="1709"/>
                    </a:cubicBezTo>
                    <a:lnTo>
                      <a:pt x="9061" y="1328"/>
                    </a:lnTo>
                    <a:cubicBezTo>
                      <a:pt x="9061" y="1269"/>
                      <a:pt x="9025" y="1209"/>
                      <a:pt x="8978" y="1186"/>
                    </a:cubicBezTo>
                    <a:cubicBezTo>
                      <a:pt x="8963" y="1183"/>
                      <a:pt x="8948" y="1181"/>
                      <a:pt x="8932" y="1181"/>
                    </a:cubicBezTo>
                    <a:cubicBezTo>
                      <a:pt x="8882" y="1181"/>
                      <a:pt x="8829" y="1197"/>
                      <a:pt x="8811" y="1233"/>
                    </a:cubicBezTo>
                    <a:cubicBezTo>
                      <a:pt x="8263" y="1924"/>
                      <a:pt x="7620" y="2531"/>
                      <a:pt x="6930" y="3067"/>
                    </a:cubicBezTo>
                    <a:cubicBezTo>
                      <a:pt x="6870" y="3114"/>
                      <a:pt x="6858" y="3210"/>
                      <a:pt x="6906" y="3269"/>
                    </a:cubicBezTo>
                    <a:cubicBezTo>
                      <a:pt x="6936" y="3307"/>
                      <a:pt x="6985" y="3330"/>
                      <a:pt x="7032" y="3330"/>
                    </a:cubicBezTo>
                    <a:cubicBezTo>
                      <a:pt x="7060" y="3330"/>
                      <a:pt x="7086" y="3322"/>
                      <a:pt x="7108" y="3305"/>
                    </a:cubicBezTo>
                    <a:cubicBezTo>
                      <a:pt x="7704" y="2840"/>
                      <a:pt x="8275" y="2305"/>
                      <a:pt x="8775" y="1745"/>
                    </a:cubicBezTo>
                    <a:cubicBezTo>
                      <a:pt x="8799" y="1995"/>
                      <a:pt x="8989" y="2186"/>
                      <a:pt x="9239" y="2186"/>
                    </a:cubicBezTo>
                    <a:cubicBezTo>
                      <a:pt x="9490" y="2186"/>
                      <a:pt x="9704" y="1983"/>
                      <a:pt x="9704" y="1721"/>
                    </a:cubicBezTo>
                    <a:lnTo>
                      <a:pt x="9704" y="459"/>
                    </a:lnTo>
                    <a:cubicBezTo>
                      <a:pt x="9680" y="328"/>
                      <a:pt x="9620" y="209"/>
                      <a:pt x="9513" y="126"/>
                    </a:cubicBezTo>
                    <a:cubicBezTo>
                      <a:pt x="9425" y="47"/>
                      <a:pt x="9319" y="1"/>
                      <a:pt x="9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327B1281-449F-41BE-8BC5-82824FD91537}"/>
              </a:ext>
            </a:extLst>
          </p:cNvPr>
          <p:cNvGrpSpPr/>
          <p:nvPr/>
        </p:nvGrpSpPr>
        <p:grpSpPr>
          <a:xfrm>
            <a:off x="5179655" y="2457127"/>
            <a:ext cx="2182718" cy="1601025"/>
            <a:chOff x="7346010" y="4057789"/>
            <a:chExt cx="2182718" cy="1601025"/>
          </a:xfrm>
        </p:grpSpPr>
        <p:sp>
          <p:nvSpPr>
            <p:cNvPr id="15" name="Объект 2">
              <a:extLst>
                <a:ext uri="{FF2B5EF4-FFF2-40B4-BE49-F238E27FC236}">
                  <a16:creationId xmlns:a16="http://schemas.microsoft.com/office/drawing/2014/main" xmlns="" id="{2F38F5B0-36FF-7640-654F-94DC7DD9203A}"/>
                </a:ext>
              </a:extLst>
            </p:cNvPr>
            <p:cNvSpPr txBox="1">
              <a:spLocks/>
            </p:cNvSpPr>
            <p:nvPr/>
          </p:nvSpPr>
          <p:spPr>
            <a:xfrm>
              <a:off x="7346011" y="4639256"/>
              <a:ext cx="1994460" cy="38117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перевод ОПС в ПДС </a:t>
              </a:r>
            </a:p>
          </p:txBody>
        </p:sp>
        <p:sp>
          <p:nvSpPr>
            <p:cNvPr id="16" name="Объект 2">
              <a:extLst>
                <a:ext uri="{FF2B5EF4-FFF2-40B4-BE49-F238E27FC236}">
                  <a16:creationId xmlns:a16="http://schemas.microsoft.com/office/drawing/2014/main" xmlns="" id="{70279CAE-2B40-B1BA-C8BA-76645A8F07BF}"/>
                </a:ext>
              </a:extLst>
            </p:cNvPr>
            <p:cNvSpPr txBox="1">
              <a:spLocks/>
            </p:cNvSpPr>
            <p:nvPr/>
          </p:nvSpPr>
          <p:spPr>
            <a:xfrm>
              <a:off x="7346010" y="4057789"/>
              <a:ext cx="2182718" cy="5975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Единовременный </a:t>
              </a:r>
              <a:b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взнос</a:t>
              </a:r>
            </a:p>
          </p:txBody>
        </p: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xmlns="" id="{69F9E420-B44E-E45A-1200-6CB3B7B512B8}"/>
                </a:ext>
              </a:extLst>
            </p:cNvPr>
            <p:cNvGrpSpPr/>
            <p:nvPr/>
          </p:nvGrpSpPr>
          <p:grpSpPr>
            <a:xfrm>
              <a:off x="7448539" y="5061299"/>
              <a:ext cx="1848238" cy="597515"/>
              <a:chOff x="7448539" y="5061299"/>
              <a:chExt cx="1848238" cy="597515"/>
            </a:xfrm>
          </p:grpSpPr>
          <p:sp>
            <p:nvSpPr>
              <p:cNvPr id="21" name="Прямоугольник: скругленные углы 20">
                <a:extLst>
                  <a:ext uri="{FF2B5EF4-FFF2-40B4-BE49-F238E27FC236}">
                    <a16:creationId xmlns:a16="http://schemas.microsoft.com/office/drawing/2014/main" xmlns="" id="{E9387FB6-DFE6-7B05-2017-4B0CD611472E}"/>
                  </a:ext>
                </a:extLst>
              </p:cNvPr>
              <p:cNvSpPr/>
              <p:nvPr/>
            </p:nvSpPr>
            <p:spPr>
              <a:xfrm>
                <a:off x="7448539" y="5088525"/>
                <a:ext cx="1848238" cy="543062"/>
              </a:xfrm>
              <a:prstGeom prst="roundRect">
                <a:avLst>
                  <a:gd name="adj" fmla="val 50000"/>
                </a:avLst>
              </a:prstGeom>
              <a:solidFill>
                <a:srgbClr val="099A8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бъект 2">
                <a:extLst>
                  <a:ext uri="{FF2B5EF4-FFF2-40B4-BE49-F238E27FC236}">
                    <a16:creationId xmlns:a16="http://schemas.microsoft.com/office/drawing/2014/main" xmlns="" id="{A690FC66-21DF-6DEE-6B9C-BA13FEBBB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30354" y="5061299"/>
                <a:ext cx="1711502" cy="59751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ts val="1700"/>
                  </a:lnSpc>
                  <a:buFont typeface="Arial" panose="020B0604020202020204" pitchFamily="34" charset="0"/>
                  <a:buNone/>
                </a:pPr>
                <a:r>
                  <a:rPr lang="ru-RU" sz="1400" b="1" kern="100" dirty="0">
                    <a:solidFill>
                      <a:schemeClr val="bg1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Для граждан</a:t>
                </a:r>
                <a:br>
                  <a:rPr lang="ru-RU" sz="1400" b="1" kern="100" dirty="0">
                    <a:solidFill>
                      <a:schemeClr val="bg1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ru-RU" sz="1400" b="1" kern="100" dirty="0">
                    <a:solidFill>
                      <a:schemeClr val="bg1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1967-1996 г.р.</a:t>
                </a:r>
              </a:p>
            </p:txBody>
          </p:sp>
        </p:grpSp>
      </p:grpSp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xmlns="" id="{16416FF6-3DE0-951B-7597-08AD4BDD8D3D}"/>
              </a:ext>
            </a:extLst>
          </p:cNvPr>
          <p:cNvGrpSpPr/>
          <p:nvPr/>
        </p:nvGrpSpPr>
        <p:grpSpPr>
          <a:xfrm>
            <a:off x="4296004" y="2337754"/>
            <a:ext cx="799591" cy="799591"/>
            <a:chOff x="7834613" y="3012475"/>
            <a:chExt cx="799591" cy="799591"/>
          </a:xfrm>
        </p:grpSpPr>
        <p:sp>
          <p:nvSpPr>
            <p:cNvPr id="102" name="Овал 101">
              <a:extLst>
                <a:ext uri="{FF2B5EF4-FFF2-40B4-BE49-F238E27FC236}">
                  <a16:creationId xmlns:a16="http://schemas.microsoft.com/office/drawing/2014/main" xmlns="" id="{C7E77323-E668-2C5F-6443-08F796606714}"/>
                </a:ext>
              </a:extLst>
            </p:cNvPr>
            <p:cNvSpPr/>
            <p:nvPr/>
          </p:nvSpPr>
          <p:spPr>
            <a:xfrm>
              <a:off x="7834613" y="3012475"/>
              <a:ext cx="799591" cy="799591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xmlns="" id="{FC20DA8A-0CD2-CCBC-38AD-B49169049A5A}"/>
                </a:ext>
              </a:extLst>
            </p:cNvPr>
            <p:cNvGrpSpPr/>
            <p:nvPr/>
          </p:nvGrpSpPr>
          <p:grpSpPr>
            <a:xfrm>
              <a:off x="8003828" y="3252119"/>
              <a:ext cx="461160" cy="320302"/>
              <a:chOff x="8018151" y="3270805"/>
              <a:chExt cx="439076" cy="304965"/>
            </a:xfrm>
          </p:grpSpPr>
          <p:grpSp>
            <p:nvGrpSpPr>
              <p:cNvPr id="108" name="Google Shape;1589;p35">
                <a:extLst>
                  <a:ext uri="{FF2B5EF4-FFF2-40B4-BE49-F238E27FC236}">
                    <a16:creationId xmlns:a16="http://schemas.microsoft.com/office/drawing/2014/main" xmlns="" id="{96CEECC8-00E5-68DB-0CC9-F8D9F93F8873}"/>
                  </a:ext>
                </a:extLst>
              </p:cNvPr>
              <p:cNvGrpSpPr/>
              <p:nvPr/>
            </p:nvGrpSpPr>
            <p:grpSpPr>
              <a:xfrm rot="2700000">
                <a:off x="8085206" y="3203750"/>
                <a:ext cx="304965" cy="439076"/>
                <a:chOff x="7170938" y="1533610"/>
                <a:chExt cx="223206" cy="321363"/>
              </a:xfrm>
            </p:grpSpPr>
            <p:sp>
              <p:nvSpPr>
                <p:cNvPr id="110" name="Google Shape;1591;p35">
                  <a:extLst>
                    <a:ext uri="{FF2B5EF4-FFF2-40B4-BE49-F238E27FC236}">
                      <a16:creationId xmlns:a16="http://schemas.microsoft.com/office/drawing/2014/main" xmlns="" id="{CC060508-4B21-C034-1AC3-D28F89C3CA43}"/>
                    </a:ext>
                  </a:extLst>
                </p:cNvPr>
                <p:cNvSpPr/>
                <p:nvPr/>
              </p:nvSpPr>
              <p:spPr>
                <a:xfrm>
                  <a:off x="7170938" y="1533610"/>
                  <a:ext cx="223206" cy="53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3" h="1692" extrusionOk="0">
                      <a:moveTo>
                        <a:pt x="3512" y="0"/>
                      </a:moveTo>
                      <a:cubicBezTo>
                        <a:pt x="2227" y="0"/>
                        <a:pt x="1000" y="477"/>
                        <a:pt x="72" y="1358"/>
                      </a:cubicBezTo>
                      <a:cubicBezTo>
                        <a:pt x="12" y="1405"/>
                        <a:pt x="0" y="1512"/>
                        <a:pt x="72" y="1572"/>
                      </a:cubicBezTo>
                      <a:cubicBezTo>
                        <a:pt x="92" y="1625"/>
                        <a:pt x="130" y="1649"/>
                        <a:pt x="171" y="1649"/>
                      </a:cubicBezTo>
                      <a:cubicBezTo>
                        <a:pt x="203" y="1649"/>
                        <a:pt x="236" y="1634"/>
                        <a:pt x="262" y="1608"/>
                      </a:cubicBezTo>
                      <a:cubicBezTo>
                        <a:pt x="1143" y="786"/>
                        <a:pt x="2286" y="322"/>
                        <a:pt x="3501" y="322"/>
                      </a:cubicBezTo>
                      <a:cubicBezTo>
                        <a:pt x="4584" y="322"/>
                        <a:pt x="5608" y="691"/>
                        <a:pt x="6453" y="1370"/>
                      </a:cubicBezTo>
                      <a:lnTo>
                        <a:pt x="6203" y="1370"/>
                      </a:lnTo>
                      <a:cubicBezTo>
                        <a:pt x="6120" y="1370"/>
                        <a:pt x="6037" y="1441"/>
                        <a:pt x="6037" y="1536"/>
                      </a:cubicBezTo>
                      <a:cubicBezTo>
                        <a:pt x="6037" y="1620"/>
                        <a:pt x="6120" y="1691"/>
                        <a:pt x="6203" y="1691"/>
                      </a:cubicBezTo>
                      <a:lnTo>
                        <a:pt x="6846" y="1691"/>
                      </a:lnTo>
                      <a:cubicBezTo>
                        <a:pt x="6930" y="1691"/>
                        <a:pt x="7013" y="1620"/>
                        <a:pt x="7013" y="1536"/>
                      </a:cubicBezTo>
                      <a:lnTo>
                        <a:pt x="7013" y="953"/>
                      </a:lnTo>
                      <a:cubicBezTo>
                        <a:pt x="7013" y="858"/>
                        <a:pt x="6930" y="786"/>
                        <a:pt x="6846" y="786"/>
                      </a:cubicBezTo>
                      <a:cubicBezTo>
                        <a:pt x="6751" y="786"/>
                        <a:pt x="6680" y="858"/>
                        <a:pt x="6680" y="953"/>
                      </a:cubicBezTo>
                      <a:lnTo>
                        <a:pt x="6680" y="1131"/>
                      </a:lnTo>
                      <a:cubicBezTo>
                        <a:pt x="5787" y="405"/>
                        <a:pt x="4667" y="0"/>
                        <a:pt x="35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592;p35">
                  <a:extLst>
                    <a:ext uri="{FF2B5EF4-FFF2-40B4-BE49-F238E27FC236}">
                      <a16:creationId xmlns:a16="http://schemas.microsoft.com/office/drawing/2014/main" xmlns="" id="{969CC912-A460-3BEC-02FF-DDDAC30BEACC}"/>
                    </a:ext>
                  </a:extLst>
                </p:cNvPr>
                <p:cNvSpPr/>
                <p:nvPr/>
              </p:nvSpPr>
              <p:spPr>
                <a:xfrm>
                  <a:off x="7175107" y="1804558"/>
                  <a:ext cx="215249" cy="50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3" h="1584" extrusionOk="0">
                      <a:moveTo>
                        <a:pt x="167" y="0"/>
                      </a:moveTo>
                      <a:cubicBezTo>
                        <a:pt x="72" y="0"/>
                        <a:pt x="0" y="72"/>
                        <a:pt x="0" y="167"/>
                      </a:cubicBezTo>
                      <a:lnTo>
                        <a:pt x="0" y="738"/>
                      </a:lnTo>
                      <a:cubicBezTo>
                        <a:pt x="0" y="834"/>
                        <a:pt x="72" y="905"/>
                        <a:pt x="167" y="905"/>
                      </a:cubicBezTo>
                      <a:cubicBezTo>
                        <a:pt x="250" y="905"/>
                        <a:pt x="333" y="834"/>
                        <a:pt x="333" y="738"/>
                      </a:cubicBezTo>
                      <a:lnTo>
                        <a:pt x="333" y="560"/>
                      </a:lnTo>
                      <a:cubicBezTo>
                        <a:pt x="1203" y="1215"/>
                        <a:pt x="2262" y="1584"/>
                        <a:pt x="3381" y="1584"/>
                      </a:cubicBezTo>
                      <a:cubicBezTo>
                        <a:pt x="4596" y="1584"/>
                        <a:pt x="5775" y="1143"/>
                        <a:pt x="6680" y="357"/>
                      </a:cubicBezTo>
                      <a:cubicBezTo>
                        <a:pt x="6739" y="298"/>
                        <a:pt x="6763" y="191"/>
                        <a:pt x="6691" y="131"/>
                      </a:cubicBezTo>
                      <a:cubicBezTo>
                        <a:pt x="6652" y="92"/>
                        <a:pt x="6609" y="74"/>
                        <a:pt x="6567" y="74"/>
                      </a:cubicBezTo>
                      <a:cubicBezTo>
                        <a:pt x="6532" y="74"/>
                        <a:pt x="6497" y="86"/>
                        <a:pt x="6465" y="107"/>
                      </a:cubicBezTo>
                      <a:cubicBezTo>
                        <a:pt x="5596" y="846"/>
                        <a:pt x="4501" y="1262"/>
                        <a:pt x="3370" y="1262"/>
                      </a:cubicBezTo>
                      <a:cubicBezTo>
                        <a:pt x="2334" y="1262"/>
                        <a:pt x="1346" y="941"/>
                        <a:pt x="536" y="322"/>
                      </a:cubicBezTo>
                      <a:lnTo>
                        <a:pt x="810" y="322"/>
                      </a:lnTo>
                      <a:cubicBezTo>
                        <a:pt x="893" y="322"/>
                        <a:pt x="965" y="250"/>
                        <a:pt x="965" y="167"/>
                      </a:cubicBezTo>
                      <a:cubicBezTo>
                        <a:pt x="965" y="72"/>
                        <a:pt x="893" y="0"/>
                        <a:pt x="81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118" name="Рисунок 117">
                <a:extLst>
                  <a:ext uri="{FF2B5EF4-FFF2-40B4-BE49-F238E27FC236}">
                    <a16:creationId xmlns:a16="http://schemas.microsoft.com/office/drawing/2014/main" xmlns="" id="{651EE7E8-EF26-3B42-E64B-1D629DE4AC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8085205" y="3280289"/>
                <a:ext cx="304966" cy="285998"/>
              </a:xfrm>
              <a:prstGeom prst="rect">
                <a:avLst/>
              </a:prstGeom>
            </p:spPr>
          </p:pic>
        </p:grp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DFEDFF37-1DE8-7110-7618-0E1AE39FF64C}"/>
              </a:ext>
            </a:extLst>
          </p:cNvPr>
          <p:cNvGrpSpPr/>
          <p:nvPr/>
        </p:nvGrpSpPr>
        <p:grpSpPr>
          <a:xfrm>
            <a:off x="5188004" y="4467300"/>
            <a:ext cx="1919202" cy="1096917"/>
            <a:chOff x="9528728" y="4057789"/>
            <a:chExt cx="1919202" cy="1096917"/>
          </a:xfrm>
        </p:grpSpPr>
        <p:sp>
          <p:nvSpPr>
            <p:cNvPr id="17" name="Объект 2">
              <a:extLst>
                <a:ext uri="{FF2B5EF4-FFF2-40B4-BE49-F238E27FC236}">
                  <a16:creationId xmlns:a16="http://schemas.microsoft.com/office/drawing/2014/main" xmlns="" id="{F9BAFF02-FF02-832B-0FD1-A8840F4FE59E}"/>
                </a:ext>
              </a:extLst>
            </p:cNvPr>
            <p:cNvSpPr txBox="1">
              <a:spLocks/>
            </p:cNvSpPr>
            <p:nvPr/>
          </p:nvSpPr>
          <p:spPr>
            <a:xfrm>
              <a:off x="9528728" y="4639256"/>
              <a:ext cx="1919202" cy="5154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ежегодно на всю </a:t>
              </a:r>
              <a:b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сумму накоплений</a:t>
              </a:r>
            </a:p>
          </p:txBody>
        </p:sp>
        <p:sp>
          <p:nvSpPr>
            <p:cNvPr id="18" name="Объект 2">
              <a:extLst>
                <a:ext uri="{FF2B5EF4-FFF2-40B4-BE49-F238E27FC236}">
                  <a16:creationId xmlns:a16="http://schemas.microsoft.com/office/drawing/2014/main" xmlns="" id="{2B02A7AB-D308-69A0-7080-6CC8C5A92D39}"/>
                </a:ext>
              </a:extLst>
            </p:cNvPr>
            <p:cNvSpPr txBox="1">
              <a:spLocks/>
            </p:cNvSpPr>
            <p:nvPr/>
          </p:nvSpPr>
          <p:spPr>
            <a:xfrm>
              <a:off x="9528728" y="4057789"/>
              <a:ext cx="1919202" cy="5975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Начисление </a:t>
              </a:r>
              <a:b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600" b="1" kern="100" dirty="0" err="1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инвест</a:t>
              </a: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. дохода</a:t>
              </a:r>
            </a:p>
          </p:txBody>
        </p:sp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xmlns="" id="{D350D327-15A3-384F-476E-391668E34DF0}"/>
              </a:ext>
            </a:extLst>
          </p:cNvPr>
          <p:cNvGrpSpPr/>
          <p:nvPr/>
        </p:nvGrpSpPr>
        <p:grpSpPr>
          <a:xfrm>
            <a:off x="4296004" y="4339740"/>
            <a:ext cx="799591" cy="799591"/>
            <a:chOff x="9997169" y="3012475"/>
            <a:chExt cx="799591" cy="799591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xmlns="" id="{908193E5-ABDA-0358-CBCF-22CDBA06E4C0}"/>
                </a:ext>
              </a:extLst>
            </p:cNvPr>
            <p:cNvSpPr/>
            <p:nvPr/>
          </p:nvSpPr>
          <p:spPr>
            <a:xfrm>
              <a:off x="9997169" y="3012475"/>
              <a:ext cx="799591" cy="799591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8" name="Google Shape;890;p33">
              <a:extLst>
                <a:ext uri="{FF2B5EF4-FFF2-40B4-BE49-F238E27FC236}">
                  <a16:creationId xmlns:a16="http://schemas.microsoft.com/office/drawing/2014/main" xmlns="" id="{FE2B2D38-008C-F1D9-55AA-5CD814955C1B}"/>
                </a:ext>
              </a:extLst>
            </p:cNvPr>
            <p:cNvGrpSpPr/>
            <p:nvPr/>
          </p:nvGrpSpPr>
          <p:grpSpPr>
            <a:xfrm>
              <a:off x="10164386" y="3253540"/>
              <a:ext cx="465156" cy="324955"/>
              <a:chOff x="6849393" y="3733994"/>
              <a:chExt cx="355053" cy="248038"/>
            </a:xfrm>
          </p:grpSpPr>
          <p:sp>
            <p:nvSpPr>
              <p:cNvPr id="129" name="Google Shape;891;p33">
                <a:extLst>
                  <a:ext uri="{FF2B5EF4-FFF2-40B4-BE49-F238E27FC236}">
                    <a16:creationId xmlns:a16="http://schemas.microsoft.com/office/drawing/2014/main" xmlns="" id="{07F5DD4B-5C30-2061-E452-4B1CD3B9684C}"/>
                  </a:ext>
                </a:extLst>
              </p:cNvPr>
              <p:cNvSpPr/>
              <p:nvPr/>
            </p:nvSpPr>
            <p:spPr>
              <a:xfrm>
                <a:off x="6849393" y="3733994"/>
                <a:ext cx="355053" cy="248038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7811" extrusionOk="0">
                    <a:moveTo>
                      <a:pt x="10800" y="357"/>
                    </a:moveTo>
                    <a:cubicBezTo>
                      <a:pt x="10800" y="357"/>
                      <a:pt x="10823" y="357"/>
                      <a:pt x="10823" y="369"/>
                    </a:cubicBezTo>
                    <a:lnTo>
                      <a:pt x="10823" y="5227"/>
                    </a:lnTo>
                    <a:lnTo>
                      <a:pt x="346" y="5239"/>
                    </a:lnTo>
                    <a:cubicBezTo>
                      <a:pt x="346" y="5239"/>
                      <a:pt x="334" y="5239"/>
                      <a:pt x="334" y="5227"/>
                    </a:cubicBezTo>
                    <a:lnTo>
                      <a:pt x="334" y="369"/>
                    </a:lnTo>
                    <a:cubicBezTo>
                      <a:pt x="334" y="369"/>
                      <a:pt x="334" y="357"/>
                      <a:pt x="346" y="357"/>
                    </a:cubicBezTo>
                    <a:close/>
                    <a:moveTo>
                      <a:pt x="10835" y="5572"/>
                    </a:moveTo>
                    <a:lnTo>
                      <a:pt x="10823" y="5977"/>
                    </a:lnTo>
                    <a:lnTo>
                      <a:pt x="10252" y="5977"/>
                    </a:lnTo>
                    <a:cubicBezTo>
                      <a:pt x="10169" y="5977"/>
                      <a:pt x="10073" y="6060"/>
                      <a:pt x="10073" y="6156"/>
                    </a:cubicBezTo>
                    <a:cubicBezTo>
                      <a:pt x="10073" y="6263"/>
                      <a:pt x="10157" y="6334"/>
                      <a:pt x="10252" y="6334"/>
                    </a:cubicBezTo>
                    <a:lnTo>
                      <a:pt x="10823" y="6334"/>
                    </a:lnTo>
                    <a:lnTo>
                      <a:pt x="10823" y="6739"/>
                    </a:lnTo>
                    <a:lnTo>
                      <a:pt x="8014" y="6739"/>
                    </a:lnTo>
                    <a:cubicBezTo>
                      <a:pt x="7918" y="6739"/>
                      <a:pt x="7823" y="6811"/>
                      <a:pt x="7823" y="6918"/>
                    </a:cubicBezTo>
                    <a:cubicBezTo>
                      <a:pt x="7823" y="7013"/>
                      <a:pt x="7906" y="7096"/>
                      <a:pt x="8014" y="7096"/>
                    </a:cubicBezTo>
                    <a:lnTo>
                      <a:pt x="10823" y="7096"/>
                    </a:lnTo>
                    <a:lnTo>
                      <a:pt x="10823" y="7489"/>
                    </a:lnTo>
                    <a:cubicBezTo>
                      <a:pt x="10823" y="7489"/>
                      <a:pt x="10823" y="7501"/>
                      <a:pt x="10812" y="7501"/>
                    </a:cubicBezTo>
                    <a:lnTo>
                      <a:pt x="358" y="7501"/>
                    </a:lnTo>
                    <a:cubicBezTo>
                      <a:pt x="358" y="7501"/>
                      <a:pt x="346" y="7501"/>
                      <a:pt x="346" y="7489"/>
                    </a:cubicBezTo>
                    <a:lnTo>
                      <a:pt x="346" y="7096"/>
                    </a:lnTo>
                    <a:lnTo>
                      <a:pt x="7263" y="7096"/>
                    </a:lnTo>
                    <a:cubicBezTo>
                      <a:pt x="7359" y="7096"/>
                      <a:pt x="7442" y="7025"/>
                      <a:pt x="7442" y="6918"/>
                    </a:cubicBezTo>
                    <a:cubicBezTo>
                      <a:pt x="7442" y="6834"/>
                      <a:pt x="7371" y="6739"/>
                      <a:pt x="7263" y="6739"/>
                    </a:cubicBezTo>
                    <a:lnTo>
                      <a:pt x="346" y="6739"/>
                    </a:lnTo>
                    <a:lnTo>
                      <a:pt x="346" y="6334"/>
                    </a:lnTo>
                    <a:lnTo>
                      <a:pt x="9514" y="6334"/>
                    </a:lnTo>
                    <a:cubicBezTo>
                      <a:pt x="9597" y="6334"/>
                      <a:pt x="9692" y="6263"/>
                      <a:pt x="9692" y="6156"/>
                    </a:cubicBezTo>
                    <a:cubicBezTo>
                      <a:pt x="9692" y="6072"/>
                      <a:pt x="9621" y="5977"/>
                      <a:pt x="9514" y="5977"/>
                    </a:cubicBezTo>
                    <a:lnTo>
                      <a:pt x="346" y="5977"/>
                    </a:lnTo>
                    <a:lnTo>
                      <a:pt x="346" y="5572"/>
                    </a:lnTo>
                    <a:close/>
                    <a:moveTo>
                      <a:pt x="358" y="0"/>
                    </a:moveTo>
                    <a:cubicBezTo>
                      <a:pt x="167" y="0"/>
                      <a:pt x="1" y="167"/>
                      <a:pt x="1" y="357"/>
                    </a:cubicBezTo>
                    <a:lnTo>
                      <a:pt x="1" y="7453"/>
                    </a:lnTo>
                    <a:cubicBezTo>
                      <a:pt x="1" y="7644"/>
                      <a:pt x="167" y="7811"/>
                      <a:pt x="358" y="7811"/>
                    </a:cubicBezTo>
                    <a:lnTo>
                      <a:pt x="10823" y="7811"/>
                    </a:lnTo>
                    <a:cubicBezTo>
                      <a:pt x="11014" y="7811"/>
                      <a:pt x="11181" y="7644"/>
                      <a:pt x="11181" y="7453"/>
                    </a:cubicBezTo>
                    <a:lnTo>
                      <a:pt x="11181" y="357"/>
                    </a:lnTo>
                    <a:cubicBezTo>
                      <a:pt x="11181" y="167"/>
                      <a:pt x="11014" y="0"/>
                      <a:pt x="108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92;p33">
                <a:extLst>
                  <a:ext uri="{FF2B5EF4-FFF2-40B4-BE49-F238E27FC236}">
                    <a16:creationId xmlns:a16="http://schemas.microsoft.com/office/drawing/2014/main" xmlns="" id="{39612691-D2B1-A132-AE9E-DBF56FAD363B}"/>
                  </a:ext>
                </a:extLst>
              </p:cNvPr>
              <p:cNvSpPr/>
              <p:nvPr/>
            </p:nvSpPr>
            <p:spPr>
              <a:xfrm>
                <a:off x="7080411" y="3758192"/>
                <a:ext cx="100219" cy="129687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4084" extrusionOk="0">
                    <a:moveTo>
                      <a:pt x="179" y="0"/>
                    </a:moveTo>
                    <a:cubicBezTo>
                      <a:pt x="96" y="0"/>
                      <a:pt x="0" y="72"/>
                      <a:pt x="0" y="179"/>
                    </a:cubicBezTo>
                    <a:cubicBezTo>
                      <a:pt x="0" y="274"/>
                      <a:pt x="84" y="357"/>
                      <a:pt x="179" y="357"/>
                    </a:cubicBezTo>
                    <a:lnTo>
                      <a:pt x="2072" y="357"/>
                    </a:lnTo>
                    <a:cubicBezTo>
                      <a:pt x="2144" y="726"/>
                      <a:pt x="2429" y="1012"/>
                      <a:pt x="2798" y="1084"/>
                    </a:cubicBezTo>
                    <a:lnTo>
                      <a:pt x="2798" y="3001"/>
                    </a:lnTo>
                    <a:cubicBezTo>
                      <a:pt x="2429" y="3072"/>
                      <a:pt x="2144" y="3358"/>
                      <a:pt x="2072" y="3727"/>
                    </a:cubicBezTo>
                    <a:lnTo>
                      <a:pt x="179" y="3727"/>
                    </a:lnTo>
                    <a:cubicBezTo>
                      <a:pt x="96" y="3727"/>
                      <a:pt x="0" y="3810"/>
                      <a:pt x="0" y="3905"/>
                    </a:cubicBezTo>
                    <a:cubicBezTo>
                      <a:pt x="0" y="4013"/>
                      <a:pt x="84" y="4084"/>
                      <a:pt x="179" y="4084"/>
                    </a:cubicBezTo>
                    <a:lnTo>
                      <a:pt x="2239" y="4084"/>
                    </a:lnTo>
                    <a:cubicBezTo>
                      <a:pt x="2322" y="4084"/>
                      <a:pt x="2417" y="4013"/>
                      <a:pt x="2417" y="3905"/>
                    </a:cubicBezTo>
                    <a:cubicBezTo>
                      <a:pt x="2417" y="3596"/>
                      <a:pt x="2667" y="3346"/>
                      <a:pt x="2977" y="3346"/>
                    </a:cubicBezTo>
                    <a:cubicBezTo>
                      <a:pt x="3072" y="3346"/>
                      <a:pt x="3156" y="3274"/>
                      <a:pt x="3156" y="3167"/>
                    </a:cubicBezTo>
                    <a:lnTo>
                      <a:pt x="3156" y="917"/>
                    </a:lnTo>
                    <a:cubicBezTo>
                      <a:pt x="3156" y="810"/>
                      <a:pt x="3072" y="738"/>
                      <a:pt x="2977" y="738"/>
                    </a:cubicBezTo>
                    <a:cubicBezTo>
                      <a:pt x="2667" y="738"/>
                      <a:pt x="2417" y="488"/>
                      <a:pt x="2417" y="179"/>
                    </a:cubicBezTo>
                    <a:cubicBezTo>
                      <a:pt x="2417" y="83"/>
                      <a:pt x="2346" y="0"/>
                      <a:pt x="2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93;p33">
                <a:extLst>
                  <a:ext uri="{FF2B5EF4-FFF2-40B4-BE49-F238E27FC236}">
                    <a16:creationId xmlns:a16="http://schemas.microsoft.com/office/drawing/2014/main" xmlns="" id="{271E6E06-B5F7-24D0-4D3F-735CA60816D5}"/>
                  </a:ext>
                </a:extLst>
              </p:cNvPr>
              <p:cNvSpPr/>
              <p:nvPr/>
            </p:nvSpPr>
            <p:spPr>
              <a:xfrm>
                <a:off x="6873209" y="3757811"/>
                <a:ext cx="100219" cy="130068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4096" extrusionOk="0">
                    <a:moveTo>
                      <a:pt x="918" y="0"/>
                    </a:moveTo>
                    <a:cubicBezTo>
                      <a:pt x="834" y="0"/>
                      <a:pt x="739" y="84"/>
                      <a:pt x="739" y="191"/>
                    </a:cubicBezTo>
                    <a:cubicBezTo>
                      <a:pt x="739" y="500"/>
                      <a:pt x="489" y="750"/>
                      <a:pt x="179" y="750"/>
                    </a:cubicBezTo>
                    <a:cubicBezTo>
                      <a:pt x="84" y="750"/>
                      <a:pt x="1" y="822"/>
                      <a:pt x="1" y="929"/>
                    </a:cubicBezTo>
                    <a:lnTo>
                      <a:pt x="1" y="3179"/>
                    </a:lnTo>
                    <a:cubicBezTo>
                      <a:pt x="1" y="3263"/>
                      <a:pt x="72" y="3358"/>
                      <a:pt x="179" y="3358"/>
                    </a:cubicBezTo>
                    <a:cubicBezTo>
                      <a:pt x="489" y="3358"/>
                      <a:pt x="739" y="3608"/>
                      <a:pt x="739" y="3917"/>
                    </a:cubicBezTo>
                    <a:cubicBezTo>
                      <a:pt x="739" y="4013"/>
                      <a:pt x="810" y="4096"/>
                      <a:pt x="918" y="4096"/>
                    </a:cubicBezTo>
                    <a:lnTo>
                      <a:pt x="2977" y="4096"/>
                    </a:lnTo>
                    <a:cubicBezTo>
                      <a:pt x="3061" y="4096"/>
                      <a:pt x="3156" y="4025"/>
                      <a:pt x="3156" y="3917"/>
                    </a:cubicBezTo>
                    <a:cubicBezTo>
                      <a:pt x="3132" y="3822"/>
                      <a:pt x="3061" y="3739"/>
                      <a:pt x="2977" y="3739"/>
                    </a:cubicBezTo>
                    <a:lnTo>
                      <a:pt x="1084" y="3739"/>
                    </a:lnTo>
                    <a:cubicBezTo>
                      <a:pt x="1013" y="3370"/>
                      <a:pt x="727" y="3084"/>
                      <a:pt x="346" y="3013"/>
                    </a:cubicBezTo>
                    <a:lnTo>
                      <a:pt x="346" y="1096"/>
                    </a:lnTo>
                    <a:cubicBezTo>
                      <a:pt x="727" y="1024"/>
                      <a:pt x="1013" y="738"/>
                      <a:pt x="1084" y="369"/>
                    </a:cubicBezTo>
                    <a:lnTo>
                      <a:pt x="2977" y="369"/>
                    </a:lnTo>
                    <a:cubicBezTo>
                      <a:pt x="3061" y="369"/>
                      <a:pt x="3156" y="286"/>
                      <a:pt x="3156" y="191"/>
                    </a:cubicBezTo>
                    <a:cubicBezTo>
                      <a:pt x="3156" y="95"/>
                      <a:pt x="3073" y="0"/>
                      <a:pt x="29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94;p33">
                <a:extLst>
                  <a:ext uri="{FF2B5EF4-FFF2-40B4-BE49-F238E27FC236}">
                    <a16:creationId xmlns:a16="http://schemas.microsoft.com/office/drawing/2014/main" xmlns="" id="{47B4AF1B-B362-DD58-3D39-891C23D7B623}"/>
                  </a:ext>
                </a:extLst>
              </p:cNvPr>
              <p:cNvSpPr/>
              <p:nvPr/>
            </p:nvSpPr>
            <p:spPr>
              <a:xfrm>
                <a:off x="6962060" y="3758192"/>
                <a:ext cx="129338" cy="129338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4073" extrusionOk="0">
                    <a:moveTo>
                      <a:pt x="2037" y="334"/>
                    </a:moveTo>
                    <a:cubicBezTo>
                      <a:pt x="2977" y="334"/>
                      <a:pt x="3727" y="1096"/>
                      <a:pt x="3727" y="2036"/>
                    </a:cubicBezTo>
                    <a:cubicBezTo>
                      <a:pt x="3727" y="2977"/>
                      <a:pt x="2977" y="3727"/>
                      <a:pt x="2037" y="3727"/>
                    </a:cubicBezTo>
                    <a:cubicBezTo>
                      <a:pt x="1096" y="3727"/>
                      <a:pt x="334" y="2977"/>
                      <a:pt x="334" y="2036"/>
                    </a:cubicBezTo>
                    <a:cubicBezTo>
                      <a:pt x="334" y="1096"/>
                      <a:pt x="1096" y="334"/>
                      <a:pt x="2037" y="334"/>
                    </a:cubicBezTo>
                    <a:close/>
                    <a:moveTo>
                      <a:pt x="2037" y="0"/>
                    </a:moveTo>
                    <a:cubicBezTo>
                      <a:pt x="906" y="0"/>
                      <a:pt x="1" y="917"/>
                      <a:pt x="1" y="2036"/>
                    </a:cubicBezTo>
                    <a:cubicBezTo>
                      <a:pt x="1" y="3155"/>
                      <a:pt x="918" y="4072"/>
                      <a:pt x="2037" y="4072"/>
                    </a:cubicBezTo>
                    <a:cubicBezTo>
                      <a:pt x="3156" y="4072"/>
                      <a:pt x="4073" y="3155"/>
                      <a:pt x="4073" y="2036"/>
                    </a:cubicBezTo>
                    <a:cubicBezTo>
                      <a:pt x="4073" y="905"/>
                      <a:pt x="3168" y="0"/>
                      <a:pt x="20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92D5F840-202F-D96D-2E39-05C824F542D9}"/>
              </a:ext>
            </a:extLst>
          </p:cNvPr>
          <p:cNvGrpSpPr/>
          <p:nvPr/>
        </p:nvGrpSpPr>
        <p:grpSpPr>
          <a:xfrm>
            <a:off x="7623669" y="5063235"/>
            <a:ext cx="4088872" cy="1587736"/>
            <a:chOff x="1510273" y="5753141"/>
            <a:chExt cx="9198341" cy="884536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xmlns="" id="{E7123617-1AB6-78B0-6CAD-7D5B63B4F9A0}"/>
                </a:ext>
              </a:extLst>
            </p:cNvPr>
            <p:cNvSpPr/>
            <p:nvPr/>
          </p:nvSpPr>
          <p:spPr>
            <a:xfrm rot="5400000">
              <a:off x="5667175" y="1596239"/>
              <a:ext cx="884536" cy="9198339"/>
            </a:xfrm>
            <a:prstGeom prst="roundRect">
              <a:avLst>
                <a:gd name="adj" fmla="val 11040"/>
              </a:avLst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бъект 2">
              <a:extLst>
                <a:ext uri="{FF2B5EF4-FFF2-40B4-BE49-F238E27FC236}">
                  <a16:creationId xmlns:a16="http://schemas.microsoft.com/office/drawing/2014/main" xmlns="" id="{C7B68EEA-9101-3C3D-8406-E7F4CBC12504}"/>
                </a:ext>
              </a:extLst>
            </p:cNvPr>
            <p:cNvSpPr txBox="1">
              <a:spLocks/>
            </p:cNvSpPr>
            <p:nvPr/>
          </p:nvSpPr>
          <p:spPr>
            <a:xfrm>
              <a:off x="1510277" y="5930383"/>
              <a:ext cx="9198337" cy="56867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600"/>
                </a:lnSpc>
                <a:buNone/>
              </a:pPr>
              <a:r>
                <a:rPr lang="ru-RU" sz="1600" b="1" dirty="0">
                  <a:solidFill>
                    <a:schemeClr val="bg1"/>
                  </a:solidFill>
                </a:rPr>
                <a:t>Личные накопления </a:t>
              </a:r>
              <a:r>
                <a:rPr lang="en-US" sz="1600" b="1" dirty="0">
                  <a:solidFill>
                    <a:schemeClr val="bg1"/>
                  </a:solidFill>
                </a:rPr>
                <a:t/>
              </a:r>
              <a:br>
                <a:rPr lang="en-US" sz="1600" b="1" dirty="0">
                  <a:solidFill>
                    <a:schemeClr val="bg1"/>
                  </a:solidFill>
                </a:rPr>
              </a:br>
              <a:r>
                <a:rPr lang="ru-RU" sz="1600" b="1" dirty="0">
                  <a:solidFill>
                    <a:schemeClr val="bg1"/>
                  </a:solidFill>
                </a:rPr>
                <a:t>под защитой государства </a:t>
              </a:r>
              <a:r>
                <a:rPr lang="en-US" sz="1600" b="1" dirty="0">
                  <a:solidFill>
                    <a:schemeClr val="bg1"/>
                  </a:solidFill>
                </a:rPr>
                <a:t/>
              </a:r>
              <a:br>
                <a:rPr lang="en-US" sz="1600" b="1" dirty="0">
                  <a:solidFill>
                    <a:schemeClr val="bg1"/>
                  </a:solidFill>
                </a:rPr>
              </a:br>
              <a:r>
                <a:rPr lang="ru-RU" sz="1600" b="1" dirty="0">
                  <a:solidFill>
                    <a:schemeClr val="bg1"/>
                  </a:solidFill>
                </a:rPr>
                <a:t>на сумму до 2,8 млн рублей</a:t>
              </a:r>
              <a:r>
                <a:rPr lang="ru-RU" sz="1600" dirty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ru-RU" sz="1600" dirty="0">
                  <a:solidFill>
                    <a:schemeClr val="bg1"/>
                  </a:solidFill>
                  <a:latin typeface="+mj-lt"/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(сверх этой суммы гарантируется сумма взноса из ОПС и средства софинансирования)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0391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9D5ADED1-1E50-1711-8E46-775E794C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4</a:t>
            </a:fld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9F291DB6-6385-B01E-71B8-44ED3F339C50}"/>
              </a:ext>
            </a:extLst>
          </p:cNvPr>
          <p:cNvSpPr txBox="1">
            <a:spLocks/>
          </p:cNvSpPr>
          <p:nvPr/>
        </p:nvSpPr>
        <p:spPr>
          <a:xfrm>
            <a:off x="1387604" y="2189567"/>
            <a:ext cx="2589100" cy="82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Среднемесячный</a:t>
            </a:r>
            <a:b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доход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8D9D2025-6E0E-28F3-2345-1F0823FD32F5}"/>
              </a:ext>
            </a:extLst>
          </p:cNvPr>
          <p:cNvSpPr txBox="1">
            <a:spLocks/>
          </p:cNvSpPr>
          <p:nvPr/>
        </p:nvSpPr>
        <p:spPr>
          <a:xfrm>
            <a:off x="637434" y="2833797"/>
            <a:ext cx="2191535" cy="595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600"/>
              </a:spcBef>
              <a:buClr>
                <a:srgbClr val="F2673A"/>
              </a:buClr>
              <a:buNone/>
            </a:pPr>
            <a:r>
              <a:rPr lang="ru-RU" sz="1600" dirty="0">
                <a:ea typeface="Times New Roman" panose="02020603050405020304" pitchFamily="18" charset="0"/>
                <a:cs typeface="Aptos" panose="020B0004020202020204" pitchFamily="34" charset="0"/>
              </a:rPr>
              <a:t>до НДФЛ, тыс. руб.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282E0616-DDC7-CD4D-58B5-87ACB0F5760B}"/>
              </a:ext>
            </a:extLst>
          </p:cNvPr>
          <p:cNvSpPr txBox="1">
            <a:spLocks/>
          </p:cNvSpPr>
          <p:nvPr/>
        </p:nvSpPr>
        <p:spPr>
          <a:xfrm>
            <a:off x="631719" y="1564944"/>
            <a:ext cx="9588045" cy="4591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ru-RU" sz="1600" kern="100" dirty="0">
                <a:ea typeface="Times New Roman" panose="02020603050405020304" pitchFamily="18" charset="0"/>
                <a:cs typeface="Arial" panose="020B0604020202020204" pitchFamily="34" charset="0"/>
              </a:rPr>
              <a:t>РАЗМЕР СОФИНАНСИРОВАНИЯ В ЗАВИСИМОСТИ ОТ ДОХОДА ГРАЖДАНИНА В ПДС</a:t>
            </a:r>
          </a:p>
        </p:txBody>
      </p:sp>
      <p:grpSp>
        <p:nvGrpSpPr>
          <p:cNvPr id="11" name="Google Shape;759;p33">
            <a:extLst>
              <a:ext uri="{FF2B5EF4-FFF2-40B4-BE49-F238E27FC236}">
                <a16:creationId xmlns:a16="http://schemas.microsoft.com/office/drawing/2014/main" xmlns="" id="{88291018-5AC5-FB14-3A3A-03481B498E4D}"/>
              </a:ext>
            </a:extLst>
          </p:cNvPr>
          <p:cNvGrpSpPr/>
          <p:nvPr/>
        </p:nvGrpSpPr>
        <p:grpSpPr>
          <a:xfrm>
            <a:off x="733143" y="2305101"/>
            <a:ext cx="663349" cy="537644"/>
            <a:chOff x="5220616" y="2791061"/>
            <a:chExt cx="373185" cy="302466"/>
          </a:xfrm>
          <a:solidFill>
            <a:srgbClr val="F2673A"/>
          </a:solidFill>
        </p:grpSpPr>
        <p:sp>
          <p:nvSpPr>
            <p:cNvPr id="20" name="Google Shape;760;p33">
              <a:extLst>
                <a:ext uri="{FF2B5EF4-FFF2-40B4-BE49-F238E27FC236}">
                  <a16:creationId xmlns:a16="http://schemas.microsoft.com/office/drawing/2014/main" xmlns="" id="{2A3D76A6-9924-6E94-FD16-9DE1ADFD3658}"/>
                </a:ext>
              </a:extLst>
            </p:cNvPr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61;p33">
              <a:extLst>
                <a:ext uri="{FF2B5EF4-FFF2-40B4-BE49-F238E27FC236}">
                  <a16:creationId xmlns:a16="http://schemas.microsoft.com/office/drawing/2014/main" xmlns="" id="{38280721-D40A-0907-BDE2-F1D718FD44E9}"/>
                </a:ext>
              </a:extLst>
            </p:cNvPr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62;p33">
              <a:extLst>
                <a:ext uri="{FF2B5EF4-FFF2-40B4-BE49-F238E27FC236}">
                  <a16:creationId xmlns:a16="http://schemas.microsoft.com/office/drawing/2014/main" xmlns="" id="{5A710C96-9CBF-3716-06D2-044F80AAD888}"/>
                </a:ext>
              </a:extLst>
            </p:cNvPr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63;p33">
              <a:extLst>
                <a:ext uri="{FF2B5EF4-FFF2-40B4-BE49-F238E27FC236}">
                  <a16:creationId xmlns:a16="http://schemas.microsoft.com/office/drawing/2014/main" xmlns="" id="{6186D9F7-32EA-1461-887E-F648F4256C3D}"/>
                </a:ext>
              </a:extLst>
            </p:cNvPr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64;p33">
              <a:extLst>
                <a:ext uri="{FF2B5EF4-FFF2-40B4-BE49-F238E27FC236}">
                  <a16:creationId xmlns:a16="http://schemas.microsoft.com/office/drawing/2014/main" xmlns="" id="{9CB7A4F0-52EE-7283-9CC5-2C66E9CD6CD4}"/>
                </a:ext>
              </a:extLst>
            </p:cNvPr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65;p33">
              <a:extLst>
                <a:ext uri="{FF2B5EF4-FFF2-40B4-BE49-F238E27FC236}">
                  <a16:creationId xmlns:a16="http://schemas.microsoft.com/office/drawing/2014/main" xmlns="" id="{E95F5123-59B5-53C5-B960-FA51B8E4F045}"/>
                </a:ext>
              </a:extLst>
            </p:cNvPr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66;p33">
              <a:extLst>
                <a:ext uri="{FF2B5EF4-FFF2-40B4-BE49-F238E27FC236}">
                  <a16:creationId xmlns:a16="http://schemas.microsoft.com/office/drawing/2014/main" xmlns="" id="{15BAE57E-B020-C6DD-22F6-56AE01A24CCC}"/>
                </a:ext>
              </a:extLst>
            </p:cNvPr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67;p33">
              <a:extLst>
                <a:ext uri="{FF2B5EF4-FFF2-40B4-BE49-F238E27FC236}">
                  <a16:creationId xmlns:a16="http://schemas.microsoft.com/office/drawing/2014/main" xmlns="" id="{7AB8D48E-170C-F833-5436-823F4EEAEAFB}"/>
                </a:ext>
              </a:extLst>
            </p:cNvPr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68;p33">
              <a:extLst>
                <a:ext uri="{FF2B5EF4-FFF2-40B4-BE49-F238E27FC236}">
                  <a16:creationId xmlns:a16="http://schemas.microsoft.com/office/drawing/2014/main" xmlns="" id="{301CAFA8-434D-FE48-78C9-9ADE619BDAAC}"/>
                </a:ext>
              </a:extLst>
            </p:cNvPr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69;p33">
              <a:extLst>
                <a:ext uri="{FF2B5EF4-FFF2-40B4-BE49-F238E27FC236}">
                  <a16:creationId xmlns:a16="http://schemas.microsoft.com/office/drawing/2014/main" xmlns="" id="{9884573A-7EA6-363B-CB21-BAB2C6BE89FE}"/>
                </a:ext>
              </a:extLst>
            </p:cNvPr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70;p33">
              <a:extLst>
                <a:ext uri="{FF2B5EF4-FFF2-40B4-BE49-F238E27FC236}">
                  <a16:creationId xmlns:a16="http://schemas.microsoft.com/office/drawing/2014/main" xmlns="" id="{B7F90BD0-BF70-E95B-705E-DB2B639F00A1}"/>
                </a:ext>
              </a:extLst>
            </p:cNvPr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71;p33">
              <a:extLst>
                <a:ext uri="{FF2B5EF4-FFF2-40B4-BE49-F238E27FC236}">
                  <a16:creationId xmlns:a16="http://schemas.microsoft.com/office/drawing/2014/main" xmlns="" id="{2FF4F777-1D44-414F-37BC-62D80A22B264}"/>
                </a:ext>
              </a:extLst>
            </p:cNvPr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72;p33">
              <a:extLst>
                <a:ext uri="{FF2B5EF4-FFF2-40B4-BE49-F238E27FC236}">
                  <a16:creationId xmlns:a16="http://schemas.microsoft.com/office/drawing/2014/main" xmlns="" id="{FB88B8B3-9B22-6CC5-BBD8-54F60979A7A8}"/>
                </a:ext>
              </a:extLst>
            </p:cNvPr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73;p33">
              <a:extLst>
                <a:ext uri="{FF2B5EF4-FFF2-40B4-BE49-F238E27FC236}">
                  <a16:creationId xmlns:a16="http://schemas.microsoft.com/office/drawing/2014/main" xmlns="" id="{67A1DB56-9096-1508-AC7A-CBA61602EBDC}"/>
                </a:ext>
              </a:extLst>
            </p:cNvPr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74;p33">
              <a:extLst>
                <a:ext uri="{FF2B5EF4-FFF2-40B4-BE49-F238E27FC236}">
                  <a16:creationId xmlns:a16="http://schemas.microsoft.com/office/drawing/2014/main" xmlns="" id="{3E8902DD-03C2-065D-7FB1-EF5180677550}"/>
                </a:ext>
              </a:extLst>
            </p:cNvPr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75;p33">
              <a:extLst>
                <a:ext uri="{FF2B5EF4-FFF2-40B4-BE49-F238E27FC236}">
                  <a16:creationId xmlns:a16="http://schemas.microsoft.com/office/drawing/2014/main" xmlns="" id="{EB7C50C3-DD8D-D555-961A-DF21A979C768}"/>
                </a:ext>
              </a:extLst>
            </p:cNvPr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76;p33">
              <a:extLst>
                <a:ext uri="{FF2B5EF4-FFF2-40B4-BE49-F238E27FC236}">
                  <a16:creationId xmlns:a16="http://schemas.microsoft.com/office/drawing/2014/main" xmlns="" id="{99115EA3-4663-4904-C350-4A5D2E4D2B79}"/>
                </a:ext>
              </a:extLst>
            </p:cNvPr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77;p33">
              <a:extLst>
                <a:ext uri="{FF2B5EF4-FFF2-40B4-BE49-F238E27FC236}">
                  <a16:creationId xmlns:a16="http://schemas.microsoft.com/office/drawing/2014/main" xmlns="" id="{DC163154-383F-938E-6E4A-C4CCCAF04DFE}"/>
                </a:ext>
              </a:extLst>
            </p:cNvPr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Объект 2">
            <a:extLst>
              <a:ext uri="{FF2B5EF4-FFF2-40B4-BE49-F238E27FC236}">
                <a16:creationId xmlns:a16="http://schemas.microsoft.com/office/drawing/2014/main" xmlns="" id="{F2FDFE5A-9D18-9034-3F76-F67F164A9FEE}"/>
              </a:ext>
            </a:extLst>
          </p:cNvPr>
          <p:cNvSpPr txBox="1">
            <a:spLocks/>
          </p:cNvSpPr>
          <p:nvPr/>
        </p:nvSpPr>
        <p:spPr>
          <a:xfrm>
            <a:off x="4441226" y="2189567"/>
            <a:ext cx="2589100" cy="82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Соотношение</a:t>
            </a:r>
            <a:b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софинансирования</a:t>
            </a:r>
          </a:p>
        </p:txBody>
      </p:sp>
      <p:sp>
        <p:nvSpPr>
          <p:cNvPr id="39" name="Объект 2">
            <a:extLst>
              <a:ext uri="{FF2B5EF4-FFF2-40B4-BE49-F238E27FC236}">
                <a16:creationId xmlns:a16="http://schemas.microsoft.com/office/drawing/2014/main" xmlns="" id="{6AD69DB1-196E-1205-7400-5DE2F0F1586A}"/>
              </a:ext>
            </a:extLst>
          </p:cNvPr>
          <p:cNvSpPr txBox="1">
            <a:spLocks/>
          </p:cNvSpPr>
          <p:nvPr/>
        </p:nvSpPr>
        <p:spPr>
          <a:xfrm>
            <a:off x="3839125" y="2833797"/>
            <a:ext cx="2589100" cy="595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600"/>
              </a:spcBef>
              <a:buClr>
                <a:srgbClr val="F2673A"/>
              </a:buClr>
              <a:buNone/>
            </a:pPr>
            <a:r>
              <a:rPr lang="ru-RU" sz="1600" dirty="0">
                <a:ea typeface="Times New Roman" panose="02020603050405020304" pitchFamily="18" charset="0"/>
                <a:cs typeface="Aptos" panose="020B0004020202020204" pitchFamily="34" charset="0"/>
              </a:rPr>
              <a:t>Государство: участник</a:t>
            </a:r>
          </a:p>
        </p:txBody>
      </p: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xmlns="" id="{E05BF6E0-E419-9395-10B2-B8D2AC78B584}"/>
              </a:ext>
            </a:extLst>
          </p:cNvPr>
          <p:cNvGrpSpPr/>
          <p:nvPr/>
        </p:nvGrpSpPr>
        <p:grpSpPr>
          <a:xfrm>
            <a:off x="3934834" y="2302108"/>
            <a:ext cx="508065" cy="552350"/>
            <a:chOff x="4058181" y="2713501"/>
            <a:chExt cx="508065" cy="552350"/>
          </a:xfrm>
        </p:grpSpPr>
        <p:grpSp>
          <p:nvGrpSpPr>
            <p:cNvPr id="94" name="Группа 93">
              <a:extLst>
                <a:ext uri="{FF2B5EF4-FFF2-40B4-BE49-F238E27FC236}">
                  <a16:creationId xmlns:a16="http://schemas.microsoft.com/office/drawing/2014/main" xmlns="" id="{46DAAF7F-CE71-076E-9999-B800D7803CD8}"/>
                </a:ext>
              </a:extLst>
            </p:cNvPr>
            <p:cNvGrpSpPr/>
            <p:nvPr/>
          </p:nvGrpSpPr>
          <p:grpSpPr>
            <a:xfrm>
              <a:off x="4058181" y="2713501"/>
              <a:ext cx="508065" cy="552350"/>
              <a:chOff x="4058181" y="2713501"/>
              <a:chExt cx="508065" cy="552350"/>
            </a:xfrm>
          </p:grpSpPr>
          <p:grpSp>
            <p:nvGrpSpPr>
              <p:cNvPr id="59" name="Google Shape;3073;p37">
                <a:extLst>
                  <a:ext uri="{FF2B5EF4-FFF2-40B4-BE49-F238E27FC236}">
                    <a16:creationId xmlns:a16="http://schemas.microsoft.com/office/drawing/2014/main" xmlns="" id="{13FE91BF-3326-450C-5C1A-2BDBEEAD9A48}"/>
                  </a:ext>
                </a:extLst>
              </p:cNvPr>
              <p:cNvGrpSpPr/>
              <p:nvPr/>
            </p:nvGrpSpPr>
            <p:grpSpPr>
              <a:xfrm>
                <a:off x="4058181" y="2713501"/>
                <a:ext cx="508065" cy="552350"/>
                <a:chOff x="2667058" y="1500293"/>
                <a:chExt cx="330231" cy="359015"/>
              </a:xfrm>
              <a:solidFill>
                <a:srgbClr val="F2673A"/>
              </a:solidFill>
            </p:grpSpPr>
            <p:sp>
              <p:nvSpPr>
                <p:cNvPr id="64" name="Google Shape;3074;p37">
                  <a:extLst>
                    <a:ext uri="{FF2B5EF4-FFF2-40B4-BE49-F238E27FC236}">
                      <a16:creationId xmlns:a16="http://schemas.microsoft.com/office/drawing/2014/main" xmlns="" id="{08A04EB9-5B13-D91F-467A-C3BFB60EB158}"/>
                    </a:ext>
                  </a:extLst>
                </p:cNvPr>
                <p:cNvSpPr/>
                <p:nvPr/>
              </p:nvSpPr>
              <p:spPr>
                <a:xfrm>
                  <a:off x="2944239" y="1581714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3075;p37">
                  <a:extLst>
                    <a:ext uri="{FF2B5EF4-FFF2-40B4-BE49-F238E27FC236}">
                      <a16:creationId xmlns:a16="http://schemas.microsoft.com/office/drawing/2014/main" xmlns="" id="{475E5AEA-66E7-2482-3219-9F47BD7C56D9}"/>
                    </a:ext>
                  </a:extLst>
                </p:cNvPr>
                <p:cNvSpPr/>
                <p:nvPr/>
              </p:nvSpPr>
              <p:spPr>
                <a:xfrm>
                  <a:off x="2667058" y="1500293"/>
                  <a:ext cx="330231" cy="359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3" h="11288" extrusionOk="0">
                      <a:moveTo>
                        <a:pt x="1036" y="322"/>
                      </a:moveTo>
                      <a:lnTo>
                        <a:pt x="1036" y="1048"/>
                      </a:lnTo>
                      <a:lnTo>
                        <a:pt x="322" y="1048"/>
                      </a:lnTo>
                      <a:lnTo>
                        <a:pt x="322" y="322"/>
                      </a:lnTo>
                      <a:close/>
                      <a:moveTo>
                        <a:pt x="5561" y="334"/>
                      </a:moveTo>
                      <a:lnTo>
                        <a:pt x="5561" y="1048"/>
                      </a:lnTo>
                      <a:lnTo>
                        <a:pt x="4846" y="1048"/>
                      </a:lnTo>
                      <a:lnTo>
                        <a:pt x="4846" y="334"/>
                      </a:lnTo>
                      <a:close/>
                      <a:moveTo>
                        <a:pt x="10049" y="334"/>
                      </a:moveTo>
                      <a:lnTo>
                        <a:pt x="10049" y="1048"/>
                      </a:lnTo>
                      <a:lnTo>
                        <a:pt x="9335" y="1048"/>
                      </a:lnTo>
                      <a:lnTo>
                        <a:pt x="9335" y="334"/>
                      </a:lnTo>
                      <a:close/>
                      <a:moveTo>
                        <a:pt x="8799" y="1905"/>
                      </a:moveTo>
                      <a:lnTo>
                        <a:pt x="8799" y="1905"/>
                      </a:lnTo>
                      <a:cubicBezTo>
                        <a:pt x="8740" y="2381"/>
                        <a:pt x="8728" y="2536"/>
                        <a:pt x="8728" y="2560"/>
                      </a:cubicBezTo>
                      <a:lnTo>
                        <a:pt x="8549" y="2381"/>
                      </a:lnTo>
                      <a:lnTo>
                        <a:pt x="8311" y="2143"/>
                      </a:lnTo>
                      <a:lnTo>
                        <a:pt x="8132" y="1965"/>
                      </a:lnTo>
                      <a:lnTo>
                        <a:pt x="8132" y="1965"/>
                      </a:lnTo>
                      <a:cubicBezTo>
                        <a:pt x="8140" y="1967"/>
                        <a:pt x="8153" y="1969"/>
                        <a:pt x="8173" y="1969"/>
                      </a:cubicBezTo>
                      <a:cubicBezTo>
                        <a:pt x="8242" y="1969"/>
                        <a:pt x="8402" y="1951"/>
                        <a:pt x="8799" y="1905"/>
                      </a:cubicBezTo>
                      <a:close/>
                      <a:moveTo>
                        <a:pt x="7061" y="3048"/>
                      </a:moveTo>
                      <a:lnTo>
                        <a:pt x="7656" y="3644"/>
                      </a:lnTo>
                      <a:cubicBezTo>
                        <a:pt x="7156" y="3703"/>
                        <a:pt x="7347" y="3679"/>
                        <a:pt x="6989" y="3727"/>
                      </a:cubicBezTo>
                      <a:cubicBezTo>
                        <a:pt x="6989" y="3727"/>
                        <a:pt x="7001" y="3644"/>
                        <a:pt x="7061" y="3048"/>
                      </a:cubicBezTo>
                      <a:close/>
                      <a:moveTo>
                        <a:pt x="1036" y="5299"/>
                      </a:moveTo>
                      <a:lnTo>
                        <a:pt x="1036" y="6013"/>
                      </a:lnTo>
                      <a:lnTo>
                        <a:pt x="322" y="6013"/>
                      </a:lnTo>
                      <a:lnTo>
                        <a:pt x="322" y="5299"/>
                      </a:lnTo>
                      <a:close/>
                      <a:moveTo>
                        <a:pt x="10049" y="5299"/>
                      </a:moveTo>
                      <a:lnTo>
                        <a:pt x="10049" y="6013"/>
                      </a:lnTo>
                      <a:lnTo>
                        <a:pt x="9335" y="6013"/>
                      </a:lnTo>
                      <a:lnTo>
                        <a:pt x="9335" y="5299"/>
                      </a:lnTo>
                      <a:close/>
                      <a:moveTo>
                        <a:pt x="6728" y="3227"/>
                      </a:moveTo>
                      <a:lnTo>
                        <a:pt x="6656" y="3894"/>
                      </a:lnTo>
                      <a:cubicBezTo>
                        <a:pt x="6644" y="4001"/>
                        <a:pt x="6751" y="4096"/>
                        <a:pt x="6847" y="4096"/>
                      </a:cubicBezTo>
                      <a:lnTo>
                        <a:pt x="7418" y="4036"/>
                      </a:lnTo>
                      <a:lnTo>
                        <a:pt x="7418" y="10418"/>
                      </a:lnTo>
                      <a:lnTo>
                        <a:pt x="5906" y="10418"/>
                      </a:lnTo>
                      <a:lnTo>
                        <a:pt x="5906" y="10061"/>
                      </a:lnTo>
                      <a:cubicBezTo>
                        <a:pt x="5906" y="9978"/>
                        <a:pt x="5823" y="9894"/>
                        <a:pt x="5739" y="9894"/>
                      </a:cubicBezTo>
                      <a:lnTo>
                        <a:pt x="4680" y="9894"/>
                      </a:lnTo>
                      <a:cubicBezTo>
                        <a:pt x="4596" y="9894"/>
                        <a:pt x="4513" y="9978"/>
                        <a:pt x="4513" y="10061"/>
                      </a:cubicBezTo>
                      <a:lnTo>
                        <a:pt x="4513" y="10418"/>
                      </a:lnTo>
                      <a:lnTo>
                        <a:pt x="1394" y="10418"/>
                      </a:lnTo>
                      <a:lnTo>
                        <a:pt x="1394" y="10061"/>
                      </a:lnTo>
                      <a:cubicBezTo>
                        <a:pt x="1394" y="9978"/>
                        <a:pt x="1322" y="9894"/>
                        <a:pt x="1227" y="9894"/>
                      </a:cubicBezTo>
                      <a:lnTo>
                        <a:pt x="870" y="9894"/>
                      </a:lnTo>
                      <a:lnTo>
                        <a:pt x="870" y="6346"/>
                      </a:lnTo>
                      <a:lnTo>
                        <a:pt x="1227" y="6346"/>
                      </a:lnTo>
                      <a:cubicBezTo>
                        <a:pt x="1322" y="6346"/>
                        <a:pt x="1394" y="6263"/>
                        <a:pt x="1394" y="6180"/>
                      </a:cubicBezTo>
                      <a:lnTo>
                        <a:pt x="1394" y="5120"/>
                      </a:lnTo>
                      <a:cubicBezTo>
                        <a:pt x="1394" y="5025"/>
                        <a:pt x="1322" y="4953"/>
                        <a:pt x="1227" y="4953"/>
                      </a:cubicBezTo>
                      <a:lnTo>
                        <a:pt x="870" y="4953"/>
                      </a:lnTo>
                      <a:lnTo>
                        <a:pt x="870" y="3227"/>
                      </a:lnTo>
                      <a:close/>
                      <a:moveTo>
                        <a:pt x="9002" y="834"/>
                      </a:moveTo>
                      <a:lnTo>
                        <a:pt x="9002" y="1191"/>
                      </a:lnTo>
                      <a:cubicBezTo>
                        <a:pt x="9002" y="1274"/>
                        <a:pt x="9073" y="1358"/>
                        <a:pt x="9156" y="1358"/>
                      </a:cubicBezTo>
                      <a:lnTo>
                        <a:pt x="9514" y="1358"/>
                      </a:lnTo>
                      <a:lnTo>
                        <a:pt x="9514" y="4929"/>
                      </a:lnTo>
                      <a:lnTo>
                        <a:pt x="9156" y="4929"/>
                      </a:lnTo>
                      <a:cubicBezTo>
                        <a:pt x="9073" y="4929"/>
                        <a:pt x="9002" y="5001"/>
                        <a:pt x="9002" y="5084"/>
                      </a:cubicBezTo>
                      <a:lnTo>
                        <a:pt x="9002" y="6144"/>
                      </a:lnTo>
                      <a:cubicBezTo>
                        <a:pt x="9002" y="6239"/>
                        <a:pt x="9073" y="6311"/>
                        <a:pt x="9156" y="6311"/>
                      </a:cubicBezTo>
                      <a:lnTo>
                        <a:pt x="9514" y="6311"/>
                      </a:lnTo>
                      <a:lnTo>
                        <a:pt x="9514" y="9870"/>
                      </a:lnTo>
                      <a:lnTo>
                        <a:pt x="9156" y="9870"/>
                      </a:lnTo>
                      <a:cubicBezTo>
                        <a:pt x="9073" y="9894"/>
                        <a:pt x="9002" y="9978"/>
                        <a:pt x="9002" y="10061"/>
                      </a:cubicBezTo>
                      <a:lnTo>
                        <a:pt x="9002" y="10418"/>
                      </a:lnTo>
                      <a:lnTo>
                        <a:pt x="7716" y="10418"/>
                      </a:lnTo>
                      <a:lnTo>
                        <a:pt x="7716" y="3977"/>
                      </a:lnTo>
                      <a:lnTo>
                        <a:pt x="8049" y="3929"/>
                      </a:lnTo>
                      <a:cubicBezTo>
                        <a:pt x="8180" y="3917"/>
                        <a:pt x="8240" y="3739"/>
                        <a:pt x="8144" y="3644"/>
                      </a:cubicBezTo>
                      <a:lnTo>
                        <a:pt x="7728" y="3227"/>
                      </a:lnTo>
                      <a:lnTo>
                        <a:pt x="8323" y="2632"/>
                      </a:lnTo>
                      <a:cubicBezTo>
                        <a:pt x="8728" y="3024"/>
                        <a:pt x="8740" y="3096"/>
                        <a:pt x="8859" y="3096"/>
                      </a:cubicBezTo>
                      <a:cubicBezTo>
                        <a:pt x="8954" y="3096"/>
                        <a:pt x="9025" y="3036"/>
                        <a:pt x="9025" y="2953"/>
                      </a:cubicBezTo>
                      <a:lnTo>
                        <a:pt x="9025" y="2929"/>
                      </a:lnTo>
                      <a:cubicBezTo>
                        <a:pt x="9025" y="2882"/>
                        <a:pt x="9061" y="2667"/>
                        <a:pt x="9180" y="1715"/>
                      </a:cubicBezTo>
                      <a:cubicBezTo>
                        <a:pt x="9192" y="1608"/>
                        <a:pt x="9097" y="1512"/>
                        <a:pt x="8978" y="1512"/>
                      </a:cubicBezTo>
                      <a:lnTo>
                        <a:pt x="7763" y="1667"/>
                      </a:lnTo>
                      <a:cubicBezTo>
                        <a:pt x="7632" y="1679"/>
                        <a:pt x="7573" y="1858"/>
                        <a:pt x="7656" y="1953"/>
                      </a:cubicBezTo>
                      <a:lnTo>
                        <a:pt x="8085" y="2381"/>
                      </a:lnTo>
                      <a:lnTo>
                        <a:pt x="7513" y="2965"/>
                      </a:lnTo>
                      <a:lnTo>
                        <a:pt x="7406" y="2858"/>
                      </a:lnTo>
                      <a:lnTo>
                        <a:pt x="7073" y="2524"/>
                      </a:lnTo>
                      <a:cubicBezTo>
                        <a:pt x="7041" y="2493"/>
                        <a:pt x="7001" y="2478"/>
                        <a:pt x="6962" y="2478"/>
                      </a:cubicBezTo>
                      <a:cubicBezTo>
                        <a:pt x="6884" y="2478"/>
                        <a:pt x="6807" y="2536"/>
                        <a:pt x="6799" y="2632"/>
                      </a:cubicBezTo>
                      <a:lnTo>
                        <a:pt x="6763" y="2858"/>
                      </a:lnTo>
                      <a:lnTo>
                        <a:pt x="870" y="2858"/>
                      </a:lnTo>
                      <a:lnTo>
                        <a:pt x="870" y="1358"/>
                      </a:lnTo>
                      <a:lnTo>
                        <a:pt x="1227" y="1358"/>
                      </a:lnTo>
                      <a:cubicBezTo>
                        <a:pt x="1322" y="1358"/>
                        <a:pt x="1394" y="1274"/>
                        <a:pt x="1394" y="1191"/>
                      </a:cubicBezTo>
                      <a:lnTo>
                        <a:pt x="1394" y="834"/>
                      </a:lnTo>
                      <a:lnTo>
                        <a:pt x="4513" y="834"/>
                      </a:lnTo>
                      <a:lnTo>
                        <a:pt x="4513" y="1191"/>
                      </a:lnTo>
                      <a:cubicBezTo>
                        <a:pt x="4513" y="1274"/>
                        <a:pt x="4596" y="1358"/>
                        <a:pt x="4680" y="1358"/>
                      </a:cubicBezTo>
                      <a:lnTo>
                        <a:pt x="5739" y="1358"/>
                      </a:lnTo>
                      <a:cubicBezTo>
                        <a:pt x="5823" y="1358"/>
                        <a:pt x="5906" y="1274"/>
                        <a:pt x="5906" y="1191"/>
                      </a:cubicBezTo>
                      <a:lnTo>
                        <a:pt x="5906" y="834"/>
                      </a:lnTo>
                      <a:close/>
                      <a:moveTo>
                        <a:pt x="1036" y="10228"/>
                      </a:moveTo>
                      <a:lnTo>
                        <a:pt x="1036" y="10942"/>
                      </a:lnTo>
                      <a:lnTo>
                        <a:pt x="322" y="10942"/>
                      </a:lnTo>
                      <a:lnTo>
                        <a:pt x="322" y="10228"/>
                      </a:lnTo>
                      <a:close/>
                      <a:moveTo>
                        <a:pt x="5561" y="10228"/>
                      </a:moveTo>
                      <a:lnTo>
                        <a:pt x="5561" y="10942"/>
                      </a:lnTo>
                      <a:lnTo>
                        <a:pt x="4846" y="10942"/>
                      </a:lnTo>
                      <a:lnTo>
                        <a:pt x="4846" y="10228"/>
                      </a:lnTo>
                      <a:close/>
                      <a:moveTo>
                        <a:pt x="10049" y="10228"/>
                      </a:moveTo>
                      <a:lnTo>
                        <a:pt x="10049" y="10942"/>
                      </a:lnTo>
                      <a:lnTo>
                        <a:pt x="9335" y="10942"/>
                      </a:lnTo>
                      <a:lnTo>
                        <a:pt x="9335" y="10228"/>
                      </a:lnTo>
                      <a:close/>
                      <a:moveTo>
                        <a:pt x="167" y="0"/>
                      </a:moveTo>
                      <a:cubicBezTo>
                        <a:pt x="84" y="0"/>
                        <a:pt x="0" y="72"/>
                        <a:pt x="0" y="167"/>
                      </a:cubicBezTo>
                      <a:lnTo>
                        <a:pt x="0" y="1215"/>
                      </a:lnTo>
                      <a:cubicBezTo>
                        <a:pt x="0" y="1310"/>
                        <a:pt x="84" y="1381"/>
                        <a:pt x="167" y="1381"/>
                      </a:cubicBezTo>
                      <a:lnTo>
                        <a:pt x="524" y="1381"/>
                      </a:lnTo>
                      <a:lnTo>
                        <a:pt x="524" y="4953"/>
                      </a:lnTo>
                      <a:lnTo>
                        <a:pt x="167" y="4953"/>
                      </a:lnTo>
                      <a:cubicBezTo>
                        <a:pt x="84" y="4953"/>
                        <a:pt x="0" y="5025"/>
                        <a:pt x="0" y="5120"/>
                      </a:cubicBezTo>
                      <a:lnTo>
                        <a:pt x="0" y="6180"/>
                      </a:lnTo>
                      <a:cubicBezTo>
                        <a:pt x="0" y="6263"/>
                        <a:pt x="84" y="6346"/>
                        <a:pt x="167" y="6346"/>
                      </a:cubicBezTo>
                      <a:lnTo>
                        <a:pt x="524" y="6346"/>
                      </a:lnTo>
                      <a:lnTo>
                        <a:pt x="524" y="9894"/>
                      </a:lnTo>
                      <a:lnTo>
                        <a:pt x="167" y="9894"/>
                      </a:lnTo>
                      <a:cubicBezTo>
                        <a:pt x="84" y="9894"/>
                        <a:pt x="0" y="9978"/>
                        <a:pt x="0" y="10061"/>
                      </a:cubicBezTo>
                      <a:lnTo>
                        <a:pt x="0" y="11121"/>
                      </a:lnTo>
                      <a:cubicBezTo>
                        <a:pt x="0" y="11204"/>
                        <a:pt x="84" y="11287"/>
                        <a:pt x="167" y="11287"/>
                      </a:cubicBezTo>
                      <a:lnTo>
                        <a:pt x="1227" y="11287"/>
                      </a:lnTo>
                      <a:cubicBezTo>
                        <a:pt x="1322" y="11287"/>
                        <a:pt x="1394" y="11204"/>
                        <a:pt x="1394" y="11121"/>
                      </a:cubicBezTo>
                      <a:lnTo>
                        <a:pt x="1394" y="10763"/>
                      </a:lnTo>
                      <a:lnTo>
                        <a:pt x="4513" y="10763"/>
                      </a:lnTo>
                      <a:lnTo>
                        <a:pt x="4513" y="11121"/>
                      </a:lnTo>
                      <a:cubicBezTo>
                        <a:pt x="4513" y="11204"/>
                        <a:pt x="4596" y="11287"/>
                        <a:pt x="4680" y="11287"/>
                      </a:cubicBezTo>
                      <a:lnTo>
                        <a:pt x="5739" y="11287"/>
                      </a:lnTo>
                      <a:cubicBezTo>
                        <a:pt x="5823" y="11287"/>
                        <a:pt x="5906" y="11204"/>
                        <a:pt x="5906" y="11121"/>
                      </a:cubicBezTo>
                      <a:lnTo>
                        <a:pt x="5906" y="10763"/>
                      </a:lnTo>
                      <a:lnTo>
                        <a:pt x="9002" y="10763"/>
                      </a:lnTo>
                      <a:lnTo>
                        <a:pt x="9002" y="11121"/>
                      </a:lnTo>
                      <a:cubicBezTo>
                        <a:pt x="9002" y="11204"/>
                        <a:pt x="9073" y="11287"/>
                        <a:pt x="9156" y="11287"/>
                      </a:cubicBezTo>
                      <a:lnTo>
                        <a:pt x="10216" y="11287"/>
                      </a:lnTo>
                      <a:cubicBezTo>
                        <a:pt x="10311" y="11287"/>
                        <a:pt x="10383" y="11204"/>
                        <a:pt x="10383" y="11121"/>
                      </a:cubicBezTo>
                      <a:lnTo>
                        <a:pt x="10383" y="10061"/>
                      </a:lnTo>
                      <a:cubicBezTo>
                        <a:pt x="10383" y="9978"/>
                        <a:pt x="10311" y="9894"/>
                        <a:pt x="10216" y="9894"/>
                      </a:cubicBezTo>
                      <a:lnTo>
                        <a:pt x="9859" y="9894"/>
                      </a:lnTo>
                      <a:lnTo>
                        <a:pt x="9859" y="6346"/>
                      </a:lnTo>
                      <a:lnTo>
                        <a:pt x="10216" y="6346"/>
                      </a:lnTo>
                      <a:cubicBezTo>
                        <a:pt x="10311" y="6346"/>
                        <a:pt x="10383" y="6263"/>
                        <a:pt x="10383" y="6180"/>
                      </a:cubicBezTo>
                      <a:lnTo>
                        <a:pt x="10383" y="5120"/>
                      </a:lnTo>
                      <a:cubicBezTo>
                        <a:pt x="10383" y="5025"/>
                        <a:pt x="10311" y="4953"/>
                        <a:pt x="10216" y="4953"/>
                      </a:cubicBezTo>
                      <a:lnTo>
                        <a:pt x="9859" y="4953"/>
                      </a:lnTo>
                      <a:lnTo>
                        <a:pt x="9859" y="1381"/>
                      </a:lnTo>
                      <a:lnTo>
                        <a:pt x="10216" y="1381"/>
                      </a:lnTo>
                      <a:cubicBezTo>
                        <a:pt x="10311" y="1381"/>
                        <a:pt x="10383" y="1310"/>
                        <a:pt x="10383" y="1215"/>
                      </a:cubicBezTo>
                      <a:lnTo>
                        <a:pt x="10383" y="167"/>
                      </a:lnTo>
                      <a:cubicBezTo>
                        <a:pt x="10383" y="72"/>
                        <a:pt x="10311" y="0"/>
                        <a:pt x="10216" y="0"/>
                      </a:cubicBezTo>
                      <a:lnTo>
                        <a:pt x="9156" y="0"/>
                      </a:lnTo>
                      <a:cubicBezTo>
                        <a:pt x="9073" y="0"/>
                        <a:pt x="9002" y="72"/>
                        <a:pt x="9002" y="167"/>
                      </a:cubicBezTo>
                      <a:lnTo>
                        <a:pt x="9002" y="524"/>
                      </a:lnTo>
                      <a:lnTo>
                        <a:pt x="5882" y="524"/>
                      </a:lnTo>
                      <a:lnTo>
                        <a:pt x="5882" y="167"/>
                      </a:lnTo>
                      <a:cubicBezTo>
                        <a:pt x="5882" y="72"/>
                        <a:pt x="5811" y="0"/>
                        <a:pt x="5727" y="0"/>
                      </a:cubicBezTo>
                      <a:lnTo>
                        <a:pt x="4680" y="0"/>
                      </a:lnTo>
                      <a:cubicBezTo>
                        <a:pt x="4596" y="0"/>
                        <a:pt x="4513" y="72"/>
                        <a:pt x="4513" y="167"/>
                      </a:cubicBezTo>
                      <a:lnTo>
                        <a:pt x="4513" y="524"/>
                      </a:lnTo>
                      <a:lnTo>
                        <a:pt x="1394" y="524"/>
                      </a:lnTo>
                      <a:lnTo>
                        <a:pt x="1394" y="167"/>
                      </a:lnTo>
                      <a:cubicBezTo>
                        <a:pt x="1394" y="72"/>
                        <a:pt x="1322" y="0"/>
                        <a:pt x="12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3076;p37">
                  <a:extLst>
                    <a:ext uri="{FF2B5EF4-FFF2-40B4-BE49-F238E27FC236}">
                      <a16:creationId xmlns:a16="http://schemas.microsoft.com/office/drawing/2014/main" xmlns="" id="{B8409986-938F-4B86-0A72-E0C680836AA8}"/>
                    </a:ext>
                  </a:extLst>
                </p:cNvPr>
                <p:cNvSpPr/>
                <p:nvPr/>
              </p:nvSpPr>
              <p:spPr>
                <a:xfrm>
                  <a:off x="2925696" y="1563140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3077;p37">
                  <a:extLst>
                    <a:ext uri="{FF2B5EF4-FFF2-40B4-BE49-F238E27FC236}">
                      <a16:creationId xmlns:a16="http://schemas.microsoft.com/office/drawing/2014/main" xmlns="" id="{9F44A8FA-C453-A207-E6E1-FBFEC4516EF8}"/>
                    </a:ext>
                  </a:extLst>
                </p:cNvPr>
                <p:cNvSpPr/>
                <p:nvPr/>
              </p:nvSpPr>
              <p:spPr>
                <a:xfrm>
                  <a:off x="2953717" y="1594563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3078;p37">
                  <a:extLst>
                    <a:ext uri="{FF2B5EF4-FFF2-40B4-BE49-F238E27FC236}">
                      <a16:creationId xmlns:a16="http://schemas.microsoft.com/office/drawing/2014/main" xmlns="" id="{34A4271C-9635-6B58-D493-E80791B008E2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" extrusionOk="0">
                      <a:moveTo>
                        <a:pt x="1" y="1"/>
                      </a:moveTo>
                      <a:cubicBezTo>
                        <a:pt x="1" y="1"/>
                        <a:pt x="1" y="13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3079;p37">
                  <a:extLst>
                    <a:ext uri="{FF2B5EF4-FFF2-40B4-BE49-F238E27FC236}">
                      <a16:creationId xmlns:a16="http://schemas.microsoft.com/office/drawing/2014/main" xmlns="" id="{02E0FC40-E084-09B6-67DF-63649506F5B2}"/>
                    </a:ext>
                  </a:extLst>
                </p:cNvPr>
                <p:cNvSpPr/>
                <p:nvPr/>
              </p:nvSpPr>
              <p:spPr>
                <a:xfrm>
                  <a:off x="2925696" y="1563140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3080;p37">
                  <a:extLst>
                    <a:ext uri="{FF2B5EF4-FFF2-40B4-BE49-F238E27FC236}">
                      <a16:creationId xmlns:a16="http://schemas.microsoft.com/office/drawing/2014/main" xmlns="" id="{3013B6DB-09A1-3B60-3B4B-D50D3C2DA89D}"/>
                    </a:ext>
                  </a:extLst>
                </p:cNvPr>
                <p:cNvSpPr/>
                <p:nvPr/>
              </p:nvSpPr>
              <p:spPr>
                <a:xfrm>
                  <a:off x="2925696" y="1563140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3081;p37">
                  <a:extLst>
                    <a:ext uri="{FF2B5EF4-FFF2-40B4-BE49-F238E27FC236}">
                      <a16:creationId xmlns:a16="http://schemas.microsoft.com/office/drawing/2014/main" xmlns="" id="{C86AF79E-F42F-CE90-7CE7-F2B7D5B9E9C8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3082;p37">
                  <a:extLst>
                    <a:ext uri="{FF2B5EF4-FFF2-40B4-BE49-F238E27FC236}">
                      <a16:creationId xmlns:a16="http://schemas.microsoft.com/office/drawing/2014/main" xmlns="" id="{352C1B73-7CE8-2AA4-D686-A65D881E4DAA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3083;p37">
                  <a:extLst>
                    <a:ext uri="{FF2B5EF4-FFF2-40B4-BE49-F238E27FC236}">
                      <a16:creationId xmlns:a16="http://schemas.microsoft.com/office/drawing/2014/main" xmlns="" id="{3964A26D-5D87-1F16-2485-1EE0FF4D7169}"/>
                    </a:ext>
                  </a:extLst>
                </p:cNvPr>
                <p:cNvSpPr/>
                <p:nvPr/>
              </p:nvSpPr>
              <p:spPr>
                <a:xfrm>
                  <a:off x="2923788" y="1576403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3084;p37">
                  <a:extLst>
                    <a:ext uri="{FF2B5EF4-FFF2-40B4-BE49-F238E27FC236}">
                      <a16:creationId xmlns:a16="http://schemas.microsoft.com/office/drawing/2014/main" xmlns="" id="{60BD94FA-0C09-A6E6-CE61-2F2455A1ABF0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085;p37">
                  <a:extLst>
                    <a:ext uri="{FF2B5EF4-FFF2-40B4-BE49-F238E27FC236}">
                      <a16:creationId xmlns:a16="http://schemas.microsoft.com/office/drawing/2014/main" xmlns="" id="{E604F49F-3F4D-4902-16F8-43FBF5CFEC02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3086;p37">
                  <a:extLst>
                    <a:ext uri="{FF2B5EF4-FFF2-40B4-BE49-F238E27FC236}">
                      <a16:creationId xmlns:a16="http://schemas.microsoft.com/office/drawing/2014/main" xmlns="" id="{FDBC9AAC-1DB5-C7CB-B2CE-077BB7DEC343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087;p37">
                  <a:extLst>
                    <a:ext uri="{FF2B5EF4-FFF2-40B4-BE49-F238E27FC236}">
                      <a16:creationId xmlns:a16="http://schemas.microsoft.com/office/drawing/2014/main" xmlns="" id="{E9D366F5-8B91-9D1E-6D1A-CE6A81A909DD}"/>
                    </a:ext>
                  </a:extLst>
                </p:cNvPr>
                <p:cNvSpPr/>
                <p:nvPr/>
              </p:nvSpPr>
              <p:spPr>
                <a:xfrm>
                  <a:off x="2923438" y="1576784"/>
                  <a:ext cx="0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" extrusionOk="0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3088;p37">
                  <a:extLst>
                    <a:ext uri="{FF2B5EF4-FFF2-40B4-BE49-F238E27FC236}">
                      <a16:creationId xmlns:a16="http://schemas.microsoft.com/office/drawing/2014/main" xmlns="" id="{0D4AA5A7-C4EF-AF26-3166-CBE9F98A6E6B}"/>
                    </a:ext>
                  </a:extLst>
                </p:cNvPr>
                <p:cNvSpPr/>
                <p:nvPr/>
              </p:nvSpPr>
              <p:spPr>
                <a:xfrm>
                  <a:off x="2792783" y="1631298"/>
                  <a:ext cx="87877" cy="101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3" h="3180" extrusionOk="0">
                      <a:moveTo>
                        <a:pt x="167" y="1"/>
                      </a:moveTo>
                      <a:cubicBezTo>
                        <a:pt x="72" y="1"/>
                        <a:pt x="0" y="72"/>
                        <a:pt x="0" y="167"/>
                      </a:cubicBezTo>
                      <a:cubicBezTo>
                        <a:pt x="0" y="263"/>
                        <a:pt x="72" y="334"/>
                        <a:pt x="167" y="334"/>
                      </a:cubicBezTo>
                      <a:lnTo>
                        <a:pt x="2167" y="334"/>
                      </a:lnTo>
                      <a:cubicBezTo>
                        <a:pt x="2310" y="334"/>
                        <a:pt x="2429" y="453"/>
                        <a:pt x="2429" y="584"/>
                      </a:cubicBezTo>
                      <a:lnTo>
                        <a:pt x="2429" y="3013"/>
                      </a:lnTo>
                      <a:cubicBezTo>
                        <a:pt x="2429" y="3096"/>
                        <a:pt x="2501" y="3180"/>
                        <a:pt x="2584" y="3180"/>
                      </a:cubicBezTo>
                      <a:cubicBezTo>
                        <a:pt x="2679" y="3180"/>
                        <a:pt x="2751" y="3096"/>
                        <a:pt x="2751" y="3013"/>
                      </a:cubicBezTo>
                      <a:lnTo>
                        <a:pt x="2751" y="584"/>
                      </a:lnTo>
                      <a:cubicBezTo>
                        <a:pt x="2763" y="275"/>
                        <a:pt x="2501" y="1"/>
                        <a:pt x="21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3089;p37">
                  <a:extLst>
                    <a:ext uri="{FF2B5EF4-FFF2-40B4-BE49-F238E27FC236}">
                      <a16:creationId xmlns:a16="http://schemas.microsoft.com/office/drawing/2014/main" xmlns="" id="{208C06A8-74B9-C079-057C-982B5F3661D6}"/>
                    </a:ext>
                  </a:extLst>
                </p:cNvPr>
                <p:cNvSpPr/>
                <p:nvPr/>
              </p:nvSpPr>
              <p:spPr>
                <a:xfrm>
                  <a:off x="2715147" y="1631298"/>
                  <a:ext cx="66695" cy="122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" h="3859" extrusionOk="0">
                      <a:moveTo>
                        <a:pt x="596" y="1"/>
                      </a:moveTo>
                      <a:cubicBezTo>
                        <a:pt x="263" y="1"/>
                        <a:pt x="1" y="275"/>
                        <a:pt x="1" y="596"/>
                      </a:cubicBezTo>
                      <a:lnTo>
                        <a:pt x="1" y="3692"/>
                      </a:lnTo>
                      <a:cubicBezTo>
                        <a:pt x="1" y="3787"/>
                        <a:pt x="72" y="3858"/>
                        <a:pt x="167" y="3858"/>
                      </a:cubicBezTo>
                      <a:cubicBezTo>
                        <a:pt x="251" y="3858"/>
                        <a:pt x="322" y="3787"/>
                        <a:pt x="322" y="3692"/>
                      </a:cubicBezTo>
                      <a:lnTo>
                        <a:pt x="322" y="596"/>
                      </a:lnTo>
                      <a:cubicBezTo>
                        <a:pt x="322" y="453"/>
                        <a:pt x="441" y="346"/>
                        <a:pt x="584" y="346"/>
                      </a:cubicBezTo>
                      <a:lnTo>
                        <a:pt x="1917" y="346"/>
                      </a:lnTo>
                      <a:cubicBezTo>
                        <a:pt x="2013" y="346"/>
                        <a:pt x="2084" y="275"/>
                        <a:pt x="2084" y="179"/>
                      </a:cubicBezTo>
                      <a:cubicBezTo>
                        <a:pt x="2096" y="72"/>
                        <a:pt x="2025" y="1"/>
                        <a:pt x="192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3090;p37">
                  <a:extLst>
                    <a:ext uri="{FF2B5EF4-FFF2-40B4-BE49-F238E27FC236}">
                      <a16:creationId xmlns:a16="http://schemas.microsoft.com/office/drawing/2014/main" xmlns="" id="{31A95C98-BC48-AD71-BC91-6C14AE81979B}"/>
                    </a:ext>
                  </a:extLst>
                </p:cNvPr>
                <p:cNvSpPr/>
                <p:nvPr/>
              </p:nvSpPr>
              <p:spPr>
                <a:xfrm>
                  <a:off x="2715911" y="1743026"/>
                  <a:ext cx="166244" cy="58335"/>
                </a:xfrm>
                <a:custGeom>
                  <a:avLst/>
                  <a:gdLst>
                    <a:gd name="connsiteX0" fmla="*/ 3827 w 9998"/>
                    <a:gd name="connsiteY0" fmla="*/ 1214 h 9997"/>
                    <a:gd name="connsiteX1" fmla="*/ 4396 w 9998"/>
                    <a:gd name="connsiteY1" fmla="*/ 1822 h 9997"/>
                    <a:gd name="connsiteX2" fmla="*/ 4966 w 9998"/>
                    <a:gd name="connsiteY2" fmla="*/ 3845 h 9997"/>
                    <a:gd name="connsiteX3" fmla="*/ 3827 w 9998"/>
                    <a:gd name="connsiteY3" fmla="*/ 4694 h 9997"/>
                    <a:gd name="connsiteX4" fmla="*/ 2643 w 9998"/>
                    <a:gd name="connsiteY4" fmla="*/ 3845 h 9997"/>
                    <a:gd name="connsiteX5" fmla="*/ 3257 w 9998"/>
                    <a:gd name="connsiteY5" fmla="*/ 1822 h 9997"/>
                    <a:gd name="connsiteX6" fmla="*/ 3827 w 9998"/>
                    <a:gd name="connsiteY6" fmla="*/ 1214 h 9997"/>
                    <a:gd name="connsiteX7" fmla="*/ 5239 w 9998"/>
                    <a:gd name="connsiteY7" fmla="*/ 4936 h 9997"/>
                    <a:gd name="connsiteX8" fmla="*/ 6377 w 9998"/>
                    <a:gd name="connsiteY8" fmla="*/ 8943 h 9997"/>
                    <a:gd name="connsiteX9" fmla="*/ 1207 w 9998"/>
                    <a:gd name="connsiteY9" fmla="*/ 8943 h 9997"/>
                    <a:gd name="connsiteX10" fmla="*/ 2347 w 9998"/>
                    <a:gd name="connsiteY10" fmla="*/ 4936 h 9997"/>
                    <a:gd name="connsiteX11" fmla="*/ 3805 w 9998"/>
                    <a:gd name="connsiteY11" fmla="*/ 5908 h 9997"/>
                    <a:gd name="connsiteX12" fmla="*/ 5239 w 9998"/>
                    <a:gd name="connsiteY12" fmla="*/ 4936 h 9997"/>
                    <a:gd name="connsiteX13" fmla="*/ 3827 w 9998"/>
                    <a:gd name="connsiteY13" fmla="*/ 0 h 9997"/>
                    <a:gd name="connsiteX14" fmla="*/ 2687 w 9998"/>
                    <a:gd name="connsiteY14" fmla="*/ 1255 h 9997"/>
                    <a:gd name="connsiteX15" fmla="*/ 2005 w 9998"/>
                    <a:gd name="connsiteY15" fmla="*/ 3641 h 9997"/>
                    <a:gd name="connsiteX16" fmla="*/ 662 w 9998"/>
                    <a:gd name="connsiteY16" fmla="*/ 8338 h 9997"/>
                    <a:gd name="connsiteX17" fmla="*/ 639 w 9998"/>
                    <a:gd name="connsiteY17" fmla="*/ 7971 h 9997"/>
                    <a:gd name="connsiteX18" fmla="*/ 639 w 9998"/>
                    <a:gd name="connsiteY18" fmla="*/ 6557 h 9997"/>
                    <a:gd name="connsiteX19" fmla="*/ 319 w 9998"/>
                    <a:gd name="connsiteY19" fmla="*/ 5990 h 9997"/>
                    <a:gd name="connsiteX20" fmla="*/ 0 w 9998"/>
                    <a:gd name="connsiteY20" fmla="*/ 6557 h 9997"/>
                    <a:gd name="connsiteX21" fmla="*/ 0 w 9998"/>
                    <a:gd name="connsiteY21" fmla="*/ 7971 h 9997"/>
                    <a:gd name="connsiteX22" fmla="*/ 1140 w 9998"/>
                    <a:gd name="connsiteY22" fmla="*/ 9997 h 9997"/>
                    <a:gd name="connsiteX23" fmla="*/ 8860 w 9998"/>
                    <a:gd name="connsiteY23" fmla="*/ 9997 h 9997"/>
                    <a:gd name="connsiteX24" fmla="*/ 9998 w 9998"/>
                    <a:gd name="connsiteY24" fmla="*/ 7971 h 9997"/>
                    <a:gd name="connsiteX25" fmla="*/ 9998 w 9998"/>
                    <a:gd name="connsiteY25" fmla="*/ 4290 h 9997"/>
                    <a:gd name="connsiteX26" fmla="*/ 9612 w 9998"/>
                    <a:gd name="connsiteY26" fmla="*/ 3763 h 9997"/>
                    <a:gd name="connsiteX27" fmla="*/ 9292 w 9998"/>
                    <a:gd name="connsiteY27" fmla="*/ 4331 h 9997"/>
                    <a:gd name="connsiteX28" fmla="*/ 9292 w 9998"/>
                    <a:gd name="connsiteY28" fmla="*/ 8012 h 9997"/>
                    <a:gd name="connsiteX29" fmla="*/ 8791 w 9998"/>
                    <a:gd name="connsiteY29" fmla="*/ 8903 h 9997"/>
                    <a:gd name="connsiteX30" fmla="*/ 7152 w 9998"/>
                    <a:gd name="connsiteY30" fmla="*/ 8903 h 9997"/>
                    <a:gd name="connsiteX31" fmla="*/ 4510 w 9998"/>
                    <a:gd name="connsiteY31" fmla="*/ 323 h 9997"/>
                    <a:gd name="connsiteX32" fmla="*/ 3827 w 9998"/>
                    <a:gd name="connsiteY32" fmla="*/ 0 h 9997"/>
                    <a:gd name="connsiteX0" fmla="*/ 3828 w 10000"/>
                    <a:gd name="connsiteY0" fmla="*/ 1362 h 10148"/>
                    <a:gd name="connsiteX1" fmla="*/ 4397 w 10000"/>
                    <a:gd name="connsiteY1" fmla="*/ 1971 h 10148"/>
                    <a:gd name="connsiteX2" fmla="*/ 4967 w 10000"/>
                    <a:gd name="connsiteY2" fmla="*/ 3994 h 10148"/>
                    <a:gd name="connsiteX3" fmla="*/ 3828 w 10000"/>
                    <a:gd name="connsiteY3" fmla="*/ 4843 h 10148"/>
                    <a:gd name="connsiteX4" fmla="*/ 2644 w 10000"/>
                    <a:gd name="connsiteY4" fmla="*/ 3994 h 10148"/>
                    <a:gd name="connsiteX5" fmla="*/ 3258 w 10000"/>
                    <a:gd name="connsiteY5" fmla="*/ 1971 h 10148"/>
                    <a:gd name="connsiteX6" fmla="*/ 3828 w 10000"/>
                    <a:gd name="connsiteY6" fmla="*/ 1362 h 10148"/>
                    <a:gd name="connsiteX7" fmla="*/ 5240 w 10000"/>
                    <a:gd name="connsiteY7" fmla="*/ 5085 h 10148"/>
                    <a:gd name="connsiteX8" fmla="*/ 6378 w 10000"/>
                    <a:gd name="connsiteY8" fmla="*/ 9094 h 10148"/>
                    <a:gd name="connsiteX9" fmla="*/ 1207 w 10000"/>
                    <a:gd name="connsiteY9" fmla="*/ 9094 h 10148"/>
                    <a:gd name="connsiteX10" fmla="*/ 2347 w 10000"/>
                    <a:gd name="connsiteY10" fmla="*/ 5085 h 10148"/>
                    <a:gd name="connsiteX11" fmla="*/ 3806 w 10000"/>
                    <a:gd name="connsiteY11" fmla="*/ 6058 h 10148"/>
                    <a:gd name="connsiteX12" fmla="*/ 5240 w 10000"/>
                    <a:gd name="connsiteY12" fmla="*/ 5085 h 10148"/>
                    <a:gd name="connsiteX13" fmla="*/ 4511 w 10000"/>
                    <a:gd name="connsiteY13" fmla="*/ 471 h 10148"/>
                    <a:gd name="connsiteX14" fmla="*/ 2688 w 10000"/>
                    <a:gd name="connsiteY14" fmla="*/ 1403 h 10148"/>
                    <a:gd name="connsiteX15" fmla="*/ 2005 w 10000"/>
                    <a:gd name="connsiteY15" fmla="*/ 3790 h 10148"/>
                    <a:gd name="connsiteX16" fmla="*/ 662 w 10000"/>
                    <a:gd name="connsiteY16" fmla="*/ 8489 h 10148"/>
                    <a:gd name="connsiteX17" fmla="*/ 639 w 10000"/>
                    <a:gd name="connsiteY17" fmla="*/ 8121 h 10148"/>
                    <a:gd name="connsiteX18" fmla="*/ 639 w 10000"/>
                    <a:gd name="connsiteY18" fmla="*/ 6707 h 10148"/>
                    <a:gd name="connsiteX19" fmla="*/ 319 w 10000"/>
                    <a:gd name="connsiteY19" fmla="*/ 6140 h 10148"/>
                    <a:gd name="connsiteX20" fmla="*/ 0 w 10000"/>
                    <a:gd name="connsiteY20" fmla="*/ 6707 h 10148"/>
                    <a:gd name="connsiteX21" fmla="*/ 0 w 10000"/>
                    <a:gd name="connsiteY21" fmla="*/ 8121 h 10148"/>
                    <a:gd name="connsiteX22" fmla="*/ 1140 w 10000"/>
                    <a:gd name="connsiteY22" fmla="*/ 10148 h 10148"/>
                    <a:gd name="connsiteX23" fmla="*/ 8862 w 10000"/>
                    <a:gd name="connsiteY23" fmla="*/ 10148 h 10148"/>
                    <a:gd name="connsiteX24" fmla="*/ 10000 w 10000"/>
                    <a:gd name="connsiteY24" fmla="*/ 8121 h 10148"/>
                    <a:gd name="connsiteX25" fmla="*/ 10000 w 10000"/>
                    <a:gd name="connsiteY25" fmla="*/ 4439 h 10148"/>
                    <a:gd name="connsiteX26" fmla="*/ 9614 w 10000"/>
                    <a:gd name="connsiteY26" fmla="*/ 3912 h 10148"/>
                    <a:gd name="connsiteX27" fmla="*/ 9294 w 10000"/>
                    <a:gd name="connsiteY27" fmla="*/ 4480 h 10148"/>
                    <a:gd name="connsiteX28" fmla="*/ 9294 w 10000"/>
                    <a:gd name="connsiteY28" fmla="*/ 8162 h 10148"/>
                    <a:gd name="connsiteX29" fmla="*/ 8793 w 10000"/>
                    <a:gd name="connsiteY29" fmla="*/ 9054 h 10148"/>
                    <a:gd name="connsiteX30" fmla="*/ 7153 w 10000"/>
                    <a:gd name="connsiteY30" fmla="*/ 9054 h 10148"/>
                    <a:gd name="connsiteX31" fmla="*/ 4511 w 10000"/>
                    <a:gd name="connsiteY31" fmla="*/ 471 h 10148"/>
                    <a:gd name="connsiteX0" fmla="*/ 3258 w 10000"/>
                    <a:gd name="connsiteY0" fmla="*/ 1971 h 10148"/>
                    <a:gd name="connsiteX1" fmla="*/ 4397 w 10000"/>
                    <a:gd name="connsiteY1" fmla="*/ 1971 h 10148"/>
                    <a:gd name="connsiteX2" fmla="*/ 4967 w 10000"/>
                    <a:gd name="connsiteY2" fmla="*/ 3994 h 10148"/>
                    <a:gd name="connsiteX3" fmla="*/ 3828 w 10000"/>
                    <a:gd name="connsiteY3" fmla="*/ 4843 h 10148"/>
                    <a:gd name="connsiteX4" fmla="*/ 2644 w 10000"/>
                    <a:gd name="connsiteY4" fmla="*/ 3994 h 10148"/>
                    <a:gd name="connsiteX5" fmla="*/ 3258 w 10000"/>
                    <a:gd name="connsiteY5" fmla="*/ 1971 h 10148"/>
                    <a:gd name="connsiteX6" fmla="*/ 5240 w 10000"/>
                    <a:gd name="connsiteY6" fmla="*/ 5085 h 10148"/>
                    <a:gd name="connsiteX7" fmla="*/ 6378 w 10000"/>
                    <a:gd name="connsiteY7" fmla="*/ 9094 h 10148"/>
                    <a:gd name="connsiteX8" fmla="*/ 1207 w 10000"/>
                    <a:gd name="connsiteY8" fmla="*/ 9094 h 10148"/>
                    <a:gd name="connsiteX9" fmla="*/ 2347 w 10000"/>
                    <a:gd name="connsiteY9" fmla="*/ 5085 h 10148"/>
                    <a:gd name="connsiteX10" fmla="*/ 3806 w 10000"/>
                    <a:gd name="connsiteY10" fmla="*/ 6058 h 10148"/>
                    <a:gd name="connsiteX11" fmla="*/ 5240 w 10000"/>
                    <a:gd name="connsiteY11" fmla="*/ 5085 h 10148"/>
                    <a:gd name="connsiteX12" fmla="*/ 4511 w 10000"/>
                    <a:gd name="connsiteY12" fmla="*/ 471 h 10148"/>
                    <a:gd name="connsiteX13" fmla="*/ 2688 w 10000"/>
                    <a:gd name="connsiteY13" fmla="*/ 1403 h 10148"/>
                    <a:gd name="connsiteX14" fmla="*/ 2005 w 10000"/>
                    <a:gd name="connsiteY14" fmla="*/ 3790 h 10148"/>
                    <a:gd name="connsiteX15" fmla="*/ 662 w 10000"/>
                    <a:gd name="connsiteY15" fmla="*/ 8489 h 10148"/>
                    <a:gd name="connsiteX16" fmla="*/ 639 w 10000"/>
                    <a:gd name="connsiteY16" fmla="*/ 8121 h 10148"/>
                    <a:gd name="connsiteX17" fmla="*/ 639 w 10000"/>
                    <a:gd name="connsiteY17" fmla="*/ 6707 h 10148"/>
                    <a:gd name="connsiteX18" fmla="*/ 319 w 10000"/>
                    <a:gd name="connsiteY18" fmla="*/ 6140 h 10148"/>
                    <a:gd name="connsiteX19" fmla="*/ 0 w 10000"/>
                    <a:gd name="connsiteY19" fmla="*/ 6707 h 10148"/>
                    <a:gd name="connsiteX20" fmla="*/ 0 w 10000"/>
                    <a:gd name="connsiteY20" fmla="*/ 8121 h 10148"/>
                    <a:gd name="connsiteX21" fmla="*/ 1140 w 10000"/>
                    <a:gd name="connsiteY21" fmla="*/ 10148 h 10148"/>
                    <a:gd name="connsiteX22" fmla="*/ 8862 w 10000"/>
                    <a:gd name="connsiteY22" fmla="*/ 10148 h 10148"/>
                    <a:gd name="connsiteX23" fmla="*/ 10000 w 10000"/>
                    <a:gd name="connsiteY23" fmla="*/ 8121 h 10148"/>
                    <a:gd name="connsiteX24" fmla="*/ 10000 w 10000"/>
                    <a:gd name="connsiteY24" fmla="*/ 4439 h 10148"/>
                    <a:gd name="connsiteX25" fmla="*/ 9614 w 10000"/>
                    <a:gd name="connsiteY25" fmla="*/ 3912 h 10148"/>
                    <a:gd name="connsiteX26" fmla="*/ 9294 w 10000"/>
                    <a:gd name="connsiteY26" fmla="*/ 4480 h 10148"/>
                    <a:gd name="connsiteX27" fmla="*/ 9294 w 10000"/>
                    <a:gd name="connsiteY27" fmla="*/ 8162 h 10148"/>
                    <a:gd name="connsiteX28" fmla="*/ 8793 w 10000"/>
                    <a:gd name="connsiteY28" fmla="*/ 9054 h 10148"/>
                    <a:gd name="connsiteX29" fmla="*/ 7153 w 10000"/>
                    <a:gd name="connsiteY29" fmla="*/ 9054 h 10148"/>
                    <a:gd name="connsiteX30" fmla="*/ 4511 w 10000"/>
                    <a:gd name="connsiteY30" fmla="*/ 471 h 10148"/>
                    <a:gd name="connsiteX0" fmla="*/ 3258 w 10000"/>
                    <a:gd name="connsiteY0" fmla="*/ 568 h 8745"/>
                    <a:gd name="connsiteX1" fmla="*/ 4397 w 10000"/>
                    <a:gd name="connsiteY1" fmla="*/ 568 h 8745"/>
                    <a:gd name="connsiteX2" fmla="*/ 4967 w 10000"/>
                    <a:gd name="connsiteY2" fmla="*/ 2591 h 8745"/>
                    <a:gd name="connsiteX3" fmla="*/ 3828 w 10000"/>
                    <a:gd name="connsiteY3" fmla="*/ 3440 h 8745"/>
                    <a:gd name="connsiteX4" fmla="*/ 2644 w 10000"/>
                    <a:gd name="connsiteY4" fmla="*/ 2591 h 8745"/>
                    <a:gd name="connsiteX5" fmla="*/ 3258 w 10000"/>
                    <a:gd name="connsiteY5" fmla="*/ 568 h 8745"/>
                    <a:gd name="connsiteX6" fmla="*/ 5240 w 10000"/>
                    <a:gd name="connsiteY6" fmla="*/ 3682 h 8745"/>
                    <a:gd name="connsiteX7" fmla="*/ 6378 w 10000"/>
                    <a:gd name="connsiteY7" fmla="*/ 7691 h 8745"/>
                    <a:gd name="connsiteX8" fmla="*/ 1207 w 10000"/>
                    <a:gd name="connsiteY8" fmla="*/ 7691 h 8745"/>
                    <a:gd name="connsiteX9" fmla="*/ 2347 w 10000"/>
                    <a:gd name="connsiteY9" fmla="*/ 3682 h 8745"/>
                    <a:gd name="connsiteX10" fmla="*/ 3806 w 10000"/>
                    <a:gd name="connsiteY10" fmla="*/ 4655 h 8745"/>
                    <a:gd name="connsiteX11" fmla="*/ 5240 w 10000"/>
                    <a:gd name="connsiteY11" fmla="*/ 3682 h 8745"/>
                    <a:gd name="connsiteX12" fmla="*/ 7153 w 10000"/>
                    <a:gd name="connsiteY12" fmla="*/ 7651 h 8745"/>
                    <a:gd name="connsiteX13" fmla="*/ 2688 w 10000"/>
                    <a:gd name="connsiteY13" fmla="*/ 0 h 8745"/>
                    <a:gd name="connsiteX14" fmla="*/ 2005 w 10000"/>
                    <a:gd name="connsiteY14" fmla="*/ 2387 h 8745"/>
                    <a:gd name="connsiteX15" fmla="*/ 662 w 10000"/>
                    <a:gd name="connsiteY15" fmla="*/ 7086 h 8745"/>
                    <a:gd name="connsiteX16" fmla="*/ 639 w 10000"/>
                    <a:gd name="connsiteY16" fmla="*/ 6718 h 8745"/>
                    <a:gd name="connsiteX17" fmla="*/ 639 w 10000"/>
                    <a:gd name="connsiteY17" fmla="*/ 5304 h 8745"/>
                    <a:gd name="connsiteX18" fmla="*/ 319 w 10000"/>
                    <a:gd name="connsiteY18" fmla="*/ 4737 h 8745"/>
                    <a:gd name="connsiteX19" fmla="*/ 0 w 10000"/>
                    <a:gd name="connsiteY19" fmla="*/ 5304 h 8745"/>
                    <a:gd name="connsiteX20" fmla="*/ 0 w 10000"/>
                    <a:gd name="connsiteY20" fmla="*/ 6718 h 8745"/>
                    <a:gd name="connsiteX21" fmla="*/ 1140 w 10000"/>
                    <a:gd name="connsiteY21" fmla="*/ 8745 h 8745"/>
                    <a:gd name="connsiteX22" fmla="*/ 8862 w 10000"/>
                    <a:gd name="connsiteY22" fmla="*/ 8745 h 8745"/>
                    <a:gd name="connsiteX23" fmla="*/ 10000 w 10000"/>
                    <a:gd name="connsiteY23" fmla="*/ 6718 h 8745"/>
                    <a:gd name="connsiteX24" fmla="*/ 10000 w 10000"/>
                    <a:gd name="connsiteY24" fmla="*/ 3036 h 8745"/>
                    <a:gd name="connsiteX25" fmla="*/ 9614 w 10000"/>
                    <a:gd name="connsiteY25" fmla="*/ 2509 h 8745"/>
                    <a:gd name="connsiteX26" fmla="*/ 9294 w 10000"/>
                    <a:gd name="connsiteY26" fmla="*/ 3077 h 8745"/>
                    <a:gd name="connsiteX27" fmla="*/ 9294 w 10000"/>
                    <a:gd name="connsiteY27" fmla="*/ 6759 h 8745"/>
                    <a:gd name="connsiteX28" fmla="*/ 8793 w 10000"/>
                    <a:gd name="connsiteY28" fmla="*/ 7651 h 8745"/>
                    <a:gd name="connsiteX29" fmla="*/ 7153 w 10000"/>
                    <a:gd name="connsiteY29" fmla="*/ 7651 h 8745"/>
                    <a:gd name="connsiteX0" fmla="*/ 3258 w 10000"/>
                    <a:gd name="connsiteY0" fmla="*/ 650 h 10000"/>
                    <a:gd name="connsiteX1" fmla="*/ 4967 w 10000"/>
                    <a:gd name="connsiteY1" fmla="*/ 2963 h 10000"/>
                    <a:gd name="connsiteX2" fmla="*/ 3828 w 10000"/>
                    <a:gd name="connsiteY2" fmla="*/ 3934 h 10000"/>
                    <a:gd name="connsiteX3" fmla="*/ 2644 w 10000"/>
                    <a:gd name="connsiteY3" fmla="*/ 2963 h 10000"/>
                    <a:gd name="connsiteX4" fmla="*/ 3258 w 10000"/>
                    <a:gd name="connsiteY4" fmla="*/ 650 h 10000"/>
                    <a:gd name="connsiteX5" fmla="*/ 5240 w 10000"/>
                    <a:gd name="connsiteY5" fmla="*/ 4210 h 10000"/>
                    <a:gd name="connsiteX6" fmla="*/ 6378 w 10000"/>
                    <a:gd name="connsiteY6" fmla="*/ 8795 h 10000"/>
                    <a:gd name="connsiteX7" fmla="*/ 1207 w 10000"/>
                    <a:gd name="connsiteY7" fmla="*/ 8795 h 10000"/>
                    <a:gd name="connsiteX8" fmla="*/ 2347 w 10000"/>
                    <a:gd name="connsiteY8" fmla="*/ 4210 h 10000"/>
                    <a:gd name="connsiteX9" fmla="*/ 3806 w 10000"/>
                    <a:gd name="connsiteY9" fmla="*/ 5323 h 10000"/>
                    <a:gd name="connsiteX10" fmla="*/ 5240 w 10000"/>
                    <a:gd name="connsiteY10" fmla="*/ 4210 h 10000"/>
                    <a:gd name="connsiteX11" fmla="*/ 7153 w 10000"/>
                    <a:gd name="connsiteY11" fmla="*/ 8749 h 10000"/>
                    <a:gd name="connsiteX12" fmla="*/ 2688 w 10000"/>
                    <a:gd name="connsiteY12" fmla="*/ 0 h 10000"/>
                    <a:gd name="connsiteX13" fmla="*/ 2005 w 10000"/>
                    <a:gd name="connsiteY13" fmla="*/ 2730 h 10000"/>
                    <a:gd name="connsiteX14" fmla="*/ 662 w 10000"/>
                    <a:gd name="connsiteY14" fmla="*/ 8103 h 10000"/>
                    <a:gd name="connsiteX15" fmla="*/ 639 w 10000"/>
                    <a:gd name="connsiteY15" fmla="*/ 7682 h 10000"/>
                    <a:gd name="connsiteX16" fmla="*/ 639 w 10000"/>
                    <a:gd name="connsiteY16" fmla="*/ 6065 h 10000"/>
                    <a:gd name="connsiteX17" fmla="*/ 319 w 10000"/>
                    <a:gd name="connsiteY17" fmla="*/ 5417 h 10000"/>
                    <a:gd name="connsiteX18" fmla="*/ 0 w 10000"/>
                    <a:gd name="connsiteY18" fmla="*/ 6065 h 10000"/>
                    <a:gd name="connsiteX19" fmla="*/ 0 w 10000"/>
                    <a:gd name="connsiteY19" fmla="*/ 7682 h 10000"/>
                    <a:gd name="connsiteX20" fmla="*/ 1140 w 10000"/>
                    <a:gd name="connsiteY20" fmla="*/ 10000 h 10000"/>
                    <a:gd name="connsiteX21" fmla="*/ 8862 w 10000"/>
                    <a:gd name="connsiteY21" fmla="*/ 10000 h 10000"/>
                    <a:gd name="connsiteX22" fmla="*/ 10000 w 10000"/>
                    <a:gd name="connsiteY22" fmla="*/ 7682 h 10000"/>
                    <a:gd name="connsiteX23" fmla="*/ 10000 w 10000"/>
                    <a:gd name="connsiteY23" fmla="*/ 3472 h 10000"/>
                    <a:gd name="connsiteX24" fmla="*/ 9614 w 10000"/>
                    <a:gd name="connsiteY24" fmla="*/ 2869 h 10000"/>
                    <a:gd name="connsiteX25" fmla="*/ 9294 w 10000"/>
                    <a:gd name="connsiteY25" fmla="*/ 3519 h 10000"/>
                    <a:gd name="connsiteX26" fmla="*/ 9294 w 10000"/>
                    <a:gd name="connsiteY26" fmla="*/ 7729 h 10000"/>
                    <a:gd name="connsiteX27" fmla="*/ 8793 w 10000"/>
                    <a:gd name="connsiteY27" fmla="*/ 8749 h 10000"/>
                    <a:gd name="connsiteX28" fmla="*/ 7153 w 10000"/>
                    <a:gd name="connsiteY28" fmla="*/ 8749 h 10000"/>
                    <a:gd name="connsiteX0" fmla="*/ 2644 w 10000"/>
                    <a:gd name="connsiteY0" fmla="*/ 2963 h 10000"/>
                    <a:gd name="connsiteX1" fmla="*/ 4967 w 10000"/>
                    <a:gd name="connsiteY1" fmla="*/ 2963 h 10000"/>
                    <a:gd name="connsiteX2" fmla="*/ 3828 w 10000"/>
                    <a:gd name="connsiteY2" fmla="*/ 3934 h 10000"/>
                    <a:gd name="connsiteX3" fmla="*/ 2644 w 10000"/>
                    <a:gd name="connsiteY3" fmla="*/ 2963 h 10000"/>
                    <a:gd name="connsiteX4" fmla="*/ 5240 w 10000"/>
                    <a:gd name="connsiteY4" fmla="*/ 4210 h 10000"/>
                    <a:gd name="connsiteX5" fmla="*/ 6378 w 10000"/>
                    <a:gd name="connsiteY5" fmla="*/ 8795 h 10000"/>
                    <a:gd name="connsiteX6" fmla="*/ 1207 w 10000"/>
                    <a:gd name="connsiteY6" fmla="*/ 8795 h 10000"/>
                    <a:gd name="connsiteX7" fmla="*/ 2347 w 10000"/>
                    <a:gd name="connsiteY7" fmla="*/ 4210 h 10000"/>
                    <a:gd name="connsiteX8" fmla="*/ 3806 w 10000"/>
                    <a:gd name="connsiteY8" fmla="*/ 5323 h 10000"/>
                    <a:gd name="connsiteX9" fmla="*/ 5240 w 10000"/>
                    <a:gd name="connsiteY9" fmla="*/ 4210 h 10000"/>
                    <a:gd name="connsiteX10" fmla="*/ 7153 w 10000"/>
                    <a:gd name="connsiteY10" fmla="*/ 8749 h 10000"/>
                    <a:gd name="connsiteX11" fmla="*/ 2688 w 10000"/>
                    <a:gd name="connsiteY11" fmla="*/ 0 h 10000"/>
                    <a:gd name="connsiteX12" fmla="*/ 2005 w 10000"/>
                    <a:gd name="connsiteY12" fmla="*/ 2730 h 10000"/>
                    <a:gd name="connsiteX13" fmla="*/ 662 w 10000"/>
                    <a:gd name="connsiteY13" fmla="*/ 8103 h 10000"/>
                    <a:gd name="connsiteX14" fmla="*/ 639 w 10000"/>
                    <a:gd name="connsiteY14" fmla="*/ 7682 h 10000"/>
                    <a:gd name="connsiteX15" fmla="*/ 639 w 10000"/>
                    <a:gd name="connsiteY15" fmla="*/ 6065 h 10000"/>
                    <a:gd name="connsiteX16" fmla="*/ 319 w 10000"/>
                    <a:gd name="connsiteY16" fmla="*/ 5417 h 10000"/>
                    <a:gd name="connsiteX17" fmla="*/ 0 w 10000"/>
                    <a:gd name="connsiteY17" fmla="*/ 6065 h 10000"/>
                    <a:gd name="connsiteX18" fmla="*/ 0 w 10000"/>
                    <a:gd name="connsiteY18" fmla="*/ 7682 h 10000"/>
                    <a:gd name="connsiteX19" fmla="*/ 1140 w 10000"/>
                    <a:gd name="connsiteY19" fmla="*/ 10000 h 10000"/>
                    <a:gd name="connsiteX20" fmla="*/ 8862 w 10000"/>
                    <a:gd name="connsiteY20" fmla="*/ 10000 h 10000"/>
                    <a:gd name="connsiteX21" fmla="*/ 10000 w 10000"/>
                    <a:gd name="connsiteY21" fmla="*/ 7682 h 10000"/>
                    <a:gd name="connsiteX22" fmla="*/ 10000 w 10000"/>
                    <a:gd name="connsiteY22" fmla="*/ 3472 h 10000"/>
                    <a:gd name="connsiteX23" fmla="*/ 9614 w 10000"/>
                    <a:gd name="connsiteY23" fmla="*/ 2869 h 10000"/>
                    <a:gd name="connsiteX24" fmla="*/ 9294 w 10000"/>
                    <a:gd name="connsiteY24" fmla="*/ 3519 h 10000"/>
                    <a:gd name="connsiteX25" fmla="*/ 9294 w 10000"/>
                    <a:gd name="connsiteY25" fmla="*/ 7729 h 10000"/>
                    <a:gd name="connsiteX26" fmla="*/ 8793 w 10000"/>
                    <a:gd name="connsiteY26" fmla="*/ 8749 h 10000"/>
                    <a:gd name="connsiteX27" fmla="*/ 7153 w 10000"/>
                    <a:gd name="connsiteY27" fmla="*/ 8749 h 10000"/>
                    <a:gd name="connsiteX0" fmla="*/ 2644 w 10000"/>
                    <a:gd name="connsiteY0" fmla="*/ 233 h 7270"/>
                    <a:gd name="connsiteX1" fmla="*/ 4967 w 10000"/>
                    <a:gd name="connsiteY1" fmla="*/ 233 h 7270"/>
                    <a:gd name="connsiteX2" fmla="*/ 3828 w 10000"/>
                    <a:gd name="connsiteY2" fmla="*/ 1204 h 7270"/>
                    <a:gd name="connsiteX3" fmla="*/ 2644 w 10000"/>
                    <a:gd name="connsiteY3" fmla="*/ 233 h 7270"/>
                    <a:gd name="connsiteX4" fmla="*/ 5240 w 10000"/>
                    <a:gd name="connsiteY4" fmla="*/ 1480 h 7270"/>
                    <a:gd name="connsiteX5" fmla="*/ 6378 w 10000"/>
                    <a:gd name="connsiteY5" fmla="*/ 6065 h 7270"/>
                    <a:gd name="connsiteX6" fmla="*/ 1207 w 10000"/>
                    <a:gd name="connsiteY6" fmla="*/ 6065 h 7270"/>
                    <a:gd name="connsiteX7" fmla="*/ 2347 w 10000"/>
                    <a:gd name="connsiteY7" fmla="*/ 1480 h 7270"/>
                    <a:gd name="connsiteX8" fmla="*/ 3806 w 10000"/>
                    <a:gd name="connsiteY8" fmla="*/ 2593 h 7270"/>
                    <a:gd name="connsiteX9" fmla="*/ 5240 w 10000"/>
                    <a:gd name="connsiteY9" fmla="*/ 1480 h 7270"/>
                    <a:gd name="connsiteX10" fmla="*/ 7153 w 10000"/>
                    <a:gd name="connsiteY10" fmla="*/ 6019 h 7270"/>
                    <a:gd name="connsiteX11" fmla="*/ 2005 w 10000"/>
                    <a:gd name="connsiteY11" fmla="*/ 0 h 7270"/>
                    <a:gd name="connsiteX12" fmla="*/ 662 w 10000"/>
                    <a:gd name="connsiteY12" fmla="*/ 5373 h 7270"/>
                    <a:gd name="connsiteX13" fmla="*/ 639 w 10000"/>
                    <a:gd name="connsiteY13" fmla="*/ 4952 h 7270"/>
                    <a:gd name="connsiteX14" fmla="*/ 639 w 10000"/>
                    <a:gd name="connsiteY14" fmla="*/ 3335 h 7270"/>
                    <a:gd name="connsiteX15" fmla="*/ 319 w 10000"/>
                    <a:gd name="connsiteY15" fmla="*/ 2687 h 7270"/>
                    <a:gd name="connsiteX16" fmla="*/ 0 w 10000"/>
                    <a:gd name="connsiteY16" fmla="*/ 3335 h 7270"/>
                    <a:gd name="connsiteX17" fmla="*/ 0 w 10000"/>
                    <a:gd name="connsiteY17" fmla="*/ 4952 h 7270"/>
                    <a:gd name="connsiteX18" fmla="*/ 1140 w 10000"/>
                    <a:gd name="connsiteY18" fmla="*/ 7270 h 7270"/>
                    <a:gd name="connsiteX19" fmla="*/ 8862 w 10000"/>
                    <a:gd name="connsiteY19" fmla="*/ 7270 h 7270"/>
                    <a:gd name="connsiteX20" fmla="*/ 10000 w 10000"/>
                    <a:gd name="connsiteY20" fmla="*/ 4952 h 7270"/>
                    <a:gd name="connsiteX21" fmla="*/ 10000 w 10000"/>
                    <a:gd name="connsiteY21" fmla="*/ 742 h 7270"/>
                    <a:gd name="connsiteX22" fmla="*/ 9614 w 10000"/>
                    <a:gd name="connsiteY22" fmla="*/ 139 h 7270"/>
                    <a:gd name="connsiteX23" fmla="*/ 9294 w 10000"/>
                    <a:gd name="connsiteY23" fmla="*/ 789 h 7270"/>
                    <a:gd name="connsiteX24" fmla="*/ 9294 w 10000"/>
                    <a:gd name="connsiteY24" fmla="*/ 4999 h 7270"/>
                    <a:gd name="connsiteX25" fmla="*/ 8793 w 10000"/>
                    <a:gd name="connsiteY25" fmla="*/ 6019 h 7270"/>
                    <a:gd name="connsiteX26" fmla="*/ 7153 w 10000"/>
                    <a:gd name="connsiteY26" fmla="*/ 6019 h 7270"/>
                    <a:gd name="connsiteX0" fmla="*/ 2644 w 10000"/>
                    <a:gd name="connsiteY0" fmla="*/ 320 h 10000"/>
                    <a:gd name="connsiteX1" fmla="*/ 4967 w 10000"/>
                    <a:gd name="connsiteY1" fmla="*/ 320 h 10000"/>
                    <a:gd name="connsiteX2" fmla="*/ 3828 w 10000"/>
                    <a:gd name="connsiteY2" fmla="*/ 1656 h 10000"/>
                    <a:gd name="connsiteX3" fmla="*/ 2644 w 10000"/>
                    <a:gd name="connsiteY3" fmla="*/ 320 h 10000"/>
                    <a:gd name="connsiteX4" fmla="*/ 3806 w 10000"/>
                    <a:gd name="connsiteY4" fmla="*/ 3567 h 10000"/>
                    <a:gd name="connsiteX5" fmla="*/ 6378 w 10000"/>
                    <a:gd name="connsiteY5" fmla="*/ 8343 h 10000"/>
                    <a:gd name="connsiteX6" fmla="*/ 1207 w 10000"/>
                    <a:gd name="connsiteY6" fmla="*/ 8343 h 10000"/>
                    <a:gd name="connsiteX7" fmla="*/ 2347 w 10000"/>
                    <a:gd name="connsiteY7" fmla="*/ 2036 h 10000"/>
                    <a:gd name="connsiteX8" fmla="*/ 3806 w 10000"/>
                    <a:gd name="connsiteY8" fmla="*/ 3567 h 10000"/>
                    <a:gd name="connsiteX9" fmla="*/ 7153 w 10000"/>
                    <a:gd name="connsiteY9" fmla="*/ 8279 h 10000"/>
                    <a:gd name="connsiteX10" fmla="*/ 2005 w 10000"/>
                    <a:gd name="connsiteY10" fmla="*/ 0 h 10000"/>
                    <a:gd name="connsiteX11" fmla="*/ 662 w 10000"/>
                    <a:gd name="connsiteY11" fmla="*/ 7391 h 10000"/>
                    <a:gd name="connsiteX12" fmla="*/ 639 w 10000"/>
                    <a:gd name="connsiteY12" fmla="*/ 6812 h 10000"/>
                    <a:gd name="connsiteX13" fmla="*/ 639 w 10000"/>
                    <a:gd name="connsiteY13" fmla="*/ 4587 h 10000"/>
                    <a:gd name="connsiteX14" fmla="*/ 319 w 10000"/>
                    <a:gd name="connsiteY14" fmla="*/ 3696 h 10000"/>
                    <a:gd name="connsiteX15" fmla="*/ 0 w 10000"/>
                    <a:gd name="connsiteY15" fmla="*/ 4587 h 10000"/>
                    <a:gd name="connsiteX16" fmla="*/ 0 w 10000"/>
                    <a:gd name="connsiteY16" fmla="*/ 6812 h 10000"/>
                    <a:gd name="connsiteX17" fmla="*/ 1140 w 10000"/>
                    <a:gd name="connsiteY17" fmla="*/ 10000 h 10000"/>
                    <a:gd name="connsiteX18" fmla="*/ 8862 w 10000"/>
                    <a:gd name="connsiteY18" fmla="*/ 10000 h 10000"/>
                    <a:gd name="connsiteX19" fmla="*/ 10000 w 10000"/>
                    <a:gd name="connsiteY19" fmla="*/ 6812 h 10000"/>
                    <a:gd name="connsiteX20" fmla="*/ 10000 w 10000"/>
                    <a:gd name="connsiteY20" fmla="*/ 1021 h 10000"/>
                    <a:gd name="connsiteX21" fmla="*/ 9614 w 10000"/>
                    <a:gd name="connsiteY21" fmla="*/ 191 h 10000"/>
                    <a:gd name="connsiteX22" fmla="*/ 9294 w 10000"/>
                    <a:gd name="connsiteY22" fmla="*/ 1085 h 10000"/>
                    <a:gd name="connsiteX23" fmla="*/ 9294 w 10000"/>
                    <a:gd name="connsiteY23" fmla="*/ 6876 h 10000"/>
                    <a:gd name="connsiteX24" fmla="*/ 8793 w 10000"/>
                    <a:gd name="connsiteY24" fmla="*/ 8279 h 10000"/>
                    <a:gd name="connsiteX25" fmla="*/ 7153 w 10000"/>
                    <a:gd name="connsiteY25" fmla="*/ 8279 h 10000"/>
                    <a:gd name="connsiteX0" fmla="*/ 2644 w 10000"/>
                    <a:gd name="connsiteY0" fmla="*/ 320 h 10000"/>
                    <a:gd name="connsiteX1" fmla="*/ 4967 w 10000"/>
                    <a:gd name="connsiteY1" fmla="*/ 320 h 10000"/>
                    <a:gd name="connsiteX2" fmla="*/ 2644 w 10000"/>
                    <a:gd name="connsiteY2" fmla="*/ 320 h 10000"/>
                    <a:gd name="connsiteX3" fmla="*/ 3806 w 10000"/>
                    <a:gd name="connsiteY3" fmla="*/ 3567 h 10000"/>
                    <a:gd name="connsiteX4" fmla="*/ 6378 w 10000"/>
                    <a:gd name="connsiteY4" fmla="*/ 8343 h 10000"/>
                    <a:gd name="connsiteX5" fmla="*/ 1207 w 10000"/>
                    <a:gd name="connsiteY5" fmla="*/ 8343 h 10000"/>
                    <a:gd name="connsiteX6" fmla="*/ 2347 w 10000"/>
                    <a:gd name="connsiteY6" fmla="*/ 2036 h 10000"/>
                    <a:gd name="connsiteX7" fmla="*/ 3806 w 10000"/>
                    <a:gd name="connsiteY7" fmla="*/ 3567 h 10000"/>
                    <a:gd name="connsiteX8" fmla="*/ 7153 w 10000"/>
                    <a:gd name="connsiteY8" fmla="*/ 8279 h 10000"/>
                    <a:gd name="connsiteX9" fmla="*/ 2005 w 10000"/>
                    <a:gd name="connsiteY9" fmla="*/ 0 h 10000"/>
                    <a:gd name="connsiteX10" fmla="*/ 662 w 10000"/>
                    <a:gd name="connsiteY10" fmla="*/ 7391 h 10000"/>
                    <a:gd name="connsiteX11" fmla="*/ 639 w 10000"/>
                    <a:gd name="connsiteY11" fmla="*/ 6812 h 10000"/>
                    <a:gd name="connsiteX12" fmla="*/ 639 w 10000"/>
                    <a:gd name="connsiteY12" fmla="*/ 4587 h 10000"/>
                    <a:gd name="connsiteX13" fmla="*/ 319 w 10000"/>
                    <a:gd name="connsiteY13" fmla="*/ 3696 h 10000"/>
                    <a:gd name="connsiteX14" fmla="*/ 0 w 10000"/>
                    <a:gd name="connsiteY14" fmla="*/ 4587 h 10000"/>
                    <a:gd name="connsiteX15" fmla="*/ 0 w 10000"/>
                    <a:gd name="connsiteY15" fmla="*/ 6812 h 10000"/>
                    <a:gd name="connsiteX16" fmla="*/ 1140 w 10000"/>
                    <a:gd name="connsiteY16" fmla="*/ 10000 h 10000"/>
                    <a:gd name="connsiteX17" fmla="*/ 8862 w 10000"/>
                    <a:gd name="connsiteY17" fmla="*/ 10000 h 10000"/>
                    <a:gd name="connsiteX18" fmla="*/ 10000 w 10000"/>
                    <a:gd name="connsiteY18" fmla="*/ 6812 h 10000"/>
                    <a:gd name="connsiteX19" fmla="*/ 10000 w 10000"/>
                    <a:gd name="connsiteY19" fmla="*/ 1021 h 10000"/>
                    <a:gd name="connsiteX20" fmla="*/ 9614 w 10000"/>
                    <a:gd name="connsiteY20" fmla="*/ 191 h 10000"/>
                    <a:gd name="connsiteX21" fmla="*/ 9294 w 10000"/>
                    <a:gd name="connsiteY21" fmla="*/ 1085 h 10000"/>
                    <a:gd name="connsiteX22" fmla="*/ 9294 w 10000"/>
                    <a:gd name="connsiteY22" fmla="*/ 6876 h 10000"/>
                    <a:gd name="connsiteX23" fmla="*/ 8793 w 10000"/>
                    <a:gd name="connsiteY23" fmla="*/ 8279 h 10000"/>
                    <a:gd name="connsiteX24" fmla="*/ 7153 w 10000"/>
                    <a:gd name="connsiteY24" fmla="*/ 8279 h 10000"/>
                    <a:gd name="connsiteX0" fmla="*/ 3806 w 10000"/>
                    <a:gd name="connsiteY0" fmla="*/ 3567 h 10000"/>
                    <a:gd name="connsiteX1" fmla="*/ 6378 w 10000"/>
                    <a:gd name="connsiteY1" fmla="*/ 8343 h 10000"/>
                    <a:gd name="connsiteX2" fmla="*/ 1207 w 10000"/>
                    <a:gd name="connsiteY2" fmla="*/ 8343 h 10000"/>
                    <a:gd name="connsiteX3" fmla="*/ 2347 w 10000"/>
                    <a:gd name="connsiteY3" fmla="*/ 2036 h 10000"/>
                    <a:gd name="connsiteX4" fmla="*/ 3806 w 10000"/>
                    <a:gd name="connsiteY4" fmla="*/ 3567 h 10000"/>
                    <a:gd name="connsiteX5" fmla="*/ 7153 w 10000"/>
                    <a:gd name="connsiteY5" fmla="*/ 8279 h 10000"/>
                    <a:gd name="connsiteX6" fmla="*/ 2005 w 10000"/>
                    <a:gd name="connsiteY6" fmla="*/ 0 h 10000"/>
                    <a:gd name="connsiteX7" fmla="*/ 662 w 10000"/>
                    <a:gd name="connsiteY7" fmla="*/ 7391 h 10000"/>
                    <a:gd name="connsiteX8" fmla="*/ 639 w 10000"/>
                    <a:gd name="connsiteY8" fmla="*/ 6812 h 10000"/>
                    <a:gd name="connsiteX9" fmla="*/ 639 w 10000"/>
                    <a:gd name="connsiteY9" fmla="*/ 4587 h 10000"/>
                    <a:gd name="connsiteX10" fmla="*/ 319 w 10000"/>
                    <a:gd name="connsiteY10" fmla="*/ 3696 h 10000"/>
                    <a:gd name="connsiteX11" fmla="*/ 0 w 10000"/>
                    <a:gd name="connsiteY11" fmla="*/ 4587 h 10000"/>
                    <a:gd name="connsiteX12" fmla="*/ 0 w 10000"/>
                    <a:gd name="connsiteY12" fmla="*/ 6812 h 10000"/>
                    <a:gd name="connsiteX13" fmla="*/ 1140 w 10000"/>
                    <a:gd name="connsiteY13" fmla="*/ 10000 h 10000"/>
                    <a:gd name="connsiteX14" fmla="*/ 8862 w 10000"/>
                    <a:gd name="connsiteY14" fmla="*/ 10000 h 10000"/>
                    <a:gd name="connsiteX15" fmla="*/ 10000 w 10000"/>
                    <a:gd name="connsiteY15" fmla="*/ 6812 h 10000"/>
                    <a:gd name="connsiteX16" fmla="*/ 10000 w 10000"/>
                    <a:gd name="connsiteY16" fmla="*/ 1021 h 10000"/>
                    <a:gd name="connsiteX17" fmla="*/ 9614 w 10000"/>
                    <a:gd name="connsiteY17" fmla="*/ 191 h 10000"/>
                    <a:gd name="connsiteX18" fmla="*/ 9294 w 10000"/>
                    <a:gd name="connsiteY18" fmla="*/ 1085 h 10000"/>
                    <a:gd name="connsiteX19" fmla="*/ 9294 w 10000"/>
                    <a:gd name="connsiteY19" fmla="*/ 6876 h 10000"/>
                    <a:gd name="connsiteX20" fmla="*/ 8793 w 10000"/>
                    <a:gd name="connsiteY20" fmla="*/ 8279 h 10000"/>
                    <a:gd name="connsiteX21" fmla="*/ 7153 w 10000"/>
                    <a:gd name="connsiteY21" fmla="*/ 8279 h 10000"/>
                    <a:gd name="connsiteX0" fmla="*/ 3806 w 10000"/>
                    <a:gd name="connsiteY0" fmla="*/ 3376 h 9809"/>
                    <a:gd name="connsiteX1" fmla="*/ 6378 w 10000"/>
                    <a:gd name="connsiteY1" fmla="*/ 8152 h 9809"/>
                    <a:gd name="connsiteX2" fmla="*/ 1207 w 10000"/>
                    <a:gd name="connsiteY2" fmla="*/ 8152 h 9809"/>
                    <a:gd name="connsiteX3" fmla="*/ 2347 w 10000"/>
                    <a:gd name="connsiteY3" fmla="*/ 1845 h 9809"/>
                    <a:gd name="connsiteX4" fmla="*/ 3806 w 10000"/>
                    <a:gd name="connsiteY4" fmla="*/ 3376 h 9809"/>
                    <a:gd name="connsiteX5" fmla="*/ 7153 w 10000"/>
                    <a:gd name="connsiteY5" fmla="*/ 8088 h 9809"/>
                    <a:gd name="connsiteX6" fmla="*/ 662 w 10000"/>
                    <a:gd name="connsiteY6" fmla="*/ 7200 h 9809"/>
                    <a:gd name="connsiteX7" fmla="*/ 639 w 10000"/>
                    <a:gd name="connsiteY7" fmla="*/ 6621 h 9809"/>
                    <a:gd name="connsiteX8" fmla="*/ 639 w 10000"/>
                    <a:gd name="connsiteY8" fmla="*/ 4396 h 9809"/>
                    <a:gd name="connsiteX9" fmla="*/ 319 w 10000"/>
                    <a:gd name="connsiteY9" fmla="*/ 3505 h 9809"/>
                    <a:gd name="connsiteX10" fmla="*/ 0 w 10000"/>
                    <a:gd name="connsiteY10" fmla="*/ 4396 h 9809"/>
                    <a:gd name="connsiteX11" fmla="*/ 0 w 10000"/>
                    <a:gd name="connsiteY11" fmla="*/ 6621 h 9809"/>
                    <a:gd name="connsiteX12" fmla="*/ 1140 w 10000"/>
                    <a:gd name="connsiteY12" fmla="*/ 9809 h 9809"/>
                    <a:gd name="connsiteX13" fmla="*/ 8862 w 10000"/>
                    <a:gd name="connsiteY13" fmla="*/ 9809 h 9809"/>
                    <a:gd name="connsiteX14" fmla="*/ 10000 w 10000"/>
                    <a:gd name="connsiteY14" fmla="*/ 6621 h 9809"/>
                    <a:gd name="connsiteX15" fmla="*/ 10000 w 10000"/>
                    <a:gd name="connsiteY15" fmla="*/ 830 h 9809"/>
                    <a:gd name="connsiteX16" fmla="*/ 9614 w 10000"/>
                    <a:gd name="connsiteY16" fmla="*/ 0 h 9809"/>
                    <a:gd name="connsiteX17" fmla="*/ 9294 w 10000"/>
                    <a:gd name="connsiteY17" fmla="*/ 894 h 9809"/>
                    <a:gd name="connsiteX18" fmla="*/ 9294 w 10000"/>
                    <a:gd name="connsiteY18" fmla="*/ 6685 h 9809"/>
                    <a:gd name="connsiteX19" fmla="*/ 8793 w 10000"/>
                    <a:gd name="connsiteY19" fmla="*/ 8088 h 9809"/>
                    <a:gd name="connsiteX20" fmla="*/ 7153 w 10000"/>
                    <a:gd name="connsiteY20" fmla="*/ 8088 h 9809"/>
                    <a:gd name="connsiteX0" fmla="*/ 3806 w 10000"/>
                    <a:gd name="connsiteY0" fmla="*/ 3442 h 10000"/>
                    <a:gd name="connsiteX1" fmla="*/ 6378 w 10000"/>
                    <a:gd name="connsiteY1" fmla="*/ 8311 h 10000"/>
                    <a:gd name="connsiteX2" fmla="*/ 1207 w 10000"/>
                    <a:gd name="connsiteY2" fmla="*/ 8311 h 10000"/>
                    <a:gd name="connsiteX3" fmla="*/ 3806 w 10000"/>
                    <a:gd name="connsiteY3" fmla="*/ 3442 h 10000"/>
                    <a:gd name="connsiteX4" fmla="*/ 7153 w 10000"/>
                    <a:gd name="connsiteY4" fmla="*/ 8245 h 10000"/>
                    <a:gd name="connsiteX5" fmla="*/ 662 w 10000"/>
                    <a:gd name="connsiteY5" fmla="*/ 7340 h 10000"/>
                    <a:gd name="connsiteX6" fmla="*/ 639 w 10000"/>
                    <a:gd name="connsiteY6" fmla="*/ 6750 h 10000"/>
                    <a:gd name="connsiteX7" fmla="*/ 639 w 10000"/>
                    <a:gd name="connsiteY7" fmla="*/ 4482 h 10000"/>
                    <a:gd name="connsiteX8" fmla="*/ 319 w 10000"/>
                    <a:gd name="connsiteY8" fmla="*/ 3573 h 10000"/>
                    <a:gd name="connsiteX9" fmla="*/ 0 w 10000"/>
                    <a:gd name="connsiteY9" fmla="*/ 4482 h 10000"/>
                    <a:gd name="connsiteX10" fmla="*/ 0 w 10000"/>
                    <a:gd name="connsiteY10" fmla="*/ 6750 h 10000"/>
                    <a:gd name="connsiteX11" fmla="*/ 1140 w 10000"/>
                    <a:gd name="connsiteY11" fmla="*/ 10000 h 10000"/>
                    <a:gd name="connsiteX12" fmla="*/ 8862 w 10000"/>
                    <a:gd name="connsiteY12" fmla="*/ 10000 h 10000"/>
                    <a:gd name="connsiteX13" fmla="*/ 10000 w 10000"/>
                    <a:gd name="connsiteY13" fmla="*/ 6750 h 10000"/>
                    <a:gd name="connsiteX14" fmla="*/ 10000 w 10000"/>
                    <a:gd name="connsiteY14" fmla="*/ 846 h 10000"/>
                    <a:gd name="connsiteX15" fmla="*/ 9614 w 10000"/>
                    <a:gd name="connsiteY15" fmla="*/ 0 h 10000"/>
                    <a:gd name="connsiteX16" fmla="*/ 9294 w 10000"/>
                    <a:gd name="connsiteY16" fmla="*/ 911 h 10000"/>
                    <a:gd name="connsiteX17" fmla="*/ 9294 w 10000"/>
                    <a:gd name="connsiteY17" fmla="*/ 6815 h 10000"/>
                    <a:gd name="connsiteX18" fmla="*/ 8793 w 10000"/>
                    <a:gd name="connsiteY18" fmla="*/ 8245 h 10000"/>
                    <a:gd name="connsiteX19" fmla="*/ 7153 w 10000"/>
                    <a:gd name="connsiteY19" fmla="*/ 8245 h 10000"/>
                    <a:gd name="connsiteX0" fmla="*/ 1207 w 10000"/>
                    <a:gd name="connsiteY0" fmla="*/ 8311 h 10000"/>
                    <a:gd name="connsiteX1" fmla="*/ 6378 w 10000"/>
                    <a:gd name="connsiteY1" fmla="*/ 8311 h 10000"/>
                    <a:gd name="connsiteX2" fmla="*/ 1207 w 10000"/>
                    <a:gd name="connsiteY2" fmla="*/ 8311 h 10000"/>
                    <a:gd name="connsiteX3" fmla="*/ 7153 w 10000"/>
                    <a:gd name="connsiteY3" fmla="*/ 8245 h 10000"/>
                    <a:gd name="connsiteX4" fmla="*/ 662 w 10000"/>
                    <a:gd name="connsiteY4" fmla="*/ 7340 h 10000"/>
                    <a:gd name="connsiteX5" fmla="*/ 639 w 10000"/>
                    <a:gd name="connsiteY5" fmla="*/ 6750 h 10000"/>
                    <a:gd name="connsiteX6" fmla="*/ 639 w 10000"/>
                    <a:gd name="connsiteY6" fmla="*/ 4482 h 10000"/>
                    <a:gd name="connsiteX7" fmla="*/ 319 w 10000"/>
                    <a:gd name="connsiteY7" fmla="*/ 3573 h 10000"/>
                    <a:gd name="connsiteX8" fmla="*/ 0 w 10000"/>
                    <a:gd name="connsiteY8" fmla="*/ 4482 h 10000"/>
                    <a:gd name="connsiteX9" fmla="*/ 0 w 10000"/>
                    <a:gd name="connsiteY9" fmla="*/ 6750 h 10000"/>
                    <a:gd name="connsiteX10" fmla="*/ 1140 w 10000"/>
                    <a:gd name="connsiteY10" fmla="*/ 10000 h 10000"/>
                    <a:gd name="connsiteX11" fmla="*/ 8862 w 10000"/>
                    <a:gd name="connsiteY11" fmla="*/ 10000 h 10000"/>
                    <a:gd name="connsiteX12" fmla="*/ 10000 w 10000"/>
                    <a:gd name="connsiteY12" fmla="*/ 6750 h 10000"/>
                    <a:gd name="connsiteX13" fmla="*/ 10000 w 10000"/>
                    <a:gd name="connsiteY13" fmla="*/ 846 h 10000"/>
                    <a:gd name="connsiteX14" fmla="*/ 9614 w 10000"/>
                    <a:gd name="connsiteY14" fmla="*/ 0 h 10000"/>
                    <a:gd name="connsiteX15" fmla="*/ 9294 w 10000"/>
                    <a:gd name="connsiteY15" fmla="*/ 911 h 10000"/>
                    <a:gd name="connsiteX16" fmla="*/ 9294 w 10000"/>
                    <a:gd name="connsiteY16" fmla="*/ 6815 h 10000"/>
                    <a:gd name="connsiteX17" fmla="*/ 8793 w 10000"/>
                    <a:gd name="connsiteY17" fmla="*/ 8245 h 10000"/>
                    <a:gd name="connsiteX18" fmla="*/ 7153 w 10000"/>
                    <a:gd name="connsiteY18" fmla="*/ 8245 h 10000"/>
                    <a:gd name="connsiteX0" fmla="*/ 7153 w 10000"/>
                    <a:gd name="connsiteY0" fmla="*/ 8245 h 10000"/>
                    <a:gd name="connsiteX1" fmla="*/ 662 w 10000"/>
                    <a:gd name="connsiteY1" fmla="*/ 7340 h 10000"/>
                    <a:gd name="connsiteX2" fmla="*/ 639 w 10000"/>
                    <a:gd name="connsiteY2" fmla="*/ 6750 h 10000"/>
                    <a:gd name="connsiteX3" fmla="*/ 639 w 10000"/>
                    <a:gd name="connsiteY3" fmla="*/ 4482 h 10000"/>
                    <a:gd name="connsiteX4" fmla="*/ 319 w 10000"/>
                    <a:gd name="connsiteY4" fmla="*/ 3573 h 10000"/>
                    <a:gd name="connsiteX5" fmla="*/ 0 w 10000"/>
                    <a:gd name="connsiteY5" fmla="*/ 4482 h 10000"/>
                    <a:gd name="connsiteX6" fmla="*/ 0 w 10000"/>
                    <a:gd name="connsiteY6" fmla="*/ 6750 h 10000"/>
                    <a:gd name="connsiteX7" fmla="*/ 1140 w 10000"/>
                    <a:gd name="connsiteY7" fmla="*/ 10000 h 10000"/>
                    <a:gd name="connsiteX8" fmla="*/ 8862 w 10000"/>
                    <a:gd name="connsiteY8" fmla="*/ 10000 h 10000"/>
                    <a:gd name="connsiteX9" fmla="*/ 10000 w 10000"/>
                    <a:gd name="connsiteY9" fmla="*/ 6750 h 10000"/>
                    <a:gd name="connsiteX10" fmla="*/ 10000 w 10000"/>
                    <a:gd name="connsiteY10" fmla="*/ 846 h 10000"/>
                    <a:gd name="connsiteX11" fmla="*/ 9614 w 10000"/>
                    <a:gd name="connsiteY11" fmla="*/ 0 h 10000"/>
                    <a:gd name="connsiteX12" fmla="*/ 9294 w 10000"/>
                    <a:gd name="connsiteY12" fmla="*/ 911 h 10000"/>
                    <a:gd name="connsiteX13" fmla="*/ 9294 w 10000"/>
                    <a:gd name="connsiteY13" fmla="*/ 6815 h 10000"/>
                    <a:gd name="connsiteX14" fmla="*/ 8793 w 10000"/>
                    <a:gd name="connsiteY14" fmla="*/ 8245 h 10000"/>
                    <a:gd name="connsiteX15" fmla="*/ 7153 w 10000"/>
                    <a:gd name="connsiteY15" fmla="*/ 8245 h 10000"/>
                    <a:gd name="connsiteX0" fmla="*/ 8793 w 10000"/>
                    <a:gd name="connsiteY0" fmla="*/ 8245 h 10000"/>
                    <a:gd name="connsiteX1" fmla="*/ 662 w 10000"/>
                    <a:gd name="connsiteY1" fmla="*/ 7340 h 10000"/>
                    <a:gd name="connsiteX2" fmla="*/ 639 w 10000"/>
                    <a:gd name="connsiteY2" fmla="*/ 6750 h 10000"/>
                    <a:gd name="connsiteX3" fmla="*/ 639 w 10000"/>
                    <a:gd name="connsiteY3" fmla="*/ 4482 h 10000"/>
                    <a:gd name="connsiteX4" fmla="*/ 319 w 10000"/>
                    <a:gd name="connsiteY4" fmla="*/ 3573 h 10000"/>
                    <a:gd name="connsiteX5" fmla="*/ 0 w 10000"/>
                    <a:gd name="connsiteY5" fmla="*/ 4482 h 10000"/>
                    <a:gd name="connsiteX6" fmla="*/ 0 w 10000"/>
                    <a:gd name="connsiteY6" fmla="*/ 6750 h 10000"/>
                    <a:gd name="connsiteX7" fmla="*/ 1140 w 10000"/>
                    <a:gd name="connsiteY7" fmla="*/ 10000 h 10000"/>
                    <a:gd name="connsiteX8" fmla="*/ 8862 w 10000"/>
                    <a:gd name="connsiteY8" fmla="*/ 10000 h 10000"/>
                    <a:gd name="connsiteX9" fmla="*/ 10000 w 10000"/>
                    <a:gd name="connsiteY9" fmla="*/ 6750 h 10000"/>
                    <a:gd name="connsiteX10" fmla="*/ 10000 w 10000"/>
                    <a:gd name="connsiteY10" fmla="*/ 846 h 10000"/>
                    <a:gd name="connsiteX11" fmla="*/ 9614 w 10000"/>
                    <a:gd name="connsiteY11" fmla="*/ 0 h 10000"/>
                    <a:gd name="connsiteX12" fmla="*/ 9294 w 10000"/>
                    <a:gd name="connsiteY12" fmla="*/ 911 h 10000"/>
                    <a:gd name="connsiteX13" fmla="*/ 9294 w 10000"/>
                    <a:gd name="connsiteY13" fmla="*/ 6815 h 10000"/>
                    <a:gd name="connsiteX14" fmla="*/ 8793 w 10000"/>
                    <a:gd name="connsiteY14" fmla="*/ 8245 h 10000"/>
                    <a:gd name="connsiteX0" fmla="*/ 9294 w 10000"/>
                    <a:gd name="connsiteY0" fmla="*/ 6815 h 10000"/>
                    <a:gd name="connsiteX1" fmla="*/ 662 w 10000"/>
                    <a:gd name="connsiteY1" fmla="*/ 7340 h 10000"/>
                    <a:gd name="connsiteX2" fmla="*/ 639 w 10000"/>
                    <a:gd name="connsiteY2" fmla="*/ 6750 h 10000"/>
                    <a:gd name="connsiteX3" fmla="*/ 639 w 10000"/>
                    <a:gd name="connsiteY3" fmla="*/ 4482 h 10000"/>
                    <a:gd name="connsiteX4" fmla="*/ 319 w 10000"/>
                    <a:gd name="connsiteY4" fmla="*/ 3573 h 10000"/>
                    <a:gd name="connsiteX5" fmla="*/ 0 w 10000"/>
                    <a:gd name="connsiteY5" fmla="*/ 4482 h 10000"/>
                    <a:gd name="connsiteX6" fmla="*/ 0 w 10000"/>
                    <a:gd name="connsiteY6" fmla="*/ 6750 h 10000"/>
                    <a:gd name="connsiteX7" fmla="*/ 1140 w 10000"/>
                    <a:gd name="connsiteY7" fmla="*/ 10000 h 10000"/>
                    <a:gd name="connsiteX8" fmla="*/ 8862 w 10000"/>
                    <a:gd name="connsiteY8" fmla="*/ 10000 h 10000"/>
                    <a:gd name="connsiteX9" fmla="*/ 10000 w 10000"/>
                    <a:gd name="connsiteY9" fmla="*/ 6750 h 10000"/>
                    <a:gd name="connsiteX10" fmla="*/ 10000 w 10000"/>
                    <a:gd name="connsiteY10" fmla="*/ 846 h 10000"/>
                    <a:gd name="connsiteX11" fmla="*/ 9614 w 10000"/>
                    <a:gd name="connsiteY11" fmla="*/ 0 h 10000"/>
                    <a:gd name="connsiteX12" fmla="*/ 9294 w 10000"/>
                    <a:gd name="connsiteY12" fmla="*/ 911 h 10000"/>
                    <a:gd name="connsiteX13" fmla="*/ 9294 w 10000"/>
                    <a:gd name="connsiteY13" fmla="*/ 6815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000" h="10000" extrusionOk="0">
                      <a:moveTo>
                        <a:pt x="9294" y="6815"/>
                      </a:moveTo>
                      <a:cubicBezTo>
                        <a:pt x="7855" y="7887"/>
                        <a:pt x="2104" y="7351"/>
                        <a:pt x="662" y="7340"/>
                      </a:cubicBezTo>
                      <a:cubicBezTo>
                        <a:pt x="639" y="7142"/>
                        <a:pt x="639" y="6948"/>
                        <a:pt x="639" y="6750"/>
                      </a:cubicBezTo>
                      <a:lnTo>
                        <a:pt x="639" y="4482"/>
                      </a:lnTo>
                      <a:cubicBezTo>
                        <a:pt x="639" y="3959"/>
                        <a:pt x="478" y="3573"/>
                        <a:pt x="319" y="3573"/>
                      </a:cubicBezTo>
                      <a:cubicBezTo>
                        <a:pt x="138" y="3573"/>
                        <a:pt x="0" y="3959"/>
                        <a:pt x="0" y="4482"/>
                      </a:cubicBezTo>
                      <a:lnTo>
                        <a:pt x="0" y="6750"/>
                      </a:lnTo>
                      <a:cubicBezTo>
                        <a:pt x="0" y="8571"/>
                        <a:pt x="524" y="10000"/>
                        <a:pt x="1140" y="10000"/>
                      </a:cubicBezTo>
                      <a:lnTo>
                        <a:pt x="8862" y="10000"/>
                      </a:lnTo>
                      <a:cubicBezTo>
                        <a:pt x="9476" y="10000"/>
                        <a:pt x="10000" y="8571"/>
                        <a:pt x="10000" y="6750"/>
                      </a:cubicBezTo>
                      <a:lnTo>
                        <a:pt x="10000" y="846"/>
                      </a:lnTo>
                      <a:cubicBezTo>
                        <a:pt x="9910" y="453"/>
                        <a:pt x="9772" y="0"/>
                        <a:pt x="9614" y="0"/>
                      </a:cubicBezTo>
                      <a:cubicBezTo>
                        <a:pt x="9432" y="0"/>
                        <a:pt x="9294" y="453"/>
                        <a:pt x="9294" y="911"/>
                      </a:cubicBezTo>
                      <a:lnTo>
                        <a:pt x="9294" y="68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3" name="Прямоугольник 92">
                <a:extLst>
                  <a:ext uri="{FF2B5EF4-FFF2-40B4-BE49-F238E27FC236}">
                    <a16:creationId xmlns:a16="http://schemas.microsoft.com/office/drawing/2014/main" xmlns="" id="{99623D3B-F0DA-8006-F4D7-77664EFB4FEE}"/>
                  </a:ext>
                </a:extLst>
              </p:cNvPr>
              <p:cNvSpPr/>
              <p:nvPr/>
            </p:nvSpPr>
            <p:spPr>
              <a:xfrm>
                <a:off x="4153890" y="3005285"/>
                <a:ext cx="215704" cy="1556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5" name="Google Shape;4531;p39">
              <a:extLst>
                <a:ext uri="{FF2B5EF4-FFF2-40B4-BE49-F238E27FC236}">
                  <a16:creationId xmlns:a16="http://schemas.microsoft.com/office/drawing/2014/main" xmlns="" id="{C233F9CB-839B-DF86-C4F8-DBDDB1D093AF}"/>
                </a:ext>
              </a:extLst>
            </p:cNvPr>
            <p:cNvSpPr/>
            <p:nvPr/>
          </p:nvSpPr>
          <p:spPr>
            <a:xfrm>
              <a:off x="4177853" y="2991828"/>
              <a:ext cx="166495" cy="123700"/>
            </a:xfrm>
            <a:custGeom>
              <a:avLst/>
              <a:gdLst/>
              <a:ahLst/>
              <a:cxnLst/>
              <a:rect l="l" t="t" r="r" b="b"/>
              <a:pathLst>
                <a:path w="6252" h="4645" extrusionOk="0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solidFill>
              <a:srgbClr val="F26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01" name="Объект 2">
            <a:extLst>
              <a:ext uri="{FF2B5EF4-FFF2-40B4-BE49-F238E27FC236}">
                <a16:creationId xmlns:a16="http://schemas.microsoft.com/office/drawing/2014/main" xmlns="" id="{B5845D41-208B-F51B-BC69-863A11B68EC3}"/>
              </a:ext>
            </a:extLst>
          </p:cNvPr>
          <p:cNvSpPr txBox="1">
            <a:spLocks/>
          </p:cNvSpPr>
          <p:nvPr/>
        </p:nvSpPr>
        <p:spPr>
          <a:xfrm>
            <a:off x="7792535" y="2189567"/>
            <a:ext cx="2589100" cy="82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Начисления + взносы</a:t>
            </a:r>
          </a:p>
        </p:txBody>
      </p:sp>
      <p:sp>
        <p:nvSpPr>
          <p:cNvPr id="102" name="Объект 2">
            <a:extLst>
              <a:ext uri="{FF2B5EF4-FFF2-40B4-BE49-F238E27FC236}">
                <a16:creationId xmlns:a16="http://schemas.microsoft.com/office/drawing/2014/main" xmlns="" id="{2D6FC066-13B1-ADDF-0586-D58595E38101}"/>
              </a:ext>
            </a:extLst>
          </p:cNvPr>
          <p:cNvSpPr txBox="1">
            <a:spLocks/>
          </p:cNvSpPr>
          <p:nvPr/>
        </p:nvSpPr>
        <p:spPr>
          <a:xfrm>
            <a:off x="7216458" y="2833797"/>
            <a:ext cx="2589100" cy="595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600"/>
              </a:spcBef>
              <a:buClr>
                <a:srgbClr val="F2673A"/>
              </a:buClr>
              <a:buNone/>
            </a:pPr>
            <a:r>
              <a:rPr lang="ru-RU" sz="1600" dirty="0">
                <a:ea typeface="Times New Roman" panose="02020603050405020304" pitchFamily="18" charset="0"/>
                <a:cs typeface="Aptos" panose="020B0004020202020204" pitchFamily="34" charset="0"/>
              </a:rPr>
              <a:t>тыс. руб.</a:t>
            </a:r>
          </a:p>
        </p:txBody>
      </p:sp>
      <p:sp>
        <p:nvSpPr>
          <p:cNvPr id="137" name="Объект 2">
            <a:extLst>
              <a:ext uri="{FF2B5EF4-FFF2-40B4-BE49-F238E27FC236}">
                <a16:creationId xmlns:a16="http://schemas.microsoft.com/office/drawing/2014/main" xmlns="" id="{31C2EF5F-D992-DD0D-E532-AA7642DC3C27}"/>
              </a:ext>
            </a:extLst>
          </p:cNvPr>
          <p:cNvSpPr txBox="1">
            <a:spLocks/>
          </p:cNvSpPr>
          <p:nvPr/>
        </p:nvSpPr>
        <p:spPr>
          <a:xfrm>
            <a:off x="10490060" y="2189567"/>
            <a:ext cx="1276262" cy="82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Доход </a:t>
            </a:r>
            <a:b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на счете</a:t>
            </a:r>
          </a:p>
        </p:txBody>
      </p:sp>
      <p:sp>
        <p:nvSpPr>
          <p:cNvPr id="138" name="Объект 2">
            <a:extLst>
              <a:ext uri="{FF2B5EF4-FFF2-40B4-BE49-F238E27FC236}">
                <a16:creationId xmlns:a16="http://schemas.microsoft.com/office/drawing/2014/main" xmlns="" id="{9CFF31F4-472D-4426-4BB4-D04885400FA9}"/>
              </a:ext>
            </a:extLst>
          </p:cNvPr>
          <p:cNvSpPr txBox="1">
            <a:spLocks/>
          </p:cNvSpPr>
          <p:nvPr/>
        </p:nvSpPr>
        <p:spPr>
          <a:xfrm>
            <a:off x="9851747" y="2833797"/>
            <a:ext cx="2589100" cy="595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600"/>
              </a:spcBef>
              <a:buClr>
                <a:srgbClr val="F2673A"/>
              </a:buClr>
              <a:buNone/>
            </a:pPr>
            <a:r>
              <a:rPr lang="ru-RU" sz="1600" dirty="0">
                <a:ea typeface="Times New Roman" panose="02020603050405020304" pitchFamily="18" charset="0"/>
                <a:cs typeface="Aptos" panose="020B0004020202020204" pitchFamily="34" charset="0"/>
              </a:rPr>
              <a:t>тыс. руб.</a:t>
            </a:r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xmlns="" id="{F0BE127E-8D4A-DFAB-CA9A-D9004FA3362B}"/>
              </a:ext>
            </a:extLst>
          </p:cNvPr>
          <p:cNvGrpSpPr/>
          <p:nvPr/>
        </p:nvGrpSpPr>
        <p:grpSpPr>
          <a:xfrm>
            <a:off x="9947455" y="2320443"/>
            <a:ext cx="544617" cy="519983"/>
            <a:chOff x="7497097" y="5012200"/>
            <a:chExt cx="488718" cy="466612"/>
          </a:xfrm>
        </p:grpSpPr>
        <p:grpSp>
          <p:nvGrpSpPr>
            <p:cNvPr id="140" name="Google Shape;943;p33">
              <a:extLst>
                <a:ext uri="{FF2B5EF4-FFF2-40B4-BE49-F238E27FC236}">
                  <a16:creationId xmlns:a16="http://schemas.microsoft.com/office/drawing/2014/main" xmlns="" id="{7AA4A7AD-4D23-C82C-A605-716308855660}"/>
                </a:ext>
              </a:extLst>
            </p:cNvPr>
            <p:cNvGrpSpPr/>
            <p:nvPr/>
          </p:nvGrpSpPr>
          <p:grpSpPr>
            <a:xfrm>
              <a:off x="7497097" y="5012200"/>
              <a:ext cx="488718" cy="466612"/>
              <a:chOff x="7390435" y="3680868"/>
              <a:chExt cx="372073" cy="355244"/>
            </a:xfrm>
            <a:solidFill>
              <a:srgbClr val="F2673A"/>
            </a:solidFill>
          </p:grpSpPr>
          <p:sp>
            <p:nvSpPr>
              <p:cNvPr id="142" name="Google Shape;944;p33">
                <a:extLst>
                  <a:ext uri="{FF2B5EF4-FFF2-40B4-BE49-F238E27FC236}">
                    <a16:creationId xmlns:a16="http://schemas.microsoft.com/office/drawing/2014/main" xmlns="" id="{10D80A79-134A-D21D-8AB6-805D810B7301}"/>
                  </a:ext>
                </a:extLst>
              </p:cNvPr>
              <p:cNvSpPr/>
              <p:nvPr/>
            </p:nvSpPr>
            <p:spPr>
              <a:xfrm>
                <a:off x="7390435" y="3744950"/>
                <a:ext cx="294178" cy="291162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9169" extrusionOk="0">
                    <a:moveTo>
                      <a:pt x="4668" y="0"/>
                    </a:moveTo>
                    <a:cubicBezTo>
                      <a:pt x="3441" y="0"/>
                      <a:pt x="2287" y="477"/>
                      <a:pt x="1417" y="1334"/>
                    </a:cubicBezTo>
                    <a:cubicBezTo>
                      <a:pt x="1358" y="1393"/>
                      <a:pt x="1358" y="1501"/>
                      <a:pt x="1417" y="1572"/>
                    </a:cubicBezTo>
                    <a:cubicBezTo>
                      <a:pt x="1447" y="1602"/>
                      <a:pt x="1489" y="1617"/>
                      <a:pt x="1532" y="1617"/>
                    </a:cubicBezTo>
                    <a:cubicBezTo>
                      <a:pt x="1575" y="1617"/>
                      <a:pt x="1620" y="1602"/>
                      <a:pt x="1655" y="1572"/>
                    </a:cubicBezTo>
                    <a:cubicBezTo>
                      <a:pt x="2465" y="774"/>
                      <a:pt x="3537" y="322"/>
                      <a:pt x="4668" y="322"/>
                    </a:cubicBezTo>
                    <a:cubicBezTo>
                      <a:pt x="5799" y="322"/>
                      <a:pt x="6870" y="774"/>
                      <a:pt x="7668" y="1572"/>
                    </a:cubicBezTo>
                    <a:cubicBezTo>
                      <a:pt x="8478" y="2382"/>
                      <a:pt x="8918" y="3453"/>
                      <a:pt x="8918" y="4584"/>
                    </a:cubicBezTo>
                    <a:cubicBezTo>
                      <a:pt x="8918" y="5715"/>
                      <a:pt x="8478" y="6787"/>
                      <a:pt x="7668" y="7585"/>
                    </a:cubicBezTo>
                    <a:cubicBezTo>
                      <a:pt x="6841" y="8412"/>
                      <a:pt x="5751" y="8826"/>
                      <a:pt x="4662" y="8826"/>
                    </a:cubicBezTo>
                    <a:cubicBezTo>
                      <a:pt x="3572" y="8826"/>
                      <a:pt x="2483" y="8412"/>
                      <a:pt x="1655" y="7585"/>
                    </a:cubicBezTo>
                    <a:cubicBezTo>
                      <a:pt x="953" y="6882"/>
                      <a:pt x="524" y="5965"/>
                      <a:pt x="441" y="4977"/>
                    </a:cubicBezTo>
                    <a:cubicBezTo>
                      <a:pt x="346" y="4013"/>
                      <a:pt x="596" y="3037"/>
                      <a:pt x="1132" y="2227"/>
                    </a:cubicBezTo>
                    <a:cubicBezTo>
                      <a:pt x="1179" y="2155"/>
                      <a:pt x="1167" y="2048"/>
                      <a:pt x="1096" y="1989"/>
                    </a:cubicBezTo>
                    <a:cubicBezTo>
                      <a:pt x="1066" y="1972"/>
                      <a:pt x="1035" y="1964"/>
                      <a:pt x="1005" y="1964"/>
                    </a:cubicBezTo>
                    <a:cubicBezTo>
                      <a:pt x="950" y="1964"/>
                      <a:pt x="896" y="1990"/>
                      <a:pt x="858" y="2036"/>
                    </a:cubicBezTo>
                    <a:cubicBezTo>
                      <a:pt x="274" y="2894"/>
                      <a:pt x="1" y="3953"/>
                      <a:pt x="108" y="5013"/>
                    </a:cubicBezTo>
                    <a:cubicBezTo>
                      <a:pt x="215" y="6073"/>
                      <a:pt x="679" y="7085"/>
                      <a:pt x="1429" y="7823"/>
                    </a:cubicBezTo>
                    <a:cubicBezTo>
                      <a:pt x="2322" y="8716"/>
                      <a:pt x="3501" y="9168"/>
                      <a:pt x="4680" y="9168"/>
                    </a:cubicBezTo>
                    <a:cubicBezTo>
                      <a:pt x="5858" y="9168"/>
                      <a:pt x="7025" y="8716"/>
                      <a:pt x="7918" y="7823"/>
                    </a:cubicBezTo>
                    <a:cubicBezTo>
                      <a:pt x="8787" y="6966"/>
                      <a:pt x="9264" y="5799"/>
                      <a:pt x="9264" y="4584"/>
                    </a:cubicBezTo>
                    <a:cubicBezTo>
                      <a:pt x="9264" y="3358"/>
                      <a:pt x="8787" y="2203"/>
                      <a:pt x="7906" y="1334"/>
                    </a:cubicBezTo>
                    <a:cubicBezTo>
                      <a:pt x="7049" y="477"/>
                      <a:pt x="5882" y="0"/>
                      <a:pt x="46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945;p33">
                <a:extLst>
                  <a:ext uri="{FF2B5EF4-FFF2-40B4-BE49-F238E27FC236}">
                    <a16:creationId xmlns:a16="http://schemas.microsoft.com/office/drawing/2014/main" xmlns="" id="{1F1595FD-ACE0-EFD6-2704-C271C349B09D}"/>
                  </a:ext>
                </a:extLst>
              </p:cNvPr>
              <p:cNvSpPr/>
              <p:nvPr/>
            </p:nvSpPr>
            <p:spPr>
              <a:xfrm>
                <a:off x="7408948" y="3772259"/>
                <a:ext cx="259407" cy="236257"/>
              </a:xfrm>
              <a:custGeom>
                <a:avLst/>
                <a:gdLst/>
                <a:ahLst/>
                <a:cxnLst/>
                <a:rect l="l" t="t" r="r" b="b"/>
                <a:pathLst>
                  <a:path w="8169" h="7440" extrusionOk="0">
                    <a:moveTo>
                      <a:pt x="4085" y="319"/>
                    </a:moveTo>
                    <a:cubicBezTo>
                      <a:pt x="4942" y="319"/>
                      <a:pt x="5823" y="653"/>
                      <a:pt x="6478" y="1319"/>
                    </a:cubicBezTo>
                    <a:cubicBezTo>
                      <a:pt x="7800" y="2653"/>
                      <a:pt x="7800" y="4796"/>
                      <a:pt x="6478" y="6117"/>
                    </a:cubicBezTo>
                    <a:cubicBezTo>
                      <a:pt x="5817" y="6778"/>
                      <a:pt x="4951" y="7109"/>
                      <a:pt x="4083" y="7109"/>
                    </a:cubicBezTo>
                    <a:cubicBezTo>
                      <a:pt x="3216" y="7109"/>
                      <a:pt x="2346" y="6778"/>
                      <a:pt x="1680" y="6117"/>
                    </a:cubicBezTo>
                    <a:cubicBezTo>
                      <a:pt x="358" y="4796"/>
                      <a:pt x="358" y="2653"/>
                      <a:pt x="1680" y="1319"/>
                    </a:cubicBezTo>
                    <a:cubicBezTo>
                      <a:pt x="2335" y="664"/>
                      <a:pt x="3216" y="319"/>
                      <a:pt x="4085" y="319"/>
                    </a:cubicBezTo>
                    <a:close/>
                    <a:moveTo>
                      <a:pt x="4088" y="1"/>
                    </a:moveTo>
                    <a:cubicBezTo>
                      <a:pt x="3132" y="1"/>
                      <a:pt x="2174" y="361"/>
                      <a:pt x="1442" y="1081"/>
                    </a:cubicBezTo>
                    <a:cubicBezTo>
                      <a:pt x="1" y="2534"/>
                      <a:pt x="1" y="4891"/>
                      <a:pt x="1442" y="6356"/>
                    </a:cubicBezTo>
                    <a:cubicBezTo>
                      <a:pt x="2180" y="7082"/>
                      <a:pt x="3120" y="7439"/>
                      <a:pt x="4085" y="7439"/>
                    </a:cubicBezTo>
                    <a:cubicBezTo>
                      <a:pt x="5037" y="7439"/>
                      <a:pt x="5978" y="7082"/>
                      <a:pt x="6716" y="6356"/>
                    </a:cubicBezTo>
                    <a:cubicBezTo>
                      <a:pt x="8169" y="4891"/>
                      <a:pt x="8169" y="2546"/>
                      <a:pt x="6716" y="1081"/>
                    </a:cubicBezTo>
                    <a:cubicBezTo>
                      <a:pt x="5996" y="361"/>
                      <a:pt x="5043" y="1"/>
                      <a:pt x="408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946;p33">
                <a:extLst>
                  <a:ext uri="{FF2B5EF4-FFF2-40B4-BE49-F238E27FC236}">
                    <a16:creationId xmlns:a16="http://schemas.microsoft.com/office/drawing/2014/main" xmlns="" id="{8C353D11-56A3-4B43-68C5-598FC05F0B18}"/>
                  </a:ext>
                </a:extLst>
              </p:cNvPr>
              <p:cNvSpPr/>
              <p:nvPr/>
            </p:nvSpPr>
            <p:spPr>
              <a:xfrm>
                <a:off x="7487986" y="3680868"/>
                <a:ext cx="274522" cy="259565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8174" extrusionOk="0">
                    <a:moveTo>
                      <a:pt x="3614" y="0"/>
                    </a:moveTo>
                    <a:cubicBezTo>
                      <a:pt x="2438" y="0"/>
                      <a:pt x="1262" y="447"/>
                      <a:pt x="369" y="1340"/>
                    </a:cubicBezTo>
                    <a:cubicBezTo>
                      <a:pt x="262" y="1447"/>
                      <a:pt x="167" y="1566"/>
                      <a:pt x="60" y="1685"/>
                    </a:cubicBezTo>
                    <a:cubicBezTo>
                      <a:pt x="0" y="1756"/>
                      <a:pt x="12" y="1864"/>
                      <a:pt x="84" y="1923"/>
                    </a:cubicBezTo>
                    <a:cubicBezTo>
                      <a:pt x="118" y="1948"/>
                      <a:pt x="155" y="1960"/>
                      <a:pt x="191" y="1960"/>
                    </a:cubicBezTo>
                    <a:cubicBezTo>
                      <a:pt x="240" y="1960"/>
                      <a:pt x="287" y="1936"/>
                      <a:pt x="322" y="1887"/>
                    </a:cubicBezTo>
                    <a:cubicBezTo>
                      <a:pt x="417" y="1792"/>
                      <a:pt x="500" y="1685"/>
                      <a:pt x="608" y="1578"/>
                    </a:cubicBezTo>
                    <a:cubicBezTo>
                      <a:pt x="1435" y="750"/>
                      <a:pt x="2524" y="337"/>
                      <a:pt x="3614" y="337"/>
                    </a:cubicBezTo>
                    <a:cubicBezTo>
                      <a:pt x="4703" y="337"/>
                      <a:pt x="5793" y="750"/>
                      <a:pt x="6620" y="1578"/>
                    </a:cubicBezTo>
                    <a:cubicBezTo>
                      <a:pt x="8275" y="3233"/>
                      <a:pt x="8275" y="5936"/>
                      <a:pt x="6620" y="7591"/>
                    </a:cubicBezTo>
                    <a:cubicBezTo>
                      <a:pt x="6513" y="7698"/>
                      <a:pt x="6418" y="7781"/>
                      <a:pt x="6311" y="7876"/>
                    </a:cubicBezTo>
                    <a:cubicBezTo>
                      <a:pt x="6239" y="7936"/>
                      <a:pt x="6215" y="8043"/>
                      <a:pt x="6275" y="8114"/>
                    </a:cubicBezTo>
                    <a:cubicBezTo>
                      <a:pt x="6311" y="8162"/>
                      <a:pt x="6358" y="8174"/>
                      <a:pt x="6418" y="8174"/>
                    </a:cubicBezTo>
                    <a:cubicBezTo>
                      <a:pt x="6454" y="8174"/>
                      <a:pt x="6489" y="8162"/>
                      <a:pt x="6513" y="8126"/>
                    </a:cubicBezTo>
                    <a:cubicBezTo>
                      <a:pt x="6632" y="8043"/>
                      <a:pt x="6751" y="7936"/>
                      <a:pt x="6858" y="7817"/>
                    </a:cubicBezTo>
                    <a:cubicBezTo>
                      <a:pt x="8644" y="6031"/>
                      <a:pt x="8644" y="3126"/>
                      <a:pt x="6858" y="1340"/>
                    </a:cubicBezTo>
                    <a:cubicBezTo>
                      <a:pt x="5965" y="447"/>
                      <a:pt x="4790" y="0"/>
                      <a:pt x="36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947;p33">
                <a:extLst>
                  <a:ext uri="{FF2B5EF4-FFF2-40B4-BE49-F238E27FC236}">
                    <a16:creationId xmlns:a16="http://schemas.microsoft.com/office/drawing/2014/main" xmlns="" id="{EAFC35E1-EC4E-D9E4-EB5E-54CA304F9D61}"/>
                  </a:ext>
                </a:extLst>
              </p:cNvPr>
              <p:cNvSpPr/>
              <p:nvPr/>
            </p:nvSpPr>
            <p:spPr>
              <a:xfrm>
                <a:off x="7691758" y="3789502"/>
                <a:ext cx="34073" cy="102918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3241" extrusionOk="0">
                    <a:moveTo>
                      <a:pt x="589" y="1"/>
                    </a:moveTo>
                    <a:cubicBezTo>
                      <a:pt x="580" y="1"/>
                      <a:pt x="570" y="1"/>
                      <a:pt x="560" y="2"/>
                    </a:cubicBezTo>
                    <a:cubicBezTo>
                      <a:pt x="477" y="38"/>
                      <a:pt x="429" y="121"/>
                      <a:pt x="441" y="217"/>
                    </a:cubicBezTo>
                    <a:cubicBezTo>
                      <a:pt x="715" y="1157"/>
                      <a:pt x="560" y="2145"/>
                      <a:pt x="37" y="2967"/>
                    </a:cubicBezTo>
                    <a:cubicBezTo>
                      <a:pt x="1" y="3038"/>
                      <a:pt x="13" y="3146"/>
                      <a:pt x="84" y="3205"/>
                    </a:cubicBezTo>
                    <a:cubicBezTo>
                      <a:pt x="120" y="3217"/>
                      <a:pt x="144" y="3241"/>
                      <a:pt x="167" y="3241"/>
                    </a:cubicBezTo>
                    <a:cubicBezTo>
                      <a:pt x="239" y="3241"/>
                      <a:pt x="275" y="3205"/>
                      <a:pt x="310" y="3158"/>
                    </a:cubicBezTo>
                    <a:cubicBezTo>
                      <a:pt x="906" y="2265"/>
                      <a:pt x="1072" y="1169"/>
                      <a:pt x="775" y="121"/>
                    </a:cubicBezTo>
                    <a:cubicBezTo>
                      <a:pt x="743" y="47"/>
                      <a:pt x="672" y="1"/>
                      <a:pt x="5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948;p33">
                <a:extLst>
                  <a:ext uri="{FF2B5EF4-FFF2-40B4-BE49-F238E27FC236}">
                    <a16:creationId xmlns:a16="http://schemas.microsoft.com/office/drawing/2014/main" xmlns="" id="{EA2A702D-4E1B-9B21-C5B9-043131C3BFDB}"/>
                  </a:ext>
                </a:extLst>
              </p:cNvPr>
              <p:cNvSpPr/>
              <p:nvPr/>
            </p:nvSpPr>
            <p:spPr>
              <a:xfrm>
                <a:off x="7536000" y="3708082"/>
                <a:ext cx="173192" cy="72052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269" extrusionOk="0">
                    <a:moveTo>
                      <a:pt x="2121" y="0"/>
                    </a:moveTo>
                    <a:cubicBezTo>
                      <a:pt x="1410" y="0"/>
                      <a:pt x="707" y="204"/>
                      <a:pt x="108" y="590"/>
                    </a:cubicBezTo>
                    <a:cubicBezTo>
                      <a:pt x="36" y="638"/>
                      <a:pt x="0" y="733"/>
                      <a:pt x="60" y="828"/>
                    </a:cubicBezTo>
                    <a:cubicBezTo>
                      <a:pt x="91" y="874"/>
                      <a:pt x="147" y="906"/>
                      <a:pt x="205" y="906"/>
                    </a:cubicBezTo>
                    <a:cubicBezTo>
                      <a:pt x="237" y="906"/>
                      <a:pt x="269" y="897"/>
                      <a:pt x="298" y="876"/>
                    </a:cubicBezTo>
                    <a:cubicBezTo>
                      <a:pt x="841" y="534"/>
                      <a:pt x="1478" y="344"/>
                      <a:pt x="2123" y="344"/>
                    </a:cubicBezTo>
                    <a:cubicBezTo>
                      <a:pt x="2241" y="344"/>
                      <a:pt x="2359" y="351"/>
                      <a:pt x="2477" y="364"/>
                    </a:cubicBezTo>
                    <a:cubicBezTo>
                      <a:pt x="3251" y="435"/>
                      <a:pt x="3977" y="792"/>
                      <a:pt x="4513" y="1328"/>
                    </a:cubicBezTo>
                    <a:cubicBezTo>
                      <a:pt x="4763" y="1590"/>
                      <a:pt x="4977" y="1864"/>
                      <a:pt x="5120" y="2185"/>
                    </a:cubicBezTo>
                    <a:cubicBezTo>
                      <a:pt x="5156" y="2245"/>
                      <a:pt x="5215" y="2269"/>
                      <a:pt x="5275" y="2269"/>
                    </a:cubicBezTo>
                    <a:cubicBezTo>
                      <a:pt x="5299" y="2269"/>
                      <a:pt x="5323" y="2269"/>
                      <a:pt x="5346" y="2257"/>
                    </a:cubicBezTo>
                    <a:cubicBezTo>
                      <a:pt x="5418" y="2197"/>
                      <a:pt x="5453" y="2102"/>
                      <a:pt x="5406" y="2019"/>
                    </a:cubicBezTo>
                    <a:cubicBezTo>
                      <a:pt x="5227" y="1673"/>
                      <a:pt x="5001" y="1364"/>
                      <a:pt x="4739" y="1102"/>
                    </a:cubicBezTo>
                    <a:cubicBezTo>
                      <a:pt x="4144" y="507"/>
                      <a:pt x="3334" y="114"/>
                      <a:pt x="2489" y="18"/>
                    </a:cubicBezTo>
                    <a:cubicBezTo>
                      <a:pt x="2366" y="6"/>
                      <a:pt x="2243" y="0"/>
                      <a:pt x="21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xmlns="" id="{70757C25-25B7-6646-DB71-3AF5B3809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7640898" y="5213693"/>
              <a:ext cx="112630" cy="153586"/>
            </a:xfrm>
            <a:prstGeom prst="rect">
              <a:avLst/>
            </a:prstGeom>
          </p:spPr>
        </p:pic>
      </p:grpSp>
      <p:grpSp>
        <p:nvGrpSpPr>
          <p:cNvPr id="147" name="Google Shape;724;p33">
            <a:extLst>
              <a:ext uri="{FF2B5EF4-FFF2-40B4-BE49-F238E27FC236}">
                <a16:creationId xmlns:a16="http://schemas.microsoft.com/office/drawing/2014/main" xmlns="" id="{64612256-B3D8-3A45-00C5-F3B5D3030981}"/>
              </a:ext>
            </a:extLst>
          </p:cNvPr>
          <p:cNvGrpSpPr/>
          <p:nvPr/>
        </p:nvGrpSpPr>
        <p:grpSpPr>
          <a:xfrm>
            <a:off x="7314158" y="2339453"/>
            <a:ext cx="467843" cy="467362"/>
            <a:chOff x="2497275" y="2744159"/>
            <a:chExt cx="370930" cy="370549"/>
          </a:xfrm>
          <a:solidFill>
            <a:srgbClr val="F2673A"/>
          </a:solidFill>
        </p:grpSpPr>
        <p:sp>
          <p:nvSpPr>
            <p:cNvPr id="148" name="Google Shape;725;p33">
              <a:extLst>
                <a:ext uri="{FF2B5EF4-FFF2-40B4-BE49-F238E27FC236}">
                  <a16:creationId xmlns:a16="http://schemas.microsoft.com/office/drawing/2014/main" xmlns="" id="{C1A6DB21-BAE1-5E22-88C1-1891EDA53E4E}"/>
                </a:ext>
              </a:extLst>
            </p:cNvPr>
            <p:cNvSpPr/>
            <p:nvPr/>
          </p:nvSpPr>
          <p:spPr>
            <a:xfrm>
              <a:off x="2497275" y="2744159"/>
              <a:ext cx="284366" cy="284747"/>
            </a:xfrm>
            <a:custGeom>
              <a:avLst/>
              <a:gdLst/>
              <a:ahLst/>
              <a:cxnLst/>
              <a:rect l="l" t="t" r="r" b="b"/>
              <a:pathLst>
                <a:path w="8955" h="8967" extrusionOk="0">
                  <a:moveTo>
                    <a:pt x="4204" y="1"/>
                  </a:moveTo>
                  <a:cubicBezTo>
                    <a:pt x="3942" y="1"/>
                    <a:pt x="3704" y="203"/>
                    <a:pt x="3644" y="465"/>
                  </a:cubicBezTo>
                  <a:lnTo>
                    <a:pt x="3466" y="1334"/>
                  </a:lnTo>
                  <a:cubicBezTo>
                    <a:pt x="3287" y="1394"/>
                    <a:pt x="3108" y="1465"/>
                    <a:pt x="2942" y="1537"/>
                  </a:cubicBezTo>
                  <a:lnTo>
                    <a:pt x="2215" y="1048"/>
                  </a:lnTo>
                  <a:cubicBezTo>
                    <a:pt x="2120" y="983"/>
                    <a:pt x="2009" y="952"/>
                    <a:pt x="1899" y="952"/>
                  </a:cubicBezTo>
                  <a:cubicBezTo>
                    <a:pt x="1749" y="952"/>
                    <a:pt x="1599" y="1010"/>
                    <a:pt x="1489" y="1120"/>
                  </a:cubicBezTo>
                  <a:lnTo>
                    <a:pt x="1108" y="1489"/>
                  </a:lnTo>
                  <a:cubicBezTo>
                    <a:pt x="918" y="1691"/>
                    <a:pt x="894" y="1989"/>
                    <a:pt x="1037" y="2227"/>
                  </a:cubicBezTo>
                  <a:lnTo>
                    <a:pt x="1525" y="2953"/>
                  </a:lnTo>
                  <a:cubicBezTo>
                    <a:pt x="1441" y="3120"/>
                    <a:pt x="1370" y="3287"/>
                    <a:pt x="1322" y="3465"/>
                  </a:cubicBezTo>
                  <a:lnTo>
                    <a:pt x="453" y="3644"/>
                  </a:lnTo>
                  <a:cubicBezTo>
                    <a:pt x="191" y="3703"/>
                    <a:pt x="1" y="3930"/>
                    <a:pt x="1" y="4215"/>
                  </a:cubicBezTo>
                  <a:lnTo>
                    <a:pt x="1" y="4751"/>
                  </a:lnTo>
                  <a:cubicBezTo>
                    <a:pt x="1" y="5025"/>
                    <a:pt x="191" y="5251"/>
                    <a:pt x="453" y="5323"/>
                  </a:cubicBezTo>
                  <a:lnTo>
                    <a:pt x="1322" y="5501"/>
                  </a:lnTo>
                  <a:cubicBezTo>
                    <a:pt x="1382" y="5668"/>
                    <a:pt x="1453" y="5847"/>
                    <a:pt x="1525" y="6013"/>
                  </a:cubicBezTo>
                  <a:lnTo>
                    <a:pt x="1037" y="6740"/>
                  </a:lnTo>
                  <a:cubicBezTo>
                    <a:pt x="894" y="6966"/>
                    <a:pt x="918" y="7287"/>
                    <a:pt x="1108" y="7478"/>
                  </a:cubicBezTo>
                  <a:lnTo>
                    <a:pt x="1489" y="7847"/>
                  </a:lnTo>
                  <a:cubicBezTo>
                    <a:pt x="1599" y="7957"/>
                    <a:pt x="1745" y="8015"/>
                    <a:pt x="1894" y="8015"/>
                  </a:cubicBezTo>
                  <a:cubicBezTo>
                    <a:pt x="2003" y="8015"/>
                    <a:pt x="2115" y="7984"/>
                    <a:pt x="2215" y="7918"/>
                  </a:cubicBezTo>
                  <a:lnTo>
                    <a:pt x="2942" y="7430"/>
                  </a:lnTo>
                  <a:cubicBezTo>
                    <a:pt x="3108" y="7513"/>
                    <a:pt x="3287" y="7597"/>
                    <a:pt x="3466" y="7633"/>
                  </a:cubicBezTo>
                  <a:lnTo>
                    <a:pt x="3644" y="8502"/>
                  </a:lnTo>
                  <a:cubicBezTo>
                    <a:pt x="3704" y="8764"/>
                    <a:pt x="3930" y="8966"/>
                    <a:pt x="4204" y="8966"/>
                  </a:cubicBezTo>
                  <a:lnTo>
                    <a:pt x="4740" y="8966"/>
                  </a:lnTo>
                  <a:cubicBezTo>
                    <a:pt x="5013" y="8966"/>
                    <a:pt x="5251" y="8764"/>
                    <a:pt x="5311" y="8502"/>
                  </a:cubicBezTo>
                  <a:lnTo>
                    <a:pt x="5490" y="7633"/>
                  </a:lnTo>
                  <a:cubicBezTo>
                    <a:pt x="5621" y="7597"/>
                    <a:pt x="5775" y="7537"/>
                    <a:pt x="5906" y="7478"/>
                  </a:cubicBezTo>
                  <a:cubicBezTo>
                    <a:pt x="6002" y="7442"/>
                    <a:pt x="6037" y="7323"/>
                    <a:pt x="6002" y="7240"/>
                  </a:cubicBezTo>
                  <a:cubicBezTo>
                    <a:pt x="5966" y="7169"/>
                    <a:pt x="5898" y="7131"/>
                    <a:pt x="5831" y="7131"/>
                  </a:cubicBezTo>
                  <a:cubicBezTo>
                    <a:pt x="5808" y="7131"/>
                    <a:pt x="5785" y="7135"/>
                    <a:pt x="5763" y="7144"/>
                  </a:cubicBezTo>
                  <a:cubicBezTo>
                    <a:pt x="5609" y="7228"/>
                    <a:pt x="5466" y="7287"/>
                    <a:pt x="5299" y="7323"/>
                  </a:cubicBezTo>
                  <a:cubicBezTo>
                    <a:pt x="5240" y="7347"/>
                    <a:pt x="5180" y="7406"/>
                    <a:pt x="5168" y="7454"/>
                  </a:cubicBezTo>
                  <a:lnTo>
                    <a:pt x="4966" y="8430"/>
                  </a:lnTo>
                  <a:cubicBezTo>
                    <a:pt x="4954" y="8514"/>
                    <a:pt x="4870" y="8597"/>
                    <a:pt x="4763" y="8597"/>
                  </a:cubicBezTo>
                  <a:lnTo>
                    <a:pt x="4228" y="8597"/>
                  </a:lnTo>
                  <a:cubicBezTo>
                    <a:pt x="4120" y="8597"/>
                    <a:pt x="4049" y="8514"/>
                    <a:pt x="4013" y="8430"/>
                  </a:cubicBezTo>
                  <a:lnTo>
                    <a:pt x="3823" y="7454"/>
                  </a:lnTo>
                  <a:cubicBezTo>
                    <a:pt x="3811" y="7383"/>
                    <a:pt x="3763" y="7335"/>
                    <a:pt x="3692" y="7323"/>
                  </a:cubicBezTo>
                  <a:cubicBezTo>
                    <a:pt x="3466" y="7263"/>
                    <a:pt x="3239" y="7180"/>
                    <a:pt x="3049" y="7061"/>
                  </a:cubicBezTo>
                  <a:cubicBezTo>
                    <a:pt x="3019" y="7043"/>
                    <a:pt x="2986" y="7034"/>
                    <a:pt x="2954" y="7034"/>
                  </a:cubicBezTo>
                  <a:cubicBezTo>
                    <a:pt x="2921" y="7034"/>
                    <a:pt x="2888" y="7043"/>
                    <a:pt x="2858" y="7061"/>
                  </a:cubicBezTo>
                  <a:lnTo>
                    <a:pt x="2037" y="7609"/>
                  </a:lnTo>
                  <a:cubicBezTo>
                    <a:pt x="2006" y="7634"/>
                    <a:pt x="1966" y="7647"/>
                    <a:pt x="1926" y="7647"/>
                  </a:cubicBezTo>
                  <a:cubicBezTo>
                    <a:pt x="1874" y="7647"/>
                    <a:pt x="1821" y="7625"/>
                    <a:pt x="1787" y="7585"/>
                  </a:cubicBezTo>
                  <a:lnTo>
                    <a:pt x="1418" y="7204"/>
                  </a:lnTo>
                  <a:cubicBezTo>
                    <a:pt x="1334" y="7132"/>
                    <a:pt x="1334" y="7025"/>
                    <a:pt x="1382" y="6954"/>
                  </a:cubicBezTo>
                  <a:lnTo>
                    <a:pt x="1930" y="6132"/>
                  </a:lnTo>
                  <a:cubicBezTo>
                    <a:pt x="1977" y="6073"/>
                    <a:pt x="1977" y="6001"/>
                    <a:pt x="1930" y="5942"/>
                  </a:cubicBezTo>
                  <a:cubicBezTo>
                    <a:pt x="1811" y="5739"/>
                    <a:pt x="1727" y="5525"/>
                    <a:pt x="1668" y="5299"/>
                  </a:cubicBezTo>
                  <a:cubicBezTo>
                    <a:pt x="1656" y="5239"/>
                    <a:pt x="1596" y="5180"/>
                    <a:pt x="1537" y="5168"/>
                  </a:cubicBezTo>
                  <a:lnTo>
                    <a:pt x="560" y="4977"/>
                  </a:lnTo>
                  <a:cubicBezTo>
                    <a:pt x="477" y="4954"/>
                    <a:pt x="406" y="4870"/>
                    <a:pt x="406" y="4763"/>
                  </a:cubicBezTo>
                  <a:lnTo>
                    <a:pt x="406" y="4227"/>
                  </a:lnTo>
                  <a:cubicBezTo>
                    <a:pt x="406" y="4132"/>
                    <a:pt x="477" y="4049"/>
                    <a:pt x="560" y="4025"/>
                  </a:cubicBezTo>
                  <a:lnTo>
                    <a:pt x="1537" y="3834"/>
                  </a:lnTo>
                  <a:cubicBezTo>
                    <a:pt x="1608" y="3811"/>
                    <a:pt x="1656" y="3775"/>
                    <a:pt x="1668" y="3692"/>
                  </a:cubicBezTo>
                  <a:cubicBezTo>
                    <a:pt x="1727" y="3477"/>
                    <a:pt x="1811" y="3251"/>
                    <a:pt x="1930" y="3061"/>
                  </a:cubicBezTo>
                  <a:cubicBezTo>
                    <a:pt x="1965" y="3001"/>
                    <a:pt x="1965" y="2918"/>
                    <a:pt x="1930" y="2858"/>
                  </a:cubicBezTo>
                  <a:lnTo>
                    <a:pt x="1382" y="2049"/>
                  </a:lnTo>
                  <a:cubicBezTo>
                    <a:pt x="1322" y="1965"/>
                    <a:pt x="1334" y="1846"/>
                    <a:pt x="1418" y="1787"/>
                  </a:cubicBezTo>
                  <a:lnTo>
                    <a:pt x="1787" y="1417"/>
                  </a:lnTo>
                  <a:cubicBezTo>
                    <a:pt x="1826" y="1378"/>
                    <a:pt x="1876" y="1360"/>
                    <a:pt x="1925" y="1360"/>
                  </a:cubicBezTo>
                  <a:cubicBezTo>
                    <a:pt x="1965" y="1360"/>
                    <a:pt x="2005" y="1372"/>
                    <a:pt x="2037" y="1394"/>
                  </a:cubicBezTo>
                  <a:lnTo>
                    <a:pt x="2858" y="1941"/>
                  </a:lnTo>
                  <a:cubicBezTo>
                    <a:pt x="2888" y="1965"/>
                    <a:pt x="2921" y="1977"/>
                    <a:pt x="2954" y="1977"/>
                  </a:cubicBezTo>
                  <a:cubicBezTo>
                    <a:pt x="2986" y="1977"/>
                    <a:pt x="3019" y="1965"/>
                    <a:pt x="3049" y="1941"/>
                  </a:cubicBezTo>
                  <a:cubicBezTo>
                    <a:pt x="3263" y="1822"/>
                    <a:pt x="3466" y="1727"/>
                    <a:pt x="3692" y="1668"/>
                  </a:cubicBezTo>
                  <a:cubicBezTo>
                    <a:pt x="3751" y="1656"/>
                    <a:pt x="3811" y="1596"/>
                    <a:pt x="3823" y="1537"/>
                  </a:cubicBezTo>
                  <a:lnTo>
                    <a:pt x="4013" y="572"/>
                  </a:lnTo>
                  <a:cubicBezTo>
                    <a:pt x="4037" y="477"/>
                    <a:pt x="4120" y="405"/>
                    <a:pt x="4228" y="405"/>
                  </a:cubicBezTo>
                  <a:lnTo>
                    <a:pt x="4763" y="405"/>
                  </a:lnTo>
                  <a:cubicBezTo>
                    <a:pt x="4870" y="405"/>
                    <a:pt x="4942" y="477"/>
                    <a:pt x="4966" y="572"/>
                  </a:cubicBezTo>
                  <a:lnTo>
                    <a:pt x="5168" y="1537"/>
                  </a:lnTo>
                  <a:cubicBezTo>
                    <a:pt x="5180" y="1608"/>
                    <a:pt x="5216" y="1656"/>
                    <a:pt x="5299" y="1668"/>
                  </a:cubicBezTo>
                  <a:cubicBezTo>
                    <a:pt x="5513" y="1727"/>
                    <a:pt x="5740" y="1822"/>
                    <a:pt x="5930" y="1941"/>
                  </a:cubicBezTo>
                  <a:cubicBezTo>
                    <a:pt x="5960" y="1953"/>
                    <a:pt x="5996" y="1959"/>
                    <a:pt x="6031" y="1959"/>
                  </a:cubicBezTo>
                  <a:cubicBezTo>
                    <a:pt x="6067" y="1959"/>
                    <a:pt x="6103" y="1953"/>
                    <a:pt x="6133" y="1941"/>
                  </a:cubicBezTo>
                  <a:lnTo>
                    <a:pt x="6942" y="1394"/>
                  </a:lnTo>
                  <a:cubicBezTo>
                    <a:pt x="6978" y="1368"/>
                    <a:pt x="7021" y="1356"/>
                    <a:pt x="7063" y="1356"/>
                  </a:cubicBezTo>
                  <a:cubicBezTo>
                    <a:pt x="7117" y="1356"/>
                    <a:pt x="7170" y="1377"/>
                    <a:pt x="7204" y="1417"/>
                  </a:cubicBezTo>
                  <a:lnTo>
                    <a:pt x="7573" y="1787"/>
                  </a:lnTo>
                  <a:cubicBezTo>
                    <a:pt x="7645" y="1870"/>
                    <a:pt x="7645" y="1965"/>
                    <a:pt x="7597" y="2049"/>
                  </a:cubicBezTo>
                  <a:lnTo>
                    <a:pt x="7049" y="2858"/>
                  </a:lnTo>
                  <a:cubicBezTo>
                    <a:pt x="7002" y="2918"/>
                    <a:pt x="7002" y="2989"/>
                    <a:pt x="7049" y="3061"/>
                  </a:cubicBezTo>
                  <a:cubicBezTo>
                    <a:pt x="7168" y="3263"/>
                    <a:pt x="7264" y="3477"/>
                    <a:pt x="7323" y="3692"/>
                  </a:cubicBezTo>
                  <a:cubicBezTo>
                    <a:pt x="7335" y="3751"/>
                    <a:pt x="7395" y="3811"/>
                    <a:pt x="7454" y="3834"/>
                  </a:cubicBezTo>
                  <a:lnTo>
                    <a:pt x="8419" y="4025"/>
                  </a:lnTo>
                  <a:cubicBezTo>
                    <a:pt x="8514" y="4037"/>
                    <a:pt x="8585" y="4132"/>
                    <a:pt x="8585" y="4227"/>
                  </a:cubicBezTo>
                  <a:lnTo>
                    <a:pt x="8585" y="4763"/>
                  </a:lnTo>
                  <a:cubicBezTo>
                    <a:pt x="8585" y="4870"/>
                    <a:pt x="8514" y="4942"/>
                    <a:pt x="8419" y="4977"/>
                  </a:cubicBezTo>
                  <a:lnTo>
                    <a:pt x="7454" y="5168"/>
                  </a:lnTo>
                  <a:cubicBezTo>
                    <a:pt x="7383" y="5180"/>
                    <a:pt x="7335" y="5227"/>
                    <a:pt x="7323" y="5299"/>
                  </a:cubicBezTo>
                  <a:cubicBezTo>
                    <a:pt x="7276" y="5466"/>
                    <a:pt x="7216" y="5632"/>
                    <a:pt x="7145" y="5775"/>
                  </a:cubicBezTo>
                  <a:cubicBezTo>
                    <a:pt x="7097" y="5870"/>
                    <a:pt x="7145" y="5966"/>
                    <a:pt x="7228" y="6013"/>
                  </a:cubicBezTo>
                  <a:cubicBezTo>
                    <a:pt x="7254" y="6026"/>
                    <a:pt x="7280" y="6032"/>
                    <a:pt x="7305" y="6032"/>
                  </a:cubicBezTo>
                  <a:cubicBezTo>
                    <a:pt x="7372" y="6032"/>
                    <a:pt x="7431" y="5991"/>
                    <a:pt x="7466" y="5930"/>
                  </a:cubicBezTo>
                  <a:cubicBezTo>
                    <a:pt x="7526" y="5799"/>
                    <a:pt x="7585" y="5644"/>
                    <a:pt x="7633" y="5501"/>
                  </a:cubicBezTo>
                  <a:lnTo>
                    <a:pt x="8490" y="5323"/>
                  </a:lnTo>
                  <a:cubicBezTo>
                    <a:pt x="8764" y="5263"/>
                    <a:pt x="8954" y="5037"/>
                    <a:pt x="8954" y="4751"/>
                  </a:cubicBezTo>
                  <a:lnTo>
                    <a:pt x="8954" y="4215"/>
                  </a:lnTo>
                  <a:cubicBezTo>
                    <a:pt x="8954" y="3942"/>
                    <a:pt x="8764" y="3715"/>
                    <a:pt x="8490" y="3644"/>
                  </a:cubicBezTo>
                  <a:lnTo>
                    <a:pt x="7633" y="3465"/>
                  </a:lnTo>
                  <a:cubicBezTo>
                    <a:pt x="7573" y="3287"/>
                    <a:pt x="7502" y="3120"/>
                    <a:pt x="7418" y="2953"/>
                  </a:cubicBezTo>
                  <a:lnTo>
                    <a:pt x="7918" y="2227"/>
                  </a:lnTo>
                  <a:cubicBezTo>
                    <a:pt x="8061" y="2001"/>
                    <a:pt x="8038" y="1679"/>
                    <a:pt x="7835" y="1489"/>
                  </a:cubicBezTo>
                  <a:lnTo>
                    <a:pt x="7466" y="1120"/>
                  </a:lnTo>
                  <a:cubicBezTo>
                    <a:pt x="7356" y="1010"/>
                    <a:pt x="7211" y="952"/>
                    <a:pt x="7061" y="952"/>
                  </a:cubicBezTo>
                  <a:cubicBezTo>
                    <a:pt x="6952" y="952"/>
                    <a:pt x="6840" y="983"/>
                    <a:pt x="6740" y="1048"/>
                  </a:cubicBezTo>
                  <a:lnTo>
                    <a:pt x="6013" y="1537"/>
                  </a:lnTo>
                  <a:cubicBezTo>
                    <a:pt x="5847" y="1453"/>
                    <a:pt x="5668" y="1370"/>
                    <a:pt x="5490" y="1334"/>
                  </a:cubicBezTo>
                  <a:lnTo>
                    <a:pt x="5311" y="465"/>
                  </a:lnTo>
                  <a:cubicBezTo>
                    <a:pt x="5251" y="203"/>
                    <a:pt x="5025" y="1"/>
                    <a:pt x="4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26;p33">
              <a:extLst>
                <a:ext uri="{FF2B5EF4-FFF2-40B4-BE49-F238E27FC236}">
                  <a16:creationId xmlns:a16="http://schemas.microsoft.com/office/drawing/2014/main" xmlns="" id="{16B6F7C5-654E-74FB-2E40-E11452DE2AB1}"/>
                </a:ext>
              </a:extLst>
            </p:cNvPr>
            <p:cNvSpPr/>
            <p:nvPr/>
          </p:nvSpPr>
          <p:spPr>
            <a:xfrm>
              <a:off x="2592191" y="2821673"/>
              <a:ext cx="113461" cy="98345"/>
            </a:xfrm>
            <a:custGeom>
              <a:avLst/>
              <a:gdLst/>
              <a:ahLst/>
              <a:cxnLst/>
              <a:rect l="l" t="t" r="r" b="b"/>
              <a:pathLst>
                <a:path w="3573" h="3097" extrusionOk="0">
                  <a:moveTo>
                    <a:pt x="1524" y="0"/>
                  </a:moveTo>
                  <a:cubicBezTo>
                    <a:pt x="989" y="0"/>
                    <a:pt x="465" y="215"/>
                    <a:pt x="72" y="584"/>
                  </a:cubicBezTo>
                  <a:cubicBezTo>
                    <a:pt x="0" y="655"/>
                    <a:pt x="0" y="774"/>
                    <a:pt x="72" y="834"/>
                  </a:cubicBezTo>
                  <a:cubicBezTo>
                    <a:pt x="113" y="876"/>
                    <a:pt x="164" y="896"/>
                    <a:pt x="212" y="896"/>
                  </a:cubicBezTo>
                  <a:cubicBezTo>
                    <a:pt x="259" y="896"/>
                    <a:pt x="304" y="876"/>
                    <a:pt x="334" y="834"/>
                  </a:cubicBezTo>
                  <a:cubicBezTo>
                    <a:pt x="643" y="524"/>
                    <a:pt x="1072" y="358"/>
                    <a:pt x="1500" y="358"/>
                  </a:cubicBezTo>
                  <a:cubicBezTo>
                    <a:pt x="2441" y="358"/>
                    <a:pt x="3203" y="1120"/>
                    <a:pt x="3203" y="2060"/>
                  </a:cubicBezTo>
                  <a:cubicBezTo>
                    <a:pt x="3203" y="2322"/>
                    <a:pt x="3144" y="2596"/>
                    <a:pt x="3024" y="2834"/>
                  </a:cubicBezTo>
                  <a:cubicBezTo>
                    <a:pt x="2965" y="2941"/>
                    <a:pt x="3013" y="3037"/>
                    <a:pt x="3096" y="3084"/>
                  </a:cubicBezTo>
                  <a:cubicBezTo>
                    <a:pt x="3132" y="3096"/>
                    <a:pt x="3155" y="3096"/>
                    <a:pt x="3191" y="3096"/>
                  </a:cubicBezTo>
                  <a:cubicBezTo>
                    <a:pt x="3251" y="3096"/>
                    <a:pt x="3322" y="3072"/>
                    <a:pt x="3346" y="3001"/>
                  </a:cubicBezTo>
                  <a:cubicBezTo>
                    <a:pt x="3501" y="2715"/>
                    <a:pt x="3572" y="2382"/>
                    <a:pt x="3572" y="2060"/>
                  </a:cubicBezTo>
                  <a:cubicBezTo>
                    <a:pt x="3572" y="929"/>
                    <a:pt x="2655" y="0"/>
                    <a:pt x="1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727;p33">
              <a:extLst>
                <a:ext uri="{FF2B5EF4-FFF2-40B4-BE49-F238E27FC236}">
                  <a16:creationId xmlns:a16="http://schemas.microsoft.com/office/drawing/2014/main" xmlns="" id="{CD7086B0-BF77-E2EF-9D1E-DDCC7ABCC7BD}"/>
                </a:ext>
              </a:extLst>
            </p:cNvPr>
            <p:cNvSpPr/>
            <p:nvPr/>
          </p:nvSpPr>
          <p:spPr>
            <a:xfrm>
              <a:off x="2574408" y="2862129"/>
              <a:ext cx="106665" cy="90756"/>
            </a:xfrm>
            <a:custGeom>
              <a:avLst/>
              <a:gdLst/>
              <a:ahLst/>
              <a:cxnLst/>
              <a:rect l="l" t="t" r="r" b="b"/>
              <a:pathLst>
                <a:path w="3359" h="2858" extrusionOk="0">
                  <a:moveTo>
                    <a:pt x="294" y="1"/>
                  </a:moveTo>
                  <a:cubicBezTo>
                    <a:pt x="218" y="1"/>
                    <a:pt x="145" y="48"/>
                    <a:pt x="108" y="131"/>
                  </a:cubicBezTo>
                  <a:cubicBezTo>
                    <a:pt x="36" y="334"/>
                    <a:pt x="1" y="572"/>
                    <a:pt x="1" y="798"/>
                  </a:cubicBezTo>
                  <a:cubicBezTo>
                    <a:pt x="1" y="1929"/>
                    <a:pt x="917" y="2858"/>
                    <a:pt x="2049" y="2858"/>
                  </a:cubicBezTo>
                  <a:cubicBezTo>
                    <a:pt x="2477" y="2858"/>
                    <a:pt x="2894" y="2715"/>
                    <a:pt x="3251" y="2465"/>
                  </a:cubicBezTo>
                  <a:cubicBezTo>
                    <a:pt x="3346" y="2405"/>
                    <a:pt x="3358" y="2286"/>
                    <a:pt x="3299" y="2215"/>
                  </a:cubicBezTo>
                  <a:cubicBezTo>
                    <a:pt x="3263" y="2158"/>
                    <a:pt x="3206" y="2131"/>
                    <a:pt x="3151" y="2131"/>
                  </a:cubicBezTo>
                  <a:cubicBezTo>
                    <a:pt x="3114" y="2131"/>
                    <a:pt x="3077" y="2143"/>
                    <a:pt x="3049" y="2167"/>
                  </a:cubicBezTo>
                  <a:cubicBezTo>
                    <a:pt x="2763" y="2382"/>
                    <a:pt x="2406" y="2501"/>
                    <a:pt x="2049" y="2501"/>
                  </a:cubicBezTo>
                  <a:cubicBezTo>
                    <a:pt x="1108" y="2501"/>
                    <a:pt x="346" y="1739"/>
                    <a:pt x="346" y="798"/>
                  </a:cubicBezTo>
                  <a:cubicBezTo>
                    <a:pt x="346" y="608"/>
                    <a:pt x="382" y="429"/>
                    <a:pt x="441" y="250"/>
                  </a:cubicBezTo>
                  <a:cubicBezTo>
                    <a:pt x="501" y="143"/>
                    <a:pt x="441" y="36"/>
                    <a:pt x="358" y="12"/>
                  </a:cubicBezTo>
                  <a:cubicBezTo>
                    <a:pt x="337" y="4"/>
                    <a:pt x="315" y="1"/>
                    <a:pt x="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728;p33">
              <a:extLst>
                <a:ext uri="{FF2B5EF4-FFF2-40B4-BE49-F238E27FC236}">
                  <a16:creationId xmlns:a16="http://schemas.microsoft.com/office/drawing/2014/main" xmlns="" id="{4FC82950-11B1-07AB-B9A5-AFE3F73399A3}"/>
                </a:ext>
              </a:extLst>
            </p:cNvPr>
            <p:cNvSpPr/>
            <p:nvPr/>
          </p:nvSpPr>
          <p:spPr>
            <a:xfrm>
              <a:off x="2676881" y="2923385"/>
              <a:ext cx="191324" cy="191324"/>
            </a:xfrm>
            <a:custGeom>
              <a:avLst/>
              <a:gdLst/>
              <a:ahLst/>
              <a:cxnLst/>
              <a:rect l="l" t="t" r="r" b="b"/>
              <a:pathLst>
                <a:path w="6025" h="6025" extrusionOk="0">
                  <a:moveTo>
                    <a:pt x="2810" y="0"/>
                  </a:moveTo>
                  <a:cubicBezTo>
                    <a:pt x="2608" y="0"/>
                    <a:pt x="2429" y="155"/>
                    <a:pt x="2382" y="357"/>
                  </a:cubicBezTo>
                  <a:lnTo>
                    <a:pt x="2274" y="893"/>
                  </a:lnTo>
                  <a:cubicBezTo>
                    <a:pt x="2191" y="929"/>
                    <a:pt x="2084" y="965"/>
                    <a:pt x="1989" y="1012"/>
                  </a:cubicBezTo>
                  <a:lnTo>
                    <a:pt x="1548" y="715"/>
                  </a:lnTo>
                  <a:cubicBezTo>
                    <a:pt x="1475" y="666"/>
                    <a:pt x="1393" y="643"/>
                    <a:pt x="1313" y="643"/>
                  </a:cubicBezTo>
                  <a:cubicBezTo>
                    <a:pt x="1198" y="643"/>
                    <a:pt x="1085" y="690"/>
                    <a:pt x="1000" y="774"/>
                  </a:cubicBezTo>
                  <a:lnTo>
                    <a:pt x="738" y="1024"/>
                  </a:lnTo>
                  <a:cubicBezTo>
                    <a:pt x="596" y="1179"/>
                    <a:pt x="572" y="1417"/>
                    <a:pt x="679" y="1584"/>
                  </a:cubicBezTo>
                  <a:lnTo>
                    <a:pt x="977" y="2024"/>
                  </a:lnTo>
                  <a:cubicBezTo>
                    <a:pt x="917" y="2143"/>
                    <a:pt x="858" y="2274"/>
                    <a:pt x="834" y="2417"/>
                  </a:cubicBezTo>
                  <a:cubicBezTo>
                    <a:pt x="798" y="2512"/>
                    <a:pt x="858" y="2608"/>
                    <a:pt x="965" y="2631"/>
                  </a:cubicBezTo>
                  <a:cubicBezTo>
                    <a:pt x="986" y="2639"/>
                    <a:pt x="1006" y="2642"/>
                    <a:pt x="1025" y="2642"/>
                  </a:cubicBezTo>
                  <a:cubicBezTo>
                    <a:pt x="1103" y="2642"/>
                    <a:pt x="1162" y="2587"/>
                    <a:pt x="1191" y="2501"/>
                  </a:cubicBezTo>
                  <a:cubicBezTo>
                    <a:pt x="1227" y="2358"/>
                    <a:pt x="1298" y="2215"/>
                    <a:pt x="1346" y="2096"/>
                  </a:cubicBezTo>
                  <a:cubicBezTo>
                    <a:pt x="1381" y="2036"/>
                    <a:pt x="1381" y="1965"/>
                    <a:pt x="1346" y="1905"/>
                  </a:cubicBezTo>
                  <a:lnTo>
                    <a:pt x="1000" y="1369"/>
                  </a:lnTo>
                  <a:cubicBezTo>
                    <a:pt x="977" y="1346"/>
                    <a:pt x="977" y="1310"/>
                    <a:pt x="1012" y="1286"/>
                  </a:cubicBezTo>
                  <a:lnTo>
                    <a:pt x="1262" y="1024"/>
                  </a:lnTo>
                  <a:cubicBezTo>
                    <a:pt x="1283" y="1010"/>
                    <a:pt x="1300" y="1004"/>
                    <a:pt x="1318" y="1004"/>
                  </a:cubicBezTo>
                  <a:cubicBezTo>
                    <a:pt x="1330" y="1004"/>
                    <a:pt x="1343" y="1007"/>
                    <a:pt x="1358" y="1012"/>
                  </a:cubicBezTo>
                  <a:lnTo>
                    <a:pt x="1893" y="1369"/>
                  </a:lnTo>
                  <a:cubicBezTo>
                    <a:pt x="1923" y="1393"/>
                    <a:pt x="1956" y="1405"/>
                    <a:pt x="1989" y="1405"/>
                  </a:cubicBezTo>
                  <a:cubicBezTo>
                    <a:pt x="2021" y="1405"/>
                    <a:pt x="2054" y="1393"/>
                    <a:pt x="2084" y="1369"/>
                  </a:cubicBezTo>
                  <a:cubicBezTo>
                    <a:pt x="2215" y="1298"/>
                    <a:pt x="2346" y="1238"/>
                    <a:pt x="2489" y="1203"/>
                  </a:cubicBezTo>
                  <a:cubicBezTo>
                    <a:pt x="2548" y="1191"/>
                    <a:pt x="2608" y="1131"/>
                    <a:pt x="2620" y="1072"/>
                  </a:cubicBezTo>
                  <a:lnTo>
                    <a:pt x="2751" y="429"/>
                  </a:lnTo>
                  <a:cubicBezTo>
                    <a:pt x="2751" y="405"/>
                    <a:pt x="2786" y="369"/>
                    <a:pt x="2822" y="369"/>
                  </a:cubicBezTo>
                  <a:lnTo>
                    <a:pt x="3167" y="369"/>
                  </a:lnTo>
                  <a:cubicBezTo>
                    <a:pt x="3203" y="369"/>
                    <a:pt x="3227" y="405"/>
                    <a:pt x="3239" y="429"/>
                  </a:cubicBezTo>
                  <a:lnTo>
                    <a:pt x="3382" y="1072"/>
                  </a:lnTo>
                  <a:cubicBezTo>
                    <a:pt x="3394" y="1143"/>
                    <a:pt x="3429" y="1191"/>
                    <a:pt x="3513" y="1203"/>
                  </a:cubicBezTo>
                  <a:cubicBezTo>
                    <a:pt x="3656" y="1250"/>
                    <a:pt x="3786" y="1310"/>
                    <a:pt x="3917" y="1369"/>
                  </a:cubicBezTo>
                  <a:cubicBezTo>
                    <a:pt x="3947" y="1387"/>
                    <a:pt x="3980" y="1396"/>
                    <a:pt x="4013" y="1396"/>
                  </a:cubicBezTo>
                  <a:cubicBezTo>
                    <a:pt x="4045" y="1396"/>
                    <a:pt x="4078" y="1387"/>
                    <a:pt x="4108" y="1369"/>
                  </a:cubicBezTo>
                  <a:lnTo>
                    <a:pt x="4644" y="1012"/>
                  </a:lnTo>
                  <a:cubicBezTo>
                    <a:pt x="4654" y="1007"/>
                    <a:pt x="4665" y="1004"/>
                    <a:pt x="4678" y="1004"/>
                  </a:cubicBezTo>
                  <a:cubicBezTo>
                    <a:pt x="4695" y="1004"/>
                    <a:pt x="4713" y="1010"/>
                    <a:pt x="4727" y="1024"/>
                  </a:cubicBezTo>
                  <a:lnTo>
                    <a:pt x="4989" y="1286"/>
                  </a:lnTo>
                  <a:cubicBezTo>
                    <a:pt x="5013" y="1310"/>
                    <a:pt x="5013" y="1346"/>
                    <a:pt x="5001" y="1369"/>
                  </a:cubicBezTo>
                  <a:lnTo>
                    <a:pt x="4644" y="1905"/>
                  </a:lnTo>
                  <a:cubicBezTo>
                    <a:pt x="4596" y="1965"/>
                    <a:pt x="4596" y="2036"/>
                    <a:pt x="4644" y="2096"/>
                  </a:cubicBezTo>
                  <a:cubicBezTo>
                    <a:pt x="4715" y="2239"/>
                    <a:pt x="4775" y="2370"/>
                    <a:pt x="4810" y="2501"/>
                  </a:cubicBezTo>
                  <a:cubicBezTo>
                    <a:pt x="4822" y="2560"/>
                    <a:pt x="4882" y="2620"/>
                    <a:pt x="4941" y="2631"/>
                  </a:cubicBezTo>
                  <a:lnTo>
                    <a:pt x="5584" y="2774"/>
                  </a:lnTo>
                  <a:cubicBezTo>
                    <a:pt x="5608" y="2774"/>
                    <a:pt x="5644" y="2798"/>
                    <a:pt x="5644" y="2846"/>
                  </a:cubicBezTo>
                  <a:lnTo>
                    <a:pt x="5644" y="3191"/>
                  </a:lnTo>
                  <a:cubicBezTo>
                    <a:pt x="5644" y="3215"/>
                    <a:pt x="5608" y="3251"/>
                    <a:pt x="5584" y="3263"/>
                  </a:cubicBezTo>
                  <a:lnTo>
                    <a:pt x="4941" y="3393"/>
                  </a:lnTo>
                  <a:cubicBezTo>
                    <a:pt x="4870" y="3405"/>
                    <a:pt x="4822" y="3453"/>
                    <a:pt x="4810" y="3524"/>
                  </a:cubicBezTo>
                  <a:cubicBezTo>
                    <a:pt x="4763" y="3679"/>
                    <a:pt x="4703" y="3810"/>
                    <a:pt x="4644" y="3929"/>
                  </a:cubicBezTo>
                  <a:cubicBezTo>
                    <a:pt x="4608" y="3989"/>
                    <a:pt x="4608" y="4060"/>
                    <a:pt x="4644" y="4120"/>
                  </a:cubicBezTo>
                  <a:lnTo>
                    <a:pt x="5001" y="4656"/>
                  </a:lnTo>
                  <a:cubicBezTo>
                    <a:pt x="5013" y="4691"/>
                    <a:pt x="5013" y="4715"/>
                    <a:pt x="4989" y="4751"/>
                  </a:cubicBezTo>
                  <a:lnTo>
                    <a:pt x="4727" y="5001"/>
                  </a:lnTo>
                  <a:cubicBezTo>
                    <a:pt x="4714" y="5020"/>
                    <a:pt x="4697" y="5029"/>
                    <a:pt x="4681" y="5029"/>
                  </a:cubicBezTo>
                  <a:cubicBezTo>
                    <a:pt x="4668" y="5029"/>
                    <a:pt x="4654" y="5023"/>
                    <a:pt x="4644" y="5013"/>
                  </a:cubicBezTo>
                  <a:lnTo>
                    <a:pt x="4108" y="4656"/>
                  </a:lnTo>
                  <a:cubicBezTo>
                    <a:pt x="4078" y="4638"/>
                    <a:pt x="4045" y="4629"/>
                    <a:pt x="4013" y="4629"/>
                  </a:cubicBezTo>
                  <a:cubicBezTo>
                    <a:pt x="3980" y="4629"/>
                    <a:pt x="3947" y="4638"/>
                    <a:pt x="3917" y="4656"/>
                  </a:cubicBezTo>
                  <a:cubicBezTo>
                    <a:pt x="3775" y="4739"/>
                    <a:pt x="3644" y="4798"/>
                    <a:pt x="3513" y="4822"/>
                  </a:cubicBezTo>
                  <a:cubicBezTo>
                    <a:pt x="3453" y="4834"/>
                    <a:pt x="3394" y="4894"/>
                    <a:pt x="3382" y="4953"/>
                  </a:cubicBezTo>
                  <a:lnTo>
                    <a:pt x="3239" y="5596"/>
                  </a:lnTo>
                  <a:cubicBezTo>
                    <a:pt x="3239" y="5632"/>
                    <a:pt x="3215" y="5656"/>
                    <a:pt x="3167" y="5656"/>
                  </a:cubicBezTo>
                  <a:lnTo>
                    <a:pt x="2822" y="5656"/>
                  </a:lnTo>
                  <a:cubicBezTo>
                    <a:pt x="2798" y="5656"/>
                    <a:pt x="2763" y="5632"/>
                    <a:pt x="2751" y="5596"/>
                  </a:cubicBezTo>
                  <a:lnTo>
                    <a:pt x="2620" y="4953"/>
                  </a:lnTo>
                  <a:cubicBezTo>
                    <a:pt x="2608" y="4882"/>
                    <a:pt x="2560" y="4834"/>
                    <a:pt x="2489" y="4822"/>
                  </a:cubicBezTo>
                  <a:cubicBezTo>
                    <a:pt x="2334" y="4775"/>
                    <a:pt x="2203" y="4715"/>
                    <a:pt x="2084" y="4656"/>
                  </a:cubicBezTo>
                  <a:cubicBezTo>
                    <a:pt x="2054" y="4644"/>
                    <a:pt x="2021" y="4638"/>
                    <a:pt x="1989" y="4638"/>
                  </a:cubicBezTo>
                  <a:cubicBezTo>
                    <a:pt x="1956" y="4638"/>
                    <a:pt x="1923" y="4644"/>
                    <a:pt x="1893" y="4656"/>
                  </a:cubicBezTo>
                  <a:lnTo>
                    <a:pt x="1358" y="5013"/>
                  </a:lnTo>
                  <a:cubicBezTo>
                    <a:pt x="1342" y="5023"/>
                    <a:pt x="1328" y="5029"/>
                    <a:pt x="1314" y="5029"/>
                  </a:cubicBezTo>
                  <a:cubicBezTo>
                    <a:pt x="1298" y="5029"/>
                    <a:pt x="1282" y="5020"/>
                    <a:pt x="1262" y="5001"/>
                  </a:cubicBezTo>
                  <a:lnTo>
                    <a:pt x="1012" y="4751"/>
                  </a:lnTo>
                  <a:cubicBezTo>
                    <a:pt x="977" y="4715"/>
                    <a:pt x="977" y="4691"/>
                    <a:pt x="1000" y="4656"/>
                  </a:cubicBezTo>
                  <a:lnTo>
                    <a:pt x="1346" y="4120"/>
                  </a:lnTo>
                  <a:cubicBezTo>
                    <a:pt x="1393" y="4060"/>
                    <a:pt x="1393" y="3989"/>
                    <a:pt x="1346" y="3929"/>
                  </a:cubicBezTo>
                  <a:cubicBezTo>
                    <a:pt x="1274" y="3798"/>
                    <a:pt x="1215" y="3667"/>
                    <a:pt x="1191" y="3524"/>
                  </a:cubicBezTo>
                  <a:cubicBezTo>
                    <a:pt x="1167" y="3465"/>
                    <a:pt x="1108" y="3405"/>
                    <a:pt x="1048" y="3393"/>
                  </a:cubicBezTo>
                  <a:lnTo>
                    <a:pt x="417" y="3263"/>
                  </a:lnTo>
                  <a:cubicBezTo>
                    <a:pt x="381" y="3263"/>
                    <a:pt x="357" y="3227"/>
                    <a:pt x="357" y="3191"/>
                  </a:cubicBezTo>
                  <a:lnTo>
                    <a:pt x="357" y="2846"/>
                  </a:lnTo>
                  <a:cubicBezTo>
                    <a:pt x="357" y="2810"/>
                    <a:pt x="381" y="2786"/>
                    <a:pt x="417" y="2774"/>
                  </a:cubicBezTo>
                  <a:lnTo>
                    <a:pt x="453" y="2751"/>
                  </a:lnTo>
                  <a:cubicBezTo>
                    <a:pt x="560" y="2739"/>
                    <a:pt x="619" y="2631"/>
                    <a:pt x="608" y="2548"/>
                  </a:cubicBezTo>
                  <a:cubicBezTo>
                    <a:pt x="597" y="2450"/>
                    <a:pt x="506" y="2392"/>
                    <a:pt x="427" y="2392"/>
                  </a:cubicBezTo>
                  <a:cubicBezTo>
                    <a:pt x="419" y="2392"/>
                    <a:pt x="412" y="2392"/>
                    <a:pt x="405" y="2393"/>
                  </a:cubicBezTo>
                  <a:lnTo>
                    <a:pt x="357" y="2417"/>
                  </a:lnTo>
                  <a:cubicBezTo>
                    <a:pt x="143" y="2453"/>
                    <a:pt x="0" y="2631"/>
                    <a:pt x="0" y="2846"/>
                  </a:cubicBezTo>
                  <a:lnTo>
                    <a:pt x="0" y="3191"/>
                  </a:lnTo>
                  <a:cubicBezTo>
                    <a:pt x="0" y="3393"/>
                    <a:pt x="143" y="3572"/>
                    <a:pt x="357" y="3620"/>
                  </a:cubicBezTo>
                  <a:lnTo>
                    <a:pt x="893" y="3727"/>
                  </a:lnTo>
                  <a:cubicBezTo>
                    <a:pt x="917" y="3810"/>
                    <a:pt x="965" y="3917"/>
                    <a:pt x="1012" y="4001"/>
                  </a:cubicBezTo>
                  <a:lnTo>
                    <a:pt x="715" y="4453"/>
                  </a:lnTo>
                  <a:cubicBezTo>
                    <a:pt x="596" y="4632"/>
                    <a:pt x="619" y="4858"/>
                    <a:pt x="774" y="5001"/>
                  </a:cubicBezTo>
                  <a:lnTo>
                    <a:pt x="1024" y="5251"/>
                  </a:lnTo>
                  <a:cubicBezTo>
                    <a:pt x="1112" y="5339"/>
                    <a:pt x="1227" y="5381"/>
                    <a:pt x="1338" y="5381"/>
                  </a:cubicBezTo>
                  <a:cubicBezTo>
                    <a:pt x="1423" y="5381"/>
                    <a:pt x="1505" y="5357"/>
                    <a:pt x="1572" y="5310"/>
                  </a:cubicBezTo>
                  <a:lnTo>
                    <a:pt x="2024" y="5013"/>
                  </a:lnTo>
                  <a:cubicBezTo>
                    <a:pt x="2108" y="5060"/>
                    <a:pt x="2203" y="5108"/>
                    <a:pt x="2310" y="5132"/>
                  </a:cubicBezTo>
                  <a:lnTo>
                    <a:pt x="2405" y="5668"/>
                  </a:lnTo>
                  <a:cubicBezTo>
                    <a:pt x="2453" y="5882"/>
                    <a:pt x="2632" y="6025"/>
                    <a:pt x="2846" y="6025"/>
                  </a:cubicBezTo>
                  <a:lnTo>
                    <a:pt x="3179" y="6025"/>
                  </a:lnTo>
                  <a:cubicBezTo>
                    <a:pt x="3394" y="6025"/>
                    <a:pt x="3572" y="5882"/>
                    <a:pt x="3620" y="5668"/>
                  </a:cubicBezTo>
                  <a:lnTo>
                    <a:pt x="3715" y="5132"/>
                  </a:lnTo>
                  <a:cubicBezTo>
                    <a:pt x="3810" y="5108"/>
                    <a:pt x="3917" y="5060"/>
                    <a:pt x="4001" y="5013"/>
                  </a:cubicBezTo>
                  <a:lnTo>
                    <a:pt x="4453" y="5310"/>
                  </a:lnTo>
                  <a:cubicBezTo>
                    <a:pt x="4529" y="5361"/>
                    <a:pt x="4611" y="5386"/>
                    <a:pt x="4692" y="5386"/>
                  </a:cubicBezTo>
                  <a:cubicBezTo>
                    <a:pt x="4803" y="5386"/>
                    <a:pt x="4912" y="5340"/>
                    <a:pt x="5001" y="5251"/>
                  </a:cubicBezTo>
                  <a:lnTo>
                    <a:pt x="5251" y="5001"/>
                  </a:lnTo>
                  <a:cubicBezTo>
                    <a:pt x="5406" y="4858"/>
                    <a:pt x="5418" y="4620"/>
                    <a:pt x="5310" y="4453"/>
                  </a:cubicBezTo>
                  <a:lnTo>
                    <a:pt x="5013" y="4001"/>
                  </a:lnTo>
                  <a:cubicBezTo>
                    <a:pt x="5060" y="3917"/>
                    <a:pt x="5108" y="3822"/>
                    <a:pt x="5132" y="3727"/>
                  </a:cubicBezTo>
                  <a:lnTo>
                    <a:pt x="5668" y="3620"/>
                  </a:lnTo>
                  <a:cubicBezTo>
                    <a:pt x="5882" y="3572"/>
                    <a:pt x="6025" y="3393"/>
                    <a:pt x="6025" y="3191"/>
                  </a:cubicBezTo>
                  <a:lnTo>
                    <a:pt x="6025" y="2846"/>
                  </a:lnTo>
                  <a:cubicBezTo>
                    <a:pt x="6001" y="2631"/>
                    <a:pt x="5846" y="2453"/>
                    <a:pt x="5644" y="2417"/>
                  </a:cubicBezTo>
                  <a:lnTo>
                    <a:pt x="5108" y="2310"/>
                  </a:lnTo>
                  <a:cubicBezTo>
                    <a:pt x="5072" y="2215"/>
                    <a:pt x="5025" y="2120"/>
                    <a:pt x="4989" y="2024"/>
                  </a:cubicBezTo>
                  <a:lnTo>
                    <a:pt x="5287" y="1584"/>
                  </a:lnTo>
                  <a:cubicBezTo>
                    <a:pt x="5406" y="1405"/>
                    <a:pt x="5370" y="1179"/>
                    <a:pt x="5227" y="1024"/>
                  </a:cubicBezTo>
                  <a:lnTo>
                    <a:pt x="4965" y="774"/>
                  </a:lnTo>
                  <a:cubicBezTo>
                    <a:pt x="4882" y="691"/>
                    <a:pt x="4766" y="648"/>
                    <a:pt x="4651" y="648"/>
                  </a:cubicBezTo>
                  <a:cubicBezTo>
                    <a:pt x="4569" y="648"/>
                    <a:pt x="4487" y="670"/>
                    <a:pt x="4418" y="715"/>
                  </a:cubicBezTo>
                  <a:lnTo>
                    <a:pt x="3977" y="1012"/>
                  </a:lnTo>
                  <a:cubicBezTo>
                    <a:pt x="3882" y="965"/>
                    <a:pt x="3786" y="929"/>
                    <a:pt x="3691" y="893"/>
                  </a:cubicBezTo>
                  <a:lnTo>
                    <a:pt x="3584" y="357"/>
                  </a:lnTo>
                  <a:cubicBezTo>
                    <a:pt x="3536" y="155"/>
                    <a:pt x="3358" y="0"/>
                    <a:pt x="3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729;p33">
              <a:extLst>
                <a:ext uri="{FF2B5EF4-FFF2-40B4-BE49-F238E27FC236}">
                  <a16:creationId xmlns:a16="http://schemas.microsoft.com/office/drawing/2014/main" xmlns="" id="{0DB30596-F6EC-8F51-88AA-43252F80F458}"/>
                </a:ext>
              </a:extLst>
            </p:cNvPr>
            <p:cNvSpPr/>
            <p:nvPr/>
          </p:nvSpPr>
          <p:spPr>
            <a:xfrm>
              <a:off x="2738867" y="2986895"/>
              <a:ext cx="65066" cy="65066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84"/>
                    <a:pt x="453" y="2048"/>
                    <a:pt x="1025" y="2048"/>
                  </a:cubicBezTo>
                  <a:cubicBezTo>
                    <a:pt x="1251" y="2048"/>
                    <a:pt x="1465" y="1977"/>
                    <a:pt x="1644" y="1846"/>
                  </a:cubicBezTo>
                  <a:cubicBezTo>
                    <a:pt x="1727" y="1786"/>
                    <a:pt x="1739" y="1667"/>
                    <a:pt x="1680" y="1584"/>
                  </a:cubicBezTo>
                  <a:cubicBezTo>
                    <a:pt x="1646" y="1543"/>
                    <a:pt x="1593" y="1522"/>
                    <a:pt x="1540" y="1522"/>
                  </a:cubicBezTo>
                  <a:cubicBezTo>
                    <a:pt x="1500" y="1522"/>
                    <a:pt x="1461" y="1534"/>
                    <a:pt x="1430" y="1560"/>
                  </a:cubicBezTo>
                  <a:cubicBezTo>
                    <a:pt x="1311" y="1644"/>
                    <a:pt x="1168" y="1691"/>
                    <a:pt x="1025" y="1691"/>
                  </a:cubicBezTo>
                  <a:cubicBezTo>
                    <a:pt x="668" y="1691"/>
                    <a:pt x="370" y="1393"/>
                    <a:pt x="370" y="1036"/>
                  </a:cubicBezTo>
                  <a:cubicBezTo>
                    <a:pt x="382" y="655"/>
                    <a:pt x="680" y="370"/>
                    <a:pt x="1037" y="370"/>
                  </a:cubicBezTo>
                  <a:cubicBezTo>
                    <a:pt x="1394" y="370"/>
                    <a:pt x="1692" y="667"/>
                    <a:pt x="1692" y="1024"/>
                  </a:cubicBezTo>
                  <a:cubicBezTo>
                    <a:pt x="1692" y="1132"/>
                    <a:pt x="1775" y="1203"/>
                    <a:pt x="1870" y="1203"/>
                  </a:cubicBezTo>
                  <a:cubicBezTo>
                    <a:pt x="1965" y="1203"/>
                    <a:pt x="2049" y="1108"/>
                    <a:pt x="2049" y="1024"/>
                  </a:cubicBezTo>
                  <a:cubicBezTo>
                    <a:pt x="2049" y="453"/>
                    <a:pt x="1584" y="0"/>
                    <a:pt x="1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730;p33">
              <a:extLst>
                <a:ext uri="{FF2B5EF4-FFF2-40B4-BE49-F238E27FC236}">
                  <a16:creationId xmlns:a16="http://schemas.microsoft.com/office/drawing/2014/main" xmlns="" id="{07F75DE8-604C-8BCD-FDB0-8A392C4310C3}"/>
                </a:ext>
              </a:extLst>
            </p:cNvPr>
            <p:cNvSpPr/>
            <p:nvPr/>
          </p:nvSpPr>
          <p:spPr>
            <a:xfrm>
              <a:off x="2604670" y="2851904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07" y="382"/>
                  </a:moveTo>
                  <a:cubicBezTo>
                    <a:pt x="1512" y="382"/>
                    <a:pt x="1858" y="715"/>
                    <a:pt x="1858" y="1120"/>
                  </a:cubicBezTo>
                  <a:cubicBezTo>
                    <a:pt x="1858" y="1525"/>
                    <a:pt x="1512" y="1870"/>
                    <a:pt x="1107" y="1870"/>
                  </a:cubicBezTo>
                  <a:cubicBezTo>
                    <a:pt x="691" y="1870"/>
                    <a:pt x="369" y="1525"/>
                    <a:pt x="369" y="1120"/>
                  </a:cubicBezTo>
                  <a:cubicBezTo>
                    <a:pt x="369" y="703"/>
                    <a:pt x="703" y="382"/>
                    <a:pt x="1107" y="382"/>
                  </a:cubicBezTo>
                  <a:close/>
                  <a:moveTo>
                    <a:pt x="1107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0" y="1727"/>
                    <a:pt x="500" y="2239"/>
                    <a:pt x="1107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Группа 199">
            <a:extLst>
              <a:ext uri="{FF2B5EF4-FFF2-40B4-BE49-F238E27FC236}">
                <a16:creationId xmlns:a16="http://schemas.microsoft.com/office/drawing/2014/main" xmlns="" id="{4AF45E96-3509-A707-703F-16C2C9E8CA63}"/>
              </a:ext>
            </a:extLst>
          </p:cNvPr>
          <p:cNvGrpSpPr/>
          <p:nvPr/>
        </p:nvGrpSpPr>
        <p:grpSpPr>
          <a:xfrm>
            <a:off x="3739081" y="2189568"/>
            <a:ext cx="5993393" cy="4161177"/>
            <a:chOff x="3739081" y="2189567"/>
            <a:chExt cx="5993393" cy="4400313"/>
          </a:xfrm>
        </p:grpSpPr>
        <p:cxnSp>
          <p:nvCxnSpPr>
            <p:cNvPr id="156" name="Прямая соединительная линия 155">
              <a:extLst>
                <a:ext uri="{FF2B5EF4-FFF2-40B4-BE49-F238E27FC236}">
                  <a16:creationId xmlns:a16="http://schemas.microsoft.com/office/drawing/2014/main" xmlns="" id="{47BCE41B-CD90-6EF6-6A68-4FF90CE96A99}"/>
                </a:ext>
              </a:extLst>
            </p:cNvPr>
            <p:cNvCxnSpPr/>
            <p:nvPr/>
          </p:nvCxnSpPr>
          <p:spPr>
            <a:xfrm>
              <a:off x="3739081" y="2189567"/>
              <a:ext cx="0" cy="4400313"/>
            </a:xfrm>
            <a:prstGeom prst="line">
              <a:avLst/>
            </a:prstGeom>
            <a:noFill/>
            <a:ln w="12700">
              <a:solidFill>
                <a:srgbClr val="1410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8" name="Прямая соединительная линия 157">
              <a:extLst>
                <a:ext uri="{FF2B5EF4-FFF2-40B4-BE49-F238E27FC236}">
                  <a16:creationId xmlns:a16="http://schemas.microsoft.com/office/drawing/2014/main" xmlns="" id="{C83259E4-D2B7-214A-F528-9A52B2B8D71A}"/>
                </a:ext>
              </a:extLst>
            </p:cNvPr>
            <p:cNvCxnSpPr/>
            <p:nvPr/>
          </p:nvCxnSpPr>
          <p:spPr>
            <a:xfrm>
              <a:off x="7106970" y="2189567"/>
              <a:ext cx="0" cy="4400313"/>
            </a:xfrm>
            <a:prstGeom prst="line">
              <a:avLst/>
            </a:prstGeom>
            <a:noFill/>
            <a:ln w="12700">
              <a:solidFill>
                <a:srgbClr val="1410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9" name="Прямая соединительная линия 158">
              <a:extLst>
                <a:ext uri="{FF2B5EF4-FFF2-40B4-BE49-F238E27FC236}">
                  <a16:creationId xmlns:a16="http://schemas.microsoft.com/office/drawing/2014/main" xmlns="" id="{C0593DC6-7062-0F12-E0CD-A806C9976420}"/>
                </a:ext>
              </a:extLst>
            </p:cNvPr>
            <p:cNvCxnSpPr/>
            <p:nvPr/>
          </p:nvCxnSpPr>
          <p:spPr>
            <a:xfrm>
              <a:off x="9732474" y="2189567"/>
              <a:ext cx="0" cy="4400313"/>
            </a:xfrm>
            <a:prstGeom prst="line">
              <a:avLst/>
            </a:prstGeom>
            <a:noFill/>
            <a:ln w="12700">
              <a:solidFill>
                <a:srgbClr val="1410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161" name="Прямая соединительная линия 160">
            <a:extLst>
              <a:ext uri="{FF2B5EF4-FFF2-40B4-BE49-F238E27FC236}">
                <a16:creationId xmlns:a16="http://schemas.microsoft.com/office/drawing/2014/main" xmlns="" id="{5ED2A2BB-BC10-10CF-A32D-6B7921E77F6C}"/>
              </a:ext>
            </a:extLst>
          </p:cNvPr>
          <p:cNvCxnSpPr>
            <a:cxnSpLocks/>
          </p:cNvCxnSpPr>
          <p:nvPr/>
        </p:nvCxnSpPr>
        <p:spPr>
          <a:xfrm>
            <a:off x="733143" y="3429502"/>
            <a:ext cx="2791798" cy="0"/>
          </a:xfrm>
          <a:prstGeom prst="line">
            <a:avLst/>
          </a:prstGeom>
          <a:ln w="19050"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>
            <a:extLst>
              <a:ext uri="{FF2B5EF4-FFF2-40B4-BE49-F238E27FC236}">
                <a16:creationId xmlns:a16="http://schemas.microsoft.com/office/drawing/2014/main" xmlns="" id="{23EC95F6-A82B-D87D-3A81-06FB881ECCE4}"/>
              </a:ext>
            </a:extLst>
          </p:cNvPr>
          <p:cNvCxnSpPr>
            <a:cxnSpLocks/>
          </p:cNvCxnSpPr>
          <p:nvPr/>
        </p:nvCxnSpPr>
        <p:spPr>
          <a:xfrm>
            <a:off x="3934834" y="3429502"/>
            <a:ext cx="3006293" cy="0"/>
          </a:xfrm>
          <a:prstGeom prst="line">
            <a:avLst/>
          </a:prstGeom>
          <a:ln w="19050"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>
            <a:extLst>
              <a:ext uri="{FF2B5EF4-FFF2-40B4-BE49-F238E27FC236}">
                <a16:creationId xmlns:a16="http://schemas.microsoft.com/office/drawing/2014/main" xmlns="" id="{A4801702-D7C7-FDB9-50D3-DDEDF87E880A}"/>
              </a:ext>
            </a:extLst>
          </p:cNvPr>
          <p:cNvCxnSpPr>
            <a:cxnSpLocks/>
          </p:cNvCxnSpPr>
          <p:nvPr/>
        </p:nvCxnSpPr>
        <p:spPr>
          <a:xfrm>
            <a:off x="7308963" y="3429502"/>
            <a:ext cx="2229892" cy="0"/>
          </a:xfrm>
          <a:prstGeom prst="line">
            <a:avLst/>
          </a:prstGeom>
          <a:ln w="19050"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>
            <a:extLst>
              <a:ext uri="{FF2B5EF4-FFF2-40B4-BE49-F238E27FC236}">
                <a16:creationId xmlns:a16="http://schemas.microsoft.com/office/drawing/2014/main" xmlns="" id="{4046A61F-20BE-4E80-4E48-5CE6D4EA0A1B}"/>
              </a:ext>
            </a:extLst>
          </p:cNvPr>
          <p:cNvCxnSpPr>
            <a:cxnSpLocks/>
          </p:cNvCxnSpPr>
          <p:nvPr/>
        </p:nvCxnSpPr>
        <p:spPr>
          <a:xfrm>
            <a:off x="9947455" y="3429502"/>
            <a:ext cx="2081048" cy="0"/>
          </a:xfrm>
          <a:prstGeom prst="line">
            <a:avLst/>
          </a:prstGeom>
          <a:ln w="19050"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Прямоугольник: скругленные углы 68">
            <a:extLst>
              <a:ext uri="{FF2B5EF4-FFF2-40B4-BE49-F238E27FC236}">
                <a16:creationId xmlns:a16="http://schemas.microsoft.com/office/drawing/2014/main" xmlns="" id="{760D51AB-EB08-E17B-B33B-9142DF63F93B}"/>
              </a:ext>
            </a:extLst>
          </p:cNvPr>
          <p:cNvSpPr/>
          <p:nvPr/>
        </p:nvSpPr>
        <p:spPr>
          <a:xfrm>
            <a:off x="9974552" y="3625453"/>
            <a:ext cx="2053951" cy="2664668"/>
          </a:xfrm>
          <a:prstGeom prst="roundRect">
            <a:avLst>
              <a:gd name="adj" fmla="val 8504"/>
            </a:avLst>
          </a:prstGeom>
          <a:noFill/>
          <a:ln w="12700">
            <a:solidFill>
              <a:srgbClr val="3A76BB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endParaRPr lang="ru-RU" sz="1400">
              <a:solidFill>
                <a:schemeClr val="tx1">
                  <a:lumMod val="95000"/>
                  <a:lumOff val="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171" name="Прямая со стрелкой 170">
            <a:extLst>
              <a:ext uri="{FF2B5EF4-FFF2-40B4-BE49-F238E27FC236}">
                <a16:creationId xmlns:a16="http://schemas.microsoft.com/office/drawing/2014/main" xmlns="" id="{D08FAD12-22B7-1F39-223A-482F9ED6CFCD}"/>
              </a:ext>
            </a:extLst>
          </p:cNvPr>
          <p:cNvCxnSpPr/>
          <p:nvPr/>
        </p:nvCxnSpPr>
        <p:spPr>
          <a:xfrm flipV="1">
            <a:off x="733144" y="4006023"/>
            <a:ext cx="2908413" cy="14419"/>
          </a:xfrm>
          <a:prstGeom prst="straightConnector1">
            <a:avLst/>
          </a:prstGeom>
          <a:ln w="22225">
            <a:solidFill>
              <a:srgbClr val="099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 стрелкой 171">
            <a:extLst>
              <a:ext uri="{FF2B5EF4-FFF2-40B4-BE49-F238E27FC236}">
                <a16:creationId xmlns:a16="http://schemas.microsoft.com/office/drawing/2014/main" xmlns="" id="{285BEF41-D375-A00A-D595-EC53EAF071A4}"/>
              </a:ext>
            </a:extLst>
          </p:cNvPr>
          <p:cNvCxnSpPr/>
          <p:nvPr/>
        </p:nvCxnSpPr>
        <p:spPr>
          <a:xfrm flipV="1">
            <a:off x="733143" y="4993937"/>
            <a:ext cx="2908413" cy="14419"/>
          </a:xfrm>
          <a:prstGeom prst="straightConnector1">
            <a:avLst/>
          </a:prstGeom>
          <a:ln w="22225">
            <a:solidFill>
              <a:srgbClr val="099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 стрелкой 172">
            <a:extLst>
              <a:ext uri="{FF2B5EF4-FFF2-40B4-BE49-F238E27FC236}">
                <a16:creationId xmlns:a16="http://schemas.microsoft.com/office/drawing/2014/main" xmlns="" id="{08BBC0E6-BC99-23C0-1639-F7C4EE85CA6A}"/>
              </a:ext>
            </a:extLst>
          </p:cNvPr>
          <p:cNvCxnSpPr/>
          <p:nvPr/>
        </p:nvCxnSpPr>
        <p:spPr>
          <a:xfrm flipV="1">
            <a:off x="797683" y="5967432"/>
            <a:ext cx="2908413" cy="14419"/>
          </a:xfrm>
          <a:prstGeom prst="straightConnector1">
            <a:avLst/>
          </a:prstGeom>
          <a:ln w="22225">
            <a:solidFill>
              <a:srgbClr val="099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xmlns="" id="{64172C70-AC35-50B7-3265-460D006F844B}"/>
              </a:ext>
            </a:extLst>
          </p:cNvPr>
          <p:cNvSpPr txBox="1"/>
          <p:nvPr/>
        </p:nvSpPr>
        <p:spPr>
          <a:xfrm>
            <a:off x="733143" y="3643900"/>
            <a:ext cx="82596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sz="2000" dirty="0">
                <a:solidFill>
                  <a:srgbClr val="099A85"/>
                </a:solidFill>
                <a:latin typeface="+mn-lt"/>
              </a:rPr>
              <a:t>До 80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xmlns="" id="{0EF32D32-219E-B7EE-3D5C-2F88D2553199}"/>
              </a:ext>
            </a:extLst>
          </p:cNvPr>
          <p:cNvSpPr txBox="1"/>
          <p:nvPr/>
        </p:nvSpPr>
        <p:spPr>
          <a:xfrm>
            <a:off x="1521008" y="4624605"/>
            <a:ext cx="104680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sz="2000" dirty="0">
                <a:solidFill>
                  <a:srgbClr val="099A85"/>
                </a:solidFill>
                <a:latin typeface="+mn-lt"/>
              </a:rPr>
              <a:t>80 - 150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5E79DA06-E9CA-3BE1-9C41-E780C56964EF}"/>
              </a:ext>
            </a:extLst>
          </p:cNvPr>
          <p:cNvSpPr txBox="1"/>
          <p:nvPr/>
        </p:nvSpPr>
        <p:spPr>
          <a:xfrm>
            <a:off x="2529713" y="5598100"/>
            <a:ext cx="10062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en-US" sz="2000" dirty="0">
                <a:solidFill>
                  <a:srgbClr val="099A85"/>
                </a:solidFill>
                <a:latin typeface="+mn-lt"/>
              </a:rPr>
              <a:t>&gt; </a:t>
            </a:r>
            <a:r>
              <a:rPr lang="ru-RU" sz="2000" dirty="0">
                <a:solidFill>
                  <a:srgbClr val="099A85"/>
                </a:solidFill>
                <a:latin typeface="+mn-lt"/>
              </a:rPr>
              <a:t>150</a:t>
            </a:r>
          </a:p>
        </p:txBody>
      </p:sp>
      <p:grpSp>
        <p:nvGrpSpPr>
          <p:cNvPr id="199" name="Группа 198">
            <a:extLst>
              <a:ext uri="{FF2B5EF4-FFF2-40B4-BE49-F238E27FC236}">
                <a16:creationId xmlns:a16="http://schemas.microsoft.com/office/drawing/2014/main" xmlns="" id="{6A85A3AB-3D9C-C047-6296-92A04C3808B1}"/>
              </a:ext>
            </a:extLst>
          </p:cNvPr>
          <p:cNvGrpSpPr/>
          <p:nvPr/>
        </p:nvGrpSpPr>
        <p:grpSpPr>
          <a:xfrm>
            <a:off x="3937268" y="3799720"/>
            <a:ext cx="1674757" cy="373095"/>
            <a:chOff x="3937268" y="3910230"/>
            <a:chExt cx="1674757" cy="373095"/>
          </a:xfrm>
        </p:grpSpPr>
        <p:sp>
          <p:nvSpPr>
            <p:cNvPr id="177" name="Овал 176">
              <a:extLst>
                <a:ext uri="{FF2B5EF4-FFF2-40B4-BE49-F238E27FC236}">
                  <a16:creationId xmlns:a16="http://schemas.microsoft.com/office/drawing/2014/main" xmlns="" id="{C441D846-0388-3695-17A6-87A5A8B54621}"/>
                </a:ext>
              </a:extLst>
            </p:cNvPr>
            <p:cNvSpPr/>
            <p:nvPr/>
          </p:nvSpPr>
          <p:spPr>
            <a:xfrm>
              <a:off x="3937268" y="3910230"/>
              <a:ext cx="381454" cy="373095"/>
            </a:xfrm>
            <a:prstGeom prst="ellipse">
              <a:avLst/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79" name="Овал 178">
              <a:extLst>
                <a:ext uri="{FF2B5EF4-FFF2-40B4-BE49-F238E27FC236}">
                  <a16:creationId xmlns:a16="http://schemas.microsoft.com/office/drawing/2014/main" xmlns="" id="{0A777BF2-A446-649A-9780-F24CB5A7BF4A}"/>
                </a:ext>
              </a:extLst>
            </p:cNvPr>
            <p:cNvSpPr/>
            <p:nvPr/>
          </p:nvSpPr>
          <p:spPr>
            <a:xfrm>
              <a:off x="5230571" y="3910230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xmlns="" id="{4E0A474E-68AF-54C3-5C5A-50CB9111CC54}"/>
                </a:ext>
              </a:extLst>
            </p:cNvPr>
            <p:cNvSpPr txBox="1"/>
            <p:nvPr/>
          </p:nvSpPr>
          <p:spPr>
            <a:xfrm>
              <a:off x="4497577" y="3942889"/>
              <a:ext cx="56264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ru-RU"/>
              </a:defPPr>
              <a:lvl1pPr>
                <a:defRPr sz="2800" b="1">
                  <a:solidFill>
                    <a:srgbClr val="F2F2F2"/>
                  </a:solidFill>
                  <a:latin typeface="Rostelecom Basis Medium" panose="020B0603030604040103" pitchFamily="34" charset="0"/>
                  <a:cs typeface="Rostelecom Basis Bold"/>
                </a:defRPr>
              </a:lvl1pPr>
            </a:lstStyle>
            <a:p>
              <a:pPr algn="ctr"/>
              <a:r>
                <a:rPr lang="en-US" sz="2000" dirty="0">
                  <a:solidFill>
                    <a:srgbClr val="099A85"/>
                  </a:solidFill>
                  <a:latin typeface="+mn-lt"/>
                </a:rPr>
                <a:t>1 </a:t>
              </a:r>
              <a:r>
                <a:rPr lang="ru-RU" sz="2000" dirty="0">
                  <a:solidFill>
                    <a:srgbClr val="099A85"/>
                  </a:solidFill>
                  <a:latin typeface="+mn-lt"/>
                </a:rPr>
                <a:t>: 1</a:t>
              </a:r>
            </a:p>
          </p:txBody>
        </p:sp>
      </p:grpSp>
      <p:grpSp>
        <p:nvGrpSpPr>
          <p:cNvPr id="198" name="Группа 197">
            <a:extLst>
              <a:ext uri="{FF2B5EF4-FFF2-40B4-BE49-F238E27FC236}">
                <a16:creationId xmlns:a16="http://schemas.microsoft.com/office/drawing/2014/main" xmlns="" id="{2EE07031-035A-5331-3EB4-DA3D86B68893}"/>
              </a:ext>
            </a:extLst>
          </p:cNvPr>
          <p:cNvGrpSpPr/>
          <p:nvPr/>
        </p:nvGrpSpPr>
        <p:grpSpPr>
          <a:xfrm>
            <a:off x="3933625" y="4780304"/>
            <a:ext cx="2121993" cy="373095"/>
            <a:chOff x="3933625" y="4818417"/>
            <a:chExt cx="2121993" cy="373095"/>
          </a:xfrm>
        </p:grpSpPr>
        <p:sp>
          <p:nvSpPr>
            <p:cNvPr id="178" name="Овал 177">
              <a:extLst>
                <a:ext uri="{FF2B5EF4-FFF2-40B4-BE49-F238E27FC236}">
                  <a16:creationId xmlns:a16="http://schemas.microsoft.com/office/drawing/2014/main" xmlns="" id="{D80A3780-19F7-48A7-2DF1-F1B30D023C07}"/>
                </a:ext>
              </a:extLst>
            </p:cNvPr>
            <p:cNvSpPr/>
            <p:nvPr/>
          </p:nvSpPr>
          <p:spPr>
            <a:xfrm>
              <a:off x="3933625" y="4818417"/>
              <a:ext cx="381454" cy="373095"/>
            </a:xfrm>
            <a:prstGeom prst="ellipse">
              <a:avLst/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xmlns="" id="{FB3BB91B-8FCB-D2FB-E10E-7DF550708C59}"/>
                </a:ext>
              </a:extLst>
            </p:cNvPr>
            <p:cNvSpPr txBox="1"/>
            <p:nvPr/>
          </p:nvSpPr>
          <p:spPr>
            <a:xfrm>
              <a:off x="4507600" y="4851076"/>
              <a:ext cx="56264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ru-RU"/>
              </a:defPPr>
              <a:lvl1pPr>
                <a:defRPr sz="2800" b="1">
                  <a:solidFill>
                    <a:srgbClr val="F2F2F2"/>
                  </a:solidFill>
                  <a:latin typeface="Rostelecom Basis Medium" panose="020B0603030604040103" pitchFamily="34" charset="0"/>
                  <a:cs typeface="Rostelecom Basis Bold"/>
                </a:defRPr>
              </a:lvl1pPr>
            </a:lstStyle>
            <a:p>
              <a:pPr algn="ctr"/>
              <a:r>
                <a:rPr lang="en-US" sz="2000" dirty="0">
                  <a:solidFill>
                    <a:srgbClr val="099A85"/>
                  </a:solidFill>
                  <a:latin typeface="+mn-lt"/>
                </a:rPr>
                <a:t>1 </a:t>
              </a:r>
              <a:r>
                <a:rPr lang="ru-RU" sz="2000" dirty="0">
                  <a:solidFill>
                    <a:srgbClr val="099A85"/>
                  </a:solidFill>
                  <a:latin typeface="+mn-lt"/>
                </a:rPr>
                <a:t>: 2</a:t>
              </a:r>
            </a:p>
          </p:txBody>
        </p:sp>
        <p:sp>
          <p:nvSpPr>
            <p:cNvPr id="184" name="Овал 183">
              <a:extLst>
                <a:ext uri="{FF2B5EF4-FFF2-40B4-BE49-F238E27FC236}">
                  <a16:creationId xmlns:a16="http://schemas.microsoft.com/office/drawing/2014/main" xmlns="" id="{A10DB261-B230-1333-4D10-4E72A1F18369}"/>
                </a:ext>
              </a:extLst>
            </p:cNvPr>
            <p:cNvSpPr/>
            <p:nvPr/>
          </p:nvSpPr>
          <p:spPr>
            <a:xfrm>
              <a:off x="5241248" y="4818417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5" name="Овал 184">
              <a:extLst>
                <a:ext uri="{FF2B5EF4-FFF2-40B4-BE49-F238E27FC236}">
                  <a16:creationId xmlns:a16="http://schemas.microsoft.com/office/drawing/2014/main" xmlns="" id="{F1E53536-B72D-C942-5A06-37542DD12519}"/>
                </a:ext>
              </a:extLst>
            </p:cNvPr>
            <p:cNvSpPr/>
            <p:nvPr/>
          </p:nvSpPr>
          <p:spPr>
            <a:xfrm>
              <a:off x="5674164" y="4818417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197" name="Группа 196">
            <a:extLst>
              <a:ext uri="{FF2B5EF4-FFF2-40B4-BE49-F238E27FC236}">
                <a16:creationId xmlns:a16="http://schemas.microsoft.com/office/drawing/2014/main" xmlns="" id="{FE73D6DA-69ED-87FD-1DAE-ADA7F01D5C15}"/>
              </a:ext>
            </a:extLst>
          </p:cNvPr>
          <p:cNvGrpSpPr/>
          <p:nvPr/>
        </p:nvGrpSpPr>
        <p:grpSpPr>
          <a:xfrm>
            <a:off x="3937268" y="5760889"/>
            <a:ext cx="2996700" cy="373095"/>
            <a:chOff x="3937268" y="5715631"/>
            <a:chExt cx="2996700" cy="373095"/>
          </a:xfrm>
        </p:grpSpPr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xmlns="" id="{201C4C62-41E1-6048-C98E-3A2D36EBABBB}"/>
                </a:ext>
              </a:extLst>
            </p:cNvPr>
            <p:cNvSpPr txBox="1"/>
            <p:nvPr/>
          </p:nvSpPr>
          <p:spPr>
            <a:xfrm>
              <a:off x="4507600" y="5748290"/>
              <a:ext cx="56264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ru-RU"/>
              </a:defPPr>
              <a:lvl1pPr>
                <a:defRPr sz="2800" b="1">
                  <a:solidFill>
                    <a:srgbClr val="F2F2F2"/>
                  </a:solidFill>
                  <a:latin typeface="Rostelecom Basis Medium" panose="020B0603030604040103" pitchFamily="34" charset="0"/>
                  <a:cs typeface="Rostelecom Basis Bold"/>
                </a:defRPr>
              </a:lvl1pPr>
            </a:lstStyle>
            <a:p>
              <a:pPr algn="ctr"/>
              <a:r>
                <a:rPr lang="en-US" sz="2000" dirty="0">
                  <a:solidFill>
                    <a:srgbClr val="099A85"/>
                  </a:solidFill>
                  <a:latin typeface="+mn-lt"/>
                </a:rPr>
                <a:t>1 </a:t>
              </a:r>
              <a:r>
                <a:rPr lang="ru-RU" sz="2000" dirty="0">
                  <a:solidFill>
                    <a:srgbClr val="099A85"/>
                  </a:solidFill>
                  <a:latin typeface="+mn-lt"/>
                </a:rPr>
                <a:t>: 4</a:t>
              </a:r>
            </a:p>
          </p:txBody>
        </p:sp>
        <p:sp>
          <p:nvSpPr>
            <p:cNvPr id="183" name="Овал 182">
              <a:extLst>
                <a:ext uri="{FF2B5EF4-FFF2-40B4-BE49-F238E27FC236}">
                  <a16:creationId xmlns:a16="http://schemas.microsoft.com/office/drawing/2014/main" xmlns="" id="{DE85969A-54C7-D91E-C041-A9AC70AD0E66}"/>
                </a:ext>
              </a:extLst>
            </p:cNvPr>
            <p:cNvSpPr/>
            <p:nvPr/>
          </p:nvSpPr>
          <p:spPr>
            <a:xfrm>
              <a:off x="3937268" y="5715631"/>
              <a:ext cx="381454" cy="373095"/>
            </a:xfrm>
            <a:prstGeom prst="ellipse">
              <a:avLst/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6" name="Овал 185">
              <a:extLst>
                <a:ext uri="{FF2B5EF4-FFF2-40B4-BE49-F238E27FC236}">
                  <a16:creationId xmlns:a16="http://schemas.microsoft.com/office/drawing/2014/main" xmlns="" id="{3A6EAD8B-94D4-4F6B-74B8-5FFFCB071164}"/>
                </a:ext>
              </a:extLst>
            </p:cNvPr>
            <p:cNvSpPr/>
            <p:nvPr/>
          </p:nvSpPr>
          <p:spPr>
            <a:xfrm>
              <a:off x="5241248" y="5715631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7" name="Овал 186">
              <a:extLst>
                <a:ext uri="{FF2B5EF4-FFF2-40B4-BE49-F238E27FC236}">
                  <a16:creationId xmlns:a16="http://schemas.microsoft.com/office/drawing/2014/main" xmlns="" id="{44D74EEA-B241-304B-2799-B1F50FCEE473}"/>
                </a:ext>
              </a:extLst>
            </p:cNvPr>
            <p:cNvSpPr/>
            <p:nvPr/>
          </p:nvSpPr>
          <p:spPr>
            <a:xfrm>
              <a:off x="5674164" y="5715631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8" name="Овал 187">
              <a:extLst>
                <a:ext uri="{FF2B5EF4-FFF2-40B4-BE49-F238E27FC236}">
                  <a16:creationId xmlns:a16="http://schemas.microsoft.com/office/drawing/2014/main" xmlns="" id="{94E66E53-326B-0998-EC07-AF30729805E1}"/>
                </a:ext>
              </a:extLst>
            </p:cNvPr>
            <p:cNvSpPr/>
            <p:nvPr/>
          </p:nvSpPr>
          <p:spPr>
            <a:xfrm>
              <a:off x="6113339" y="5715631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9" name="Овал 188">
              <a:extLst>
                <a:ext uri="{FF2B5EF4-FFF2-40B4-BE49-F238E27FC236}">
                  <a16:creationId xmlns:a16="http://schemas.microsoft.com/office/drawing/2014/main" xmlns="" id="{9C8C9115-20AB-F684-AC8E-1D627D40D420}"/>
                </a:ext>
              </a:extLst>
            </p:cNvPr>
            <p:cNvSpPr/>
            <p:nvPr/>
          </p:nvSpPr>
          <p:spPr>
            <a:xfrm>
              <a:off x="6552514" y="5715631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190" name="Текст 3">
            <a:extLst>
              <a:ext uri="{FF2B5EF4-FFF2-40B4-BE49-F238E27FC236}">
                <a16:creationId xmlns:a16="http://schemas.microsoft.com/office/drawing/2014/main" xmlns="" id="{BE873A6D-4B3B-950C-628F-EF1F4D8E86A5}"/>
              </a:ext>
            </a:extLst>
          </p:cNvPr>
          <p:cNvSpPr txBox="1">
            <a:spLocks/>
          </p:cNvSpPr>
          <p:nvPr/>
        </p:nvSpPr>
        <p:spPr>
          <a:xfrm>
            <a:off x="7318025" y="3824598"/>
            <a:ext cx="2168402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3A76BB"/>
                </a:solidFill>
              </a:rPr>
              <a:t>36  +  36   =</a:t>
            </a:r>
          </a:p>
        </p:txBody>
      </p:sp>
      <p:sp>
        <p:nvSpPr>
          <p:cNvPr id="191" name="Текст 3">
            <a:extLst>
              <a:ext uri="{FF2B5EF4-FFF2-40B4-BE49-F238E27FC236}">
                <a16:creationId xmlns:a16="http://schemas.microsoft.com/office/drawing/2014/main" xmlns="" id="{1901834F-A570-2F98-ED05-646388E091D6}"/>
              </a:ext>
            </a:extLst>
          </p:cNvPr>
          <p:cNvSpPr txBox="1">
            <a:spLocks/>
          </p:cNvSpPr>
          <p:nvPr/>
        </p:nvSpPr>
        <p:spPr>
          <a:xfrm>
            <a:off x="7318025" y="4784541"/>
            <a:ext cx="2168402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3A76BB"/>
                </a:solidFill>
              </a:rPr>
              <a:t>36  +  72   =</a:t>
            </a:r>
          </a:p>
        </p:txBody>
      </p:sp>
      <p:sp>
        <p:nvSpPr>
          <p:cNvPr id="192" name="Текст 3">
            <a:extLst>
              <a:ext uri="{FF2B5EF4-FFF2-40B4-BE49-F238E27FC236}">
                <a16:creationId xmlns:a16="http://schemas.microsoft.com/office/drawing/2014/main" xmlns="" id="{0412699B-0C0D-0A66-BE6D-4BF0C287D296}"/>
              </a:ext>
            </a:extLst>
          </p:cNvPr>
          <p:cNvSpPr txBox="1">
            <a:spLocks/>
          </p:cNvSpPr>
          <p:nvPr/>
        </p:nvSpPr>
        <p:spPr>
          <a:xfrm>
            <a:off x="7324623" y="5744483"/>
            <a:ext cx="2168402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3A76BB"/>
                </a:solidFill>
              </a:rPr>
              <a:t>36  + 144  =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xmlns="" id="{850FDFFE-9AB9-DA0A-9ED3-EE85AB6A5ACB}"/>
              </a:ext>
            </a:extLst>
          </p:cNvPr>
          <p:cNvSpPr txBox="1"/>
          <p:nvPr/>
        </p:nvSpPr>
        <p:spPr>
          <a:xfrm>
            <a:off x="10676918" y="3776505"/>
            <a:ext cx="58784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dirty="0">
                <a:solidFill>
                  <a:srgbClr val="3A76BB"/>
                </a:solidFill>
                <a:latin typeface="+mn-lt"/>
              </a:rPr>
              <a:t>72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xmlns="" id="{1B9E2387-61BE-5591-FD87-BA540365F280}"/>
              </a:ext>
            </a:extLst>
          </p:cNvPr>
          <p:cNvSpPr txBox="1"/>
          <p:nvPr/>
        </p:nvSpPr>
        <p:spPr>
          <a:xfrm>
            <a:off x="10614116" y="4757417"/>
            <a:ext cx="7134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dirty="0">
                <a:solidFill>
                  <a:srgbClr val="3A76BB"/>
                </a:solidFill>
                <a:latin typeface="+mn-lt"/>
              </a:rPr>
              <a:t>108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xmlns="" id="{22F4A1AD-A059-CFBB-BBDE-96E47D024CC7}"/>
              </a:ext>
            </a:extLst>
          </p:cNvPr>
          <p:cNvSpPr txBox="1"/>
          <p:nvPr/>
        </p:nvSpPr>
        <p:spPr>
          <a:xfrm>
            <a:off x="10614116" y="5738328"/>
            <a:ext cx="7134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dirty="0">
                <a:solidFill>
                  <a:srgbClr val="3A76BB"/>
                </a:solidFill>
                <a:latin typeface="+mn-lt"/>
              </a:rPr>
              <a:t>180</a:t>
            </a:r>
          </a:p>
        </p:txBody>
      </p:sp>
      <p:sp>
        <p:nvSpPr>
          <p:cNvPr id="201" name="Заголовок 1">
            <a:extLst>
              <a:ext uri="{FF2B5EF4-FFF2-40B4-BE49-F238E27FC236}">
                <a16:creationId xmlns:a16="http://schemas.microsoft.com/office/drawing/2014/main" xmlns="" id="{02592751-20F1-BEDA-DCB5-928F353F279F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СОФИНАНСИРОВАНИЕ ВЗНОСОВ </a:t>
            </a:r>
            <a:r>
              <a:rPr lang="en-US" sz="4000" b="1" dirty="0">
                <a:solidFill>
                  <a:srgbClr val="3A76BB"/>
                </a:solidFill>
              </a:rPr>
              <a:t/>
            </a:r>
            <a:br>
              <a:rPr lang="en-US" sz="4000" b="1" dirty="0">
                <a:solidFill>
                  <a:srgbClr val="3A76BB"/>
                </a:solidFill>
              </a:rPr>
            </a:br>
            <a:r>
              <a:rPr lang="ru-RU" sz="4000" b="1" dirty="0">
                <a:solidFill>
                  <a:srgbClr val="3A76BB"/>
                </a:solidFill>
              </a:rPr>
              <a:t>СО СТОРОНЫ ГОСУДАРСТВА</a:t>
            </a:r>
          </a:p>
        </p:txBody>
      </p:sp>
      <p:pic>
        <p:nvPicPr>
          <p:cNvPr id="210" name="Рисунок 209">
            <a:extLst>
              <a:ext uri="{FF2B5EF4-FFF2-40B4-BE49-F238E27FC236}">
                <a16:creationId xmlns:a16="http://schemas.microsoft.com/office/drawing/2014/main" xmlns="" id="{7F35A76D-FFAD-8B29-8013-8F119269D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88508" y="242282"/>
            <a:ext cx="1715199" cy="174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32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816328D8-3D36-A5BF-E81B-9E9461D4A1ED}"/>
              </a:ext>
            </a:extLst>
          </p:cNvPr>
          <p:cNvSpPr/>
          <p:nvPr/>
        </p:nvSpPr>
        <p:spPr>
          <a:xfrm>
            <a:off x="2814984" y="3110132"/>
            <a:ext cx="6785870" cy="481157"/>
          </a:xfrm>
          <a:prstGeom prst="roundRect">
            <a:avLst>
              <a:gd name="adj" fmla="val 50000"/>
            </a:avLst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F6E006D-547A-9DD7-B5F2-41ABAEEC9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5</a:t>
            </a:fld>
            <a:endParaRPr lang="ru-RU"/>
          </a:p>
        </p:txBody>
      </p:sp>
      <p:sp>
        <p:nvSpPr>
          <p:cNvPr id="80" name="Заголовок 1">
            <a:extLst>
              <a:ext uri="{FF2B5EF4-FFF2-40B4-BE49-F238E27FC236}">
                <a16:creationId xmlns:a16="http://schemas.microsoft.com/office/drawing/2014/main" xmlns="" id="{08D2F319-5763-6114-226B-3254BEBC6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8" y="-11085"/>
            <a:ext cx="9701938" cy="1325563"/>
          </a:xfrm>
        </p:spPr>
        <p:txBody>
          <a:bodyPr>
            <a:normAutofit/>
          </a:bodyPr>
          <a:lstStyle/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ВИДЫ ВЫПЛАТ ПО ПДС</a:t>
            </a: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xmlns="" id="{8BD709A6-4790-1328-28AD-FAFF276A2B42}"/>
              </a:ext>
            </a:extLst>
          </p:cNvPr>
          <p:cNvSpPr/>
          <p:nvPr/>
        </p:nvSpPr>
        <p:spPr bwMode="auto">
          <a:xfrm>
            <a:off x="762096" y="1208245"/>
            <a:ext cx="11000546" cy="1346867"/>
          </a:xfrm>
          <a:prstGeom prst="roundRect">
            <a:avLst>
              <a:gd name="adj" fmla="val 14947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0895132F-A059-5614-C1D6-7A6D993003D9}"/>
              </a:ext>
            </a:extLst>
          </p:cNvPr>
          <p:cNvSpPr txBox="1"/>
          <p:nvPr/>
        </p:nvSpPr>
        <p:spPr bwMode="auto">
          <a:xfrm>
            <a:off x="6011237" y="1419888"/>
            <a:ext cx="591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Срок участия в Программе не менее чем 15 лет</a:t>
            </a:r>
          </a:p>
        </p:txBody>
      </p: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xmlns="" id="{D36D96B7-A636-EC74-5C50-E50439C03A64}"/>
              </a:ext>
            </a:extLst>
          </p:cNvPr>
          <p:cNvGrpSpPr/>
          <p:nvPr/>
        </p:nvGrpSpPr>
        <p:grpSpPr>
          <a:xfrm>
            <a:off x="5484816" y="1456282"/>
            <a:ext cx="665957" cy="914330"/>
            <a:chOff x="6201410" y="1549934"/>
            <a:chExt cx="665957" cy="914330"/>
          </a:xfrm>
        </p:grpSpPr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xmlns="" id="{26AC823F-AF7A-BBF1-D54F-6451D2048878}"/>
                </a:ext>
              </a:extLst>
            </p:cNvPr>
            <p:cNvSpPr/>
            <p:nvPr/>
          </p:nvSpPr>
          <p:spPr>
            <a:xfrm>
              <a:off x="6371868" y="1549934"/>
              <a:ext cx="295135" cy="305484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А</a:t>
              </a:r>
            </a:p>
          </p:txBody>
        </p:sp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xmlns="" id="{28ECAC6B-35AD-9E30-4A8E-DA767DEBF98E}"/>
                </a:ext>
              </a:extLst>
            </p:cNvPr>
            <p:cNvSpPr/>
            <p:nvPr/>
          </p:nvSpPr>
          <p:spPr>
            <a:xfrm>
              <a:off x="6371868" y="2158780"/>
              <a:ext cx="295135" cy="305484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Б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C3AA9D43-05A6-F116-8841-E01F24CF4934}"/>
                </a:ext>
              </a:extLst>
            </p:cNvPr>
            <p:cNvSpPr txBox="1"/>
            <p:nvPr/>
          </p:nvSpPr>
          <p:spPr bwMode="auto">
            <a:xfrm>
              <a:off x="6201410" y="1828208"/>
              <a:ext cx="6659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или</a:t>
              </a:r>
            </a:p>
          </p:txBody>
        </p:sp>
      </p:grpSp>
      <p:sp>
        <p:nvSpPr>
          <p:cNvPr id="87" name="Объект 2">
            <a:extLst>
              <a:ext uri="{FF2B5EF4-FFF2-40B4-BE49-F238E27FC236}">
                <a16:creationId xmlns:a16="http://schemas.microsoft.com/office/drawing/2014/main" xmlns="" id="{470CC922-8D2C-4A0E-9E6C-1D6CD2986836}"/>
              </a:ext>
            </a:extLst>
          </p:cNvPr>
          <p:cNvSpPr txBox="1">
            <a:spLocks/>
          </p:cNvSpPr>
          <p:nvPr/>
        </p:nvSpPr>
        <p:spPr bwMode="auto">
          <a:xfrm>
            <a:off x="2781846" y="1324952"/>
            <a:ext cx="2508505" cy="110633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  <a:t>Основания </a:t>
            </a:r>
            <a:br>
              <a:rPr lang="ru-RU" sz="20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</a:br>
            <a:r>
              <a:rPr lang="ru-RU" sz="20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  <a:t>для назначения выплат:</a:t>
            </a:r>
          </a:p>
        </p:txBody>
      </p: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xmlns="" id="{BA686CBB-1A86-FD78-D7CA-DB1E4443E858}"/>
              </a:ext>
            </a:extLst>
          </p:cNvPr>
          <p:cNvCxnSpPr>
            <a:cxnSpLocks/>
          </p:cNvCxnSpPr>
          <p:nvPr/>
        </p:nvCxnSpPr>
        <p:spPr bwMode="auto">
          <a:xfrm>
            <a:off x="5320765" y="1377605"/>
            <a:ext cx="0" cy="1051383"/>
          </a:xfrm>
          <a:prstGeom prst="line">
            <a:avLst/>
          </a:prstGeom>
          <a:ln w="19050">
            <a:solidFill>
              <a:srgbClr val="14102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Треугольник 47">
            <a:extLst>
              <a:ext uri="{FF2B5EF4-FFF2-40B4-BE49-F238E27FC236}">
                <a16:creationId xmlns:a16="http://schemas.microsoft.com/office/drawing/2014/main" xmlns="" id="{C82C4444-527E-87BC-A785-04FB4B4D319A}"/>
              </a:ext>
            </a:extLst>
          </p:cNvPr>
          <p:cNvSpPr/>
          <p:nvPr/>
        </p:nvSpPr>
        <p:spPr bwMode="auto">
          <a:xfrm rot="10800000">
            <a:off x="762094" y="2685362"/>
            <a:ext cx="11000544" cy="31995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Google Shape;362;p6">
            <a:extLst>
              <a:ext uri="{FF2B5EF4-FFF2-40B4-BE49-F238E27FC236}">
                <a16:creationId xmlns:a16="http://schemas.microsoft.com/office/drawing/2014/main" xmlns="" id="{215B1DA7-E399-6472-4D49-E045959D3DDD}"/>
              </a:ext>
            </a:extLst>
          </p:cNvPr>
          <p:cNvSpPr/>
          <p:nvPr/>
        </p:nvSpPr>
        <p:spPr bwMode="auto">
          <a:xfrm>
            <a:off x="3775210" y="3109289"/>
            <a:ext cx="4751126" cy="481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Варианты выплаты накоплений:</a:t>
            </a:r>
          </a:p>
        </p:txBody>
      </p:sp>
      <p:sp>
        <p:nvSpPr>
          <p:cNvPr id="92" name="Google Shape;362;p6">
            <a:extLst>
              <a:ext uri="{FF2B5EF4-FFF2-40B4-BE49-F238E27FC236}">
                <a16:creationId xmlns:a16="http://schemas.microsoft.com/office/drawing/2014/main" xmlns="" id="{1C3B9F6F-3B4C-4703-2266-3D9DE68C4065}"/>
              </a:ext>
            </a:extLst>
          </p:cNvPr>
          <p:cNvSpPr/>
          <p:nvPr/>
        </p:nvSpPr>
        <p:spPr bwMode="auto">
          <a:xfrm>
            <a:off x="762095" y="3735296"/>
            <a:ext cx="324000" cy="32400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1</a:t>
            </a:r>
            <a:endParaRPr sz="1800" b="1" i="0" u="none" strike="noStrike" cap="none" dirty="0">
              <a:solidFill>
                <a:srgbClr val="FFFFFF"/>
              </a:solidFill>
              <a:ea typeface="Arial"/>
              <a:cs typeface="Arial"/>
            </a:endParaRPr>
          </a:p>
        </p:txBody>
      </p:sp>
      <p:sp>
        <p:nvSpPr>
          <p:cNvPr id="94" name="Google Shape;362;p6">
            <a:extLst>
              <a:ext uri="{FF2B5EF4-FFF2-40B4-BE49-F238E27FC236}">
                <a16:creationId xmlns:a16="http://schemas.microsoft.com/office/drawing/2014/main" xmlns="" id="{82AA0860-7167-CC4D-7306-F11BC8A62398}"/>
              </a:ext>
            </a:extLst>
          </p:cNvPr>
          <p:cNvSpPr/>
          <p:nvPr/>
        </p:nvSpPr>
        <p:spPr bwMode="auto">
          <a:xfrm>
            <a:off x="3751516" y="3735296"/>
            <a:ext cx="324000" cy="32400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2</a:t>
            </a:r>
            <a:endParaRPr sz="1800" b="1" i="0" u="none" strike="noStrike" cap="none" dirty="0">
              <a:solidFill>
                <a:srgbClr val="FFFFFF"/>
              </a:solidFill>
              <a:ea typeface="Arial"/>
              <a:cs typeface="Arial"/>
            </a:endParaRPr>
          </a:p>
        </p:txBody>
      </p:sp>
      <p:sp>
        <p:nvSpPr>
          <p:cNvPr id="96" name="Google Shape;362;p6">
            <a:extLst>
              <a:ext uri="{FF2B5EF4-FFF2-40B4-BE49-F238E27FC236}">
                <a16:creationId xmlns:a16="http://schemas.microsoft.com/office/drawing/2014/main" xmlns="" id="{9D8BE8BA-2D1E-BC15-7273-4DAEDBD588BA}"/>
              </a:ext>
            </a:extLst>
          </p:cNvPr>
          <p:cNvSpPr/>
          <p:nvPr/>
        </p:nvSpPr>
        <p:spPr bwMode="auto">
          <a:xfrm>
            <a:off x="6716194" y="3735296"/>
            <a:ext cx="324000" cy="32400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dirty="0">
                <a:solidFill>
                  <a:srgbClr val="FFFFFF"/>
                </a:solidFill>
              </a:rPr>
              <a:t>3</a:t>
            </a:r>
            <a:endParaRPr sz="1800" b="1" i="0" u="none" strike="noStrike" cap="none" dirty="0">
              <a:solidFill>
                <a:srgbClr val="FFFFFF"/>
              </a:solidFill>
              <a:ea typeface="Arial"/>
              <a:cs typeface="Arial"/>
            </a:endParaRPr>
          </a:p>
        </p:txBody>
      </p:sp>
      <p:sp>
        <p:nvSpPr>
          <p:cNvPr id="98" name="Google Shape;362;p6">
            <a:extLst>
              <a:ext uri="{FF2B5EF4-FFF2-40B4-BE49-F238E27FC236}">
                <a16:creationId xmlns:a16="http://schemas.microsoft.com/office/drawing/2014/main" xmlns="" id="{D279E7E2-A2A0-1BB5-A2DB-6E7BFA879F40}"/>
              </a:ext>
            </a:extLst>
          </p:cNvPr>
          <p:cNvSpPr/>
          <p:nvPr/>
        </p:nvSpPr>
        <p:spPr bwMode="auto">
          <a:xfrm>
            <a:off x="9408140" y="3735296"/>
            <a:ext cx="324000" cy="32400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dirty="0">
                <a:solidFill>
                  <a:srgbClr val="FFFFFF"/>
                </a:solidFill>
              </a:rPr>
              <a:t>4</a:t>
            </a:r>
            <a:endParaRPr sz="1800" b="1" i="0" u="none" strike="noStrike" cap="none" dirty="0">
              <a:solidFill>
                <a:srgbClr val="FFFFFF"/>
              </a:solidFill>
              <a:ea typeface="Arial"/>
              <a:cs typeface="Arial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45756596-CE5F-965C-ACE7-59FFDA5561D1}"/>
              </a:ext>
            </a:extLst>
          </p:cNvPr>
          <p:cNvSpPr txBox="1"/>
          <p:nvPr/>
        </p:nvSpPr>
        <p:spPr bwMode="auto">
          <a:xfrm>
            <a:off x="931397" y="4045424"/>
            <a:ext cx="2092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cs typeface="Arial" panose="020B0604020202020204" pitchFamily="34" charset="0"/>
              </a:rPr>
              <a:t>Периодические выплаты</a:t>
            </a:r>
          </a:p>
        </p:txBody>
      </p:sp>
      <p:sp>
        <p:nvSpPr>
          <p:cNvPr id="100" name="Google Shape;331;g277b4458855_0_0">
            <a:extLst>
              <a:ext uri="{FF2B5EF4-FFF2-40B4-BE49-F238E27FC236}">
                <a16:creationId xmlns:a16="http://schemas.microsoft.com/office/drawing/2014/main" xmlns="" id="{EACAB4ED-6611-3870-79A1-E3FD8B5F0BA4}"/>
              </a:ext>
            </a:extLst>
          </p:cNvPr>
          <p:cNvSpPr/>
          <p:nvPr/>
        </p:nvSpPr>
        <p:spPr bwMode="auto">
          <a:xfrm>
            <a:off x="1027075" y="4627468"/>
            <a:ext cx="2364052" cy="183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Пожизненно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Периодическая выплата </a:t>
            </a: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(срочная выплата)</a:t>
            </a:r>
            <a:endParaRPr lang="ru-RU" sz="1200" b="0" i="0" u="none" strike="noStrike" cap="none" dirty="0">
              <a:solidFill>
                <a:srgbClr val="000000"/>
              </a:solidFill>
              <a:ea typeface="Arial"/>
              <a:cs typeface="Arial"/>
            </a:endParaRP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Единовременно</a:t>
            </a:r>
            <a:b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</a:b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(после 15 лет участия </a:t>
            </a:r>
            <a:b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</a:b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или при  возрасте 55/60, если сбережений на счете менее 412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a typeface="Arial"/>
                <a:cs typeface="Arial"/>
              </a:rPr>
              <a:t>т.р</a:t>
            </a: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.)</a:t>
            </a:r>
            <a:endParaRPr lang="ru-RU" sz="1050" b="0" i="0" u="none" strike="noStrike" cap="none" dirty="0">
              <a:solidFill>
                <a:srgbClr val="000000"/>
              </a:solidFill>
              <a:ea typeface="Arial"/>
              <a:cs typeface="Arial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83AF1CCE-0C19-8B1B-F546-5C662B9EE945}"/>
              </a:ext>
            </a:extLst>
          </p:cNvPr>
          <p:cNvSpPr txBox="1"/>
          <p:nvPr/>
        </p:nvSpPr>
        <p:spPr bwMode="auto">
          <a:xfrm>
            <a:off x="3919352" y="4045424"/>
            <a:ext cx="25814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cs typeface="Arial" panose="020B0604020202020204" pitchFamily="34" charset="0"/>
              </a:rPr>
              <a:t>Выплаты в особой жизненной ситуации</a:t>
            </a:r>
          </a:p>
        </p:txBody>
      </p:sp>
      <p:sp>
        <p:nvSpPr>
          <p:cNvPr id="102" name="Google Shape;331;g277b4458855_0_0">
            <a:extLst>
              <a:ext uri="{FF2B5EF4-FFF2-40B4-BE49-F238E27FC236}">
                <a16:creationId xmlns:a16="http://schemas.microsoft.com/office/drawing/2014/main" xmlns="" id="{B33D8721-F032-C314-6909-516C5B59BD81}"/>
              </a:ext>
            </a:extLst>
          </p:cNvPr>
          <p:cNvSpPr/>
          <p:nvPr/>
        </p:nvSpPr>
        <p:spPr bwMode="auto">
          <a:xfrm>
            <a:off x="4015030" y="4627468"/>
            <a:ext cx="2186046" cy="129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Дорогостоящие виды лечения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Потеря кормильца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B61D9CD2-6A5C-66A4-4064-8B892EE9D22F}"/>
              </a:ext>
            </a:extLst>
          </p:cNvPr>
          <p:cNvSpPr txBox="1"/>
          <p:nvPr/>
        </p:nvSpPr>
        <p:spPr bwMode="auto">
          <a:xfrm>
            <a:off x="6874682" y="4045424"/>
            <a:ext cx="2092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cs typeface="Arial" panose="020B0604020202020204" pitchFamily="34" charset="0"/>
              </a:rPr>
              <a:t>Выплата выкупной суммы</a:t>
            </a:r>
          </a:p>
        </p:txBody>
      </p:sp>
      <p:sp>
        <p:nvSpPr>
          <p:cNvPr id="104" name="Google Shape;331;g277b4458855_0_0">
            <a:extLst>
              <a:ext uri="{FF2B5EF4-FFF2-40B4-BE49-F238E27FC236}">
                <a16:creationId xmlns:a16="http://schemas.microsoft.com/office/drawing/2014/main" xmlns="" id="{343AD906-2AC5-328E-B67B-00137F7030AF}"/>
              </a:ext>
            </a:extLst>
          </p:cNvPr>
          <p:cNvSpPr/>
          <p:nvPr/>
        </p:nvSpPr>
        <p:spPr bwMode="auto">
          <a:xfrm>
            <a:off x="6970360" y="4627468"/>
            <a:ext cx="2186046" cy="129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За счет личных взносов участника ПДС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E324947B-47EA-C9A5-F86C-E1CF684428DD}"/>
              </a:ext>
            </a:extLst>
          </p:cNvPr>
          <p:cNvSpPr txBox="1"/>
          <p:nvPr/>
        </p:nvSpPr>
        <p:spPr bwMode="auto">
          <a:xfrm>
            <a:off x="9566627" y="4045424"/>
            <a:ext cx="2092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cs typeface="Arial" panose="020B0604020202020204" pitchFamily="34" charset="0"/>
              </a:rPr>
              <a:t>Выплата наследникам </a:t>
            </a:r>
          </a:p>
        </p:txBody>
      </p:sp>
      <p:sp>
        <p:nvSpPr>
          <p:cNvPr id="106" name="Google Shape;331;g277b4458855_0_0">
            <a:extLst>
              <a:ext uri="{FF2B5EF4-FFF2-40B4-BE49-F238E27FC236}">
                <a16:creationId xmlns:a16="http://schemas.microsoft.com/office/drawing/2014/main" xmlns="" id="{4B29805F-AE17-EB04-E37A-821368EFF3E3}"/>
              </a:ext>
            </a:extLst>
          </p:cNvPr>
          <p:cNvSpPr/>
          <p:nvPr/>
        </p:nvSpPr>
        <p:spPr bwMode="auto">
          <a:xfrm>
            <a:off x="9662305" y="4627468"/>
            <a:ext cx="2354758" cy="129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В случае смерти участника ПДС </a:t>
            </a:r>
            <a:b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</a:b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(исключение —назначенная пожизненная выплата участнику ПДС</a:t>
            </a:r>
            <a:endParaRPr lang="ru-RU" sz="1400" b="0" i="0" u="none" strike="noStrike" cap="none" dirty="0">
              <a:solidFill>
                <a:srgbClr val="000000"/>
              </a:solidFill>
              <a:ea typeface="Arial"/>
              <a:cs typeface="Arial"/>
            </a:endParaRPr>
          </a:p>
        </p:txBody>
      </p: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xmlns="" id="{281B239E-175C-8C64-4400-D6D444C3B7C6}"/>
              </a:ext>
            </a:extLst>
          </p:cNvPr>
          <p:cNvCxnSpPr>
            <a:cxnSpLocks/>
          </p:cNvCxnSpPr>
          <p:nvPr/>
        </p:nvCxnSpPr>
        <p:spPr>
          <a:xfrm>
            <a:off x="3545363" y="3702245"/>
            <a:ext cx="0" cy="3028046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xmlns="" id="{1C2F005A-79D8-A04A-F7F6-4EDF91B761DD}"/>
              </a:ext>
            </a:extLst>
          </p:cNvPr>
          <p:cNvCxnSpPr>
            <a:cxnSpLocks/>
          </p:cNvCxnSpPr>
          <p:nvPr/>
        </p:nvCxnSpPr>
        <p:spPr>
          <a:xfrm>
            <a:off x="6531763" y="3702245"/>
            <a:ext cx="0" cy="3028046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xmlns="" id="{835C9040-BAE5-FBAA-27A0-2A6DCB1C82A4}"/>
              </a:ext>
            </a:extLst>
          </p:cNvPr>
          <p:cNvCxnSpPr>
            <a:cxnSpLocks/>
          </p:cNvCxnSpPr>
          <p:nvPr/>
        </p:nvCxnSpPr>
        <p:spPr>
          <a:xfrm>
            <a:off x="9221268" y="3702245"/>
            <a:ext cx="0" cy="3028046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725A1A06-C365-D617-8879-8DA2086C7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91104" y="1281370"/>
            <a:ext cx="2883533" cy="1235800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80F5E54C-E96E-0167-CB84-8F5EE49F905E}"/>
              </a:ext>
            </a:extLst>
          </p:cNvPr>
          <p:cNvSpPr txBox="1"/>
          <p:nvPr/>
        </p:nvSpPr>
        <p:spPr bwMode="auto">
          <a:xfrm>
            <a:off x="6011237" y="2018978"/>
            <a:ext cx="591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Достижение возраста 55 женщины/60 мужчины</a:t>
            </a:r>
          </a:p>
        </p:txBody>
      </p:sp>
    </p:spTree>
    <p:extLst>
      <p:ext uri="{BB962C8B-B14F-4D97-AF65-F5344CB8AC3E}">
        <p14:creationId xmlns:p14="http://schemas.microsoft.com/office/powerpoint/2010/main" val="634151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E95B38D-B4DC-53A9-6ACE-A2E5DF092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02839" y="156957"/>
            <a:ext cx="1863483" cy="1775642"/>
          </a:xfrm>
          <a:prstGeom prst="rect">
            <a:avLst/>
          </a:prstGeom>
        </p:spPr>
      </p:pic>
      <p:sp>
        <p:nvSpPr>
          <p:cNvPr id="121" name="Прямоугольник: скругленные углы 120">
            <a:extLst>
              <a:ext uri="{FF2B5EF4-FFF2-40B4-BE49-F238E27FC236}">
                <a16:creationId xmlns:a16="http://schemas.microsoft.com/office/drawing/2014/main" xmlns="" id="{3C149770-7F89-EB6A-6BAC-23FBFCC9FFCC}"/>
              </a:ext>
            </a:extLst>
          </p:cNvPr>
          <p:cNvSpPr/>
          <p:nvPr/>
        </p:nvSpPr>
        <p:spPr>
          <a:xfrm>
            <a:off x="6181074" y="1832308"/>
            <a:ext cx="5585248" cy="481157"/>
          </a:xfrm>
          <a:prstGeom prst="roundRect">
            <a:avLst>
              <a:gd name="adj" fmla="val 50000"/>
            </a:avLst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: скругленные углы 119">
            <a:extLst>
              <a:ext uri="{FF2B5EF4-FFF2-40B4-BE49-F238E27FC236}">
                <a16:creationId xmlns:a16="http://schemas.microsoft.com/office/drawing/2014/main" xmlns="" id="{92D635F2-976F-082D-5AAD-AE4D23AA0161}"/>
              </a:ext>
            </a:extLst>
          </p:cNvPr>
          <p:cNvSpPr/>
          <p:nvPr/>
        </p:nvSpPr>
        <p:spPr>
          <a:xfrm>
            <a:off x="718324" y="1832308"/>
            <a:ext cx="5305158" cy="481157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217B79F-3F73-4AB7-8033-D841BA9E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6</a:t>
            </a:fld>
            <a:endParaRPr lang="ru-RU" dirty="0"/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5531BDBA-06E8-4AD4-A690-BAEC2E90602F}"/>
              </a:ext>
            </a:extLst>
          </p:cNvPr>
          <p:cNvSpPr txBox="1">
            <a:spLocks/>
          </p:cNvSpPr>
          <p:nvPr/>
        </p:nvSpPr>
        <p:spPr>
          <a:xfrm>
            <a:off x="630047" y="6547102"/>
            <a:ext cx="1403148" cy="306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Источник: СФР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43A90827-14EE-D845-B338-C4CFA62E97EC}"/>
              </a:ext>
            </a:extLst>
          </p:cNvPr>
          <p:cNvSpPr txBox="1"/>
          <p:nvPr/>
        </p:nvSpPr>
        <p:spPr>
          <a:xfrm>
            <a:off x="1251231" y="5016194"/>
            <a:ext cx="4893415" cy="553998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432000" rtlCol="0" anchor="ctr">
            <a:spAutoFit/>
          </a:bodyPr>
          <a:lstStyle/>
          <a:p>
            <a:pPr marR="0" lvl="0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Учитываются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в рублях, а не в пенсионных коэффициентах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43A90827-14EE-D845-B338-C4CFA62E97EC}"/>
              </a:ext>
            </a:extLst>
          </p:cNvPr>
          <p:cNvSpPr txBox="1"/>
          <p:nvPr/>
        </p:nvSpPr>
        <p:spPr>
          <a:xfrm>
            <a:off x="1251231" y="5886338"/>
            <a:ext cx="4693348" cy="553998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432000" rtlCol="0" anchor="ctr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Ежегодное увеличение за счёт инвестиционного дохода НПФ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7158D6B-8F46-A67B-A64C-DE96A63432CC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ПЕНСИОННЫЕ НАКОПЛЕНИЯ </a:t>
            </a:r>
            <a:br>
              <a:rPr lang="ru-RU" sz="4000" b="1" dirty="0">
                <a:solidFill>
                  <a:srgbClr val="3A76BB"/>
                </a:solidFill>
              </a:rPr>
            </a:br>
            <a:r>
              <a:rPr lang="ru-RU" sz="4000" b="1" dirty="0">
                <a:solidFill>
                  <a:srgbClr val="3A76BB"/>
                </a:solidFill>
              </a:rPr>
              <a:t>У ГРАЖДАН 1967 – 1997 Г.Р.</a:t>
            </a:r>
          </a:p>
        </p:txBody>
      </p:sp>
      <p:sp>
        <p:nvSpPr>
          <p:cNvPr id="7" name="Прямоугольник: скругленные углы 20">
            <a:extLst>
              <a:ext uri="{FF2B5EF4-FFF2-40B4-BE49-F238E27FC236}">
                <a16:creationId xmlns:a16="http://schemas.microsoft.com/office/drawing/2014/main" xmlns="" id="{70AB4B73-F4DD-B4BF-1681-72FB75729D5B}"/>
              </a:ext>
            </a:extLst>
          </p:cNvPr>
          <p:cNvSpPr/>
          <p:nvPr/>
        </p:nvSpPr>
        <p:spPr bwMode="auto">
          <a:xfrm>
            <a:off x="1059516" y="2898957"/>
            <a:ext cx="10400117" cy="45719"/>
          </a:xfrm>
          <a:prstGeom prst="roundRect">
            <a:avLst>
              <a:gd name="adj" fmla="val 26462"/>
            </a:avLst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800FA9C-246F-D8B4-D58E-4984FCDD274C}"/>
              </a:ext>
            </a:extLst>
          </p:cNvPr>
          <p:cNvSpPr/>
          <p:nvPr/>
        </p:nvSpPr>
        <p:spPr bwMode="auto">
          <a:xfrm>
            <a:off x="561864" y="2375469"/>
            <a:ext cx="886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4102E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2002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4102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13D38C8-C39A-16B5-7D3D-E568B0B71778}"/>
              </a:ext>
            </a:extLst>
          </p:cNvPr>
          <p:cNvSpPr/>
          <p:nvPr/>
        </p:nvSpPr>
        <p:spPr bwMode="auto">
          <a:xfrm>
            <a:off x="5630179" y="2375469"/>
            <a:ext cx="886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4102E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2014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4102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F79BA7B-823E-E2C6-689E-EA11850F8D07}"/>
              </a:ext>
            </a:extLst>
          </p:cNvPr>
          <p:cNvSpPr/>
          <p:nvPr/>
        </p:nvSpPr>
        <p:spPr bwMode="auto">
          <a:xfrm>
            <a:off x="11055458" y="2375469"/>
            <a:ext cx="886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4102E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2024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4102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0EE84F0D-790B-7F97-CC4C-0C5533867E1D}"/>
              </a:ext>
            </a:extLst>
          </p:cNvPr>
          <p:cNvSpPr/>
          <p:nvPr/>
        </p:nvSpPr>
        <p:spPr bwMode="auto">
          <a:xfrm>
            <a:off x="873895" y="2790492"/>
            <a:ext cx="262647" cy="262647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1265D2EE-5FEC-DCCC-F377-FB6906348FBC}"/>
              </a:ext>
            </a:extLst>
          </p:cNvPr>
          <p:cNvSpPr/>
          <p:nvPr/>
        </p:nvSpPr>
        <p:spPr bwMode="auto">
          <a:xfrm>
            <a:off x="5944580" y="2790492"/>
            <a:ext cx="262647" cy="262647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047B5534-4411-9393-E94E-BF9B3ADE91F7}"/>
              </a:ext>
            </a:extLst>
          </p:cNvPr>
          <p:cNvSpPr/>
          <p:nvPr/>
        </p:nvSpPr>
        <p:spPr bwMode="auto">
          <a:xfrm>
            <a:off x="11367490" y="2790492"/>
            <a:ext cx="262647" cy="262647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Google Shape;362;p6">
            <a:extLst>
              <a:ext uri="{FF2B5EF4-FFF2-40B4-BE49-F238E27FC236}">
                <a16:creationId xmlns:a16="http://schemas.microsoft.com/office/drawing/2014/main" xmlns="" id="{96626712-B74C-7A63-B7E8-B3821D3532F5}"/>
              </a:ext>
            </a:extLst>
          </p:cNvPr>
          <p:cNvSpPr/>
          <p:nvPr/>
        </p:nvSpPr>
        <p:spPr bwMode="auto">
          <a:xfrm>
            <a:off x="698807" y="1832309"/>
            <a:ext cx="5140998" cy="4811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>
                <a:tab pos="1438275" algn="l"/>
              </a:tabLst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Активное пополнение счетов граждан</a:t>
            </a:r>
          </a:p>
        </p:txBody>
      </p:sp>
      <p:sp>
        <p:nvSpPr>
          <p:cNvPr id="15" name="Google Shape;362;p6">
            <a:extLst>
              <a:ext uri="{FF2B5EF4-FFF2-40B4-BE49-F238E27FC236}">
                <a16:creationId xmlns:a16="http://schemas.microsoft.com/office/drawing/2014/main" xmlns="" id="{870C1E26-9368-33CF-7B68-5B87A0F7C384}"/>
              </a:ext>
            </a:extLst>
          </p:cNvPr>
          <p:cNvSpPr/>
          <p:nvPr/>
        </p:nvSpPr>
        <p:spPr bwMode="auto">
          <a:xfrm>
            <a:off x="7000142" y="1832309"/>
            <a:ext cx="3705958" cy="4811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МОРАТОРИЙ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47040867-255E-E768-DEB9-C95C38822B8E}"/>
              </a:ext>
            </a:extLst>
          </p:cNvPr>
          <p:cNvCxnSpPr>
            <a:cxnSpLocks/>
          </p:cNvCxnSpPr>
          <p:nvPr/>
        </p:nvCxnSpPr>
        <p:spPr bwMode="auto">
          <a:xfrm>
            <a:off x="6073914" y="3219954"/>
            <a:ext cx="0" cy="1331098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oogle Shape;331;g277b4458855_0_0">
            <a:extLst>
              <a:ext uri="{FF2B5EF4-FFF2-40B4-BE49-F238E27FC236}">
                <a16:creationId xmlns:a16="http://schemas.microsoft.com/office/drawing/2014/main" xmlns="" id="{33E82F37-9A06-4BE4-EA7C-BFC0E40FC77B}"/>
              </a:ext>
            </a:extLst>
          </p:cNvPr>
          <p:cNvSpPr/>
          <p:nvPr/>
        </p:nvSpPr>
        <p:spPr bwMode="auto">
          <a:xfrm>
            <a:off x="6444345" y="3104058"/>
            <a:ext cx="5185792" cy="153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Char char="●"/>
              <a:defRPr/>
            </a:pPr>
            <a:r>
              <a:rPr lang="ru-RU" sz="2000" b="1" i="0" u="none" strike="noStrike" cap="none" dirty="0">
                <a:solidFill>
                  <a:srgbClr val="3A76BB"/>
                </a:solidFill>
                <a:latin typeface="Arial"/>
                <a:ea typeface="Arial"/>
                <a:cs typeface="Arial"/>
              </a:rPr>
              <a:t>22</a:t>
            </a:r>
            <a:r>
              <a:rPr lang="ru-RU" sz="1600" b="1" i="0" u="none" strike="noStrike" cap="none" dirty="0">
                <a:solidFill>
                  <a:srgbClr val="3A76BB"/>
                </a:solidFill>
                <a:latin typeface="Arial"/>
                <a:ea typeface="Arial"/>
                <a:cs typeface="Arial"/>
              </a:rPr>
              <a:t>%</a:t>
            </a:r>
            <a:r>
              <a:rPr lang="ru-RU" sz="1600" b="1" i="0" u="none" strike="noStrike" cap="none" dirty="0">
                <a:solidFill>
                  <a:srgbClr val="FF0F43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600" dirty="0"/>
              <a:t>—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страховые взносы работодателя в СФР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Пополняется только инвестиционным доходом</a:t>
            </a:r>
          </a:p>
        </p:txBody>
      </p:sp>
      <p:sp>
        <p:nvSpPr>
          <p:cNvPr id="18" name="Google Shape;331;g277b4458855_0_0">
            <a:extLst>
              <a:ext uri="{FF2B5EF4-FFF2-40B4-BE49-F238E27FC236}">
                <a16:creationId xmlns:a16="http://schemas.microsoft.com/office/drawing/2014/main" xmlns="" id="{7FD513A2-351B-4612-98F3-0201607B8D00}"/>
              </a:ext>
            </a:extLst>
          </p:cNvPr>
          <p:cNvSpPr/>
          <p:nvPr/>
        </p:nvSpPr>
        <p:spPr bwMode="auto">
          <a:xfrm>
            <a:off x="932939" y="3104058"/>
            <a:ext cx="5011641" cy="144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●"/>
              <a:defRPr/>
            </a:pPr>
            <a:r>
              <a:rPr lang="ru-RU" sz="2000" b="1" i="0" u="none" strike="noStrike" cap="none" dirty="0">
                <a:solidFill>
                  <a:srgbClr val="099A85"/>
                </a:solidFill>
                <a:latin typeface="Arial"/>
                <a:ea typeface="Arial"/>
                <a:cs typeface="Arial"/>
              </a:rPr>
              <a:t>16</a:t>
            </a:r>
            <a:r>
              <a:rPr lang="ru-RU" sz="1600" b="1" i="0" u="none" strike="noStrike" cap="none" dirty="0">
                <a:solidFill>
                  <a:srgbClr val="099A85"/>
                </a:solidFill>
                <a:latin typeface="Arial"/>
                <a:ea typeface="Arial"/>
                <a:cs typeface="Arial"/>
              </a:rPr>
              <a:t>%</a:t>
            </a:r>
            <a:r>
              <a:rPr lang="ru-RU" sz="1600" b="1" i="0" u="none" strike="noStrike" cap="none" dirty="0">
                <a:solidFill>
                  <a:srgbClr val="FF0F43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600" dirty="0"/>
              <a:t>—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страховые взносы работодателя в СФР 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●"/>
              <a:defRPr/>
            </a:pPr>
            <a:r>
              <a:rPr lang="ru-RU" sz="2000" b="1" i="0" u="none" strike="noStrike" cap="none" dirty="0">
                <a:solidFill>
                  <a:srgbClr val="099A85"/>
                </a:solidFill>
                <a:latin typeface="Arial"/>
                <a:ea typeface="Arial"/>
                <a:cs typeface="Arial"/>
              </a:rPr>
              <a:t>6</a:t>
            </a:r>
            <a:r>
              <a:rPr lang="ru-RU" sz="1600" b="1" i="0" u="none" strike="noStrike" cap="none" dirty="0">
                <a:solidFill>
                  <a:srgbClr val="099A85"/>
                </a:solidFill>
                <a:latin typeface="Arial"/>
                <a:ea typeface="Arial"/>
                <a:cs typeface="Arial"/>
              </a:rPr>
              <a:t>%</a:t>
            </a:r>
            <a:r>
              <a:rPr lang="ru-RU" sz="1600" b="1" i="0" u="none" strike="noStrike" cap="none" dirty="0">
                <a:solidFill>
                  <a:srgbClr val="FF0F43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от заработной платы </a:t>
            </a:r>
            <a:r>
              <a:rPr lang="ru-RU" sz="1600" dirty="0"/>
              <a:t>—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отчисления </a:t>
            </a:r>
            <a:b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накопительную часть пенсии (ОПС) — находятся в НПФ/СФР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1F651598-03EA-0FB7-3C48-335F1AE53FDA}"/>
              </a:ext>
            </a:extLst>
          </p:cNvPr>
          <p:cNvCxnSpPr>
            <a:cxnSpLocks/>
          </p:cNvCxnSpPr>
          <p:nvPr/>
        </p:nvCxnSpPr>
        <p:spPr>
          <a:xfrm>
            <a:off x="732873" y="4708817"/>
            <a:ext cx="11033449" cy="0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2CBC47A0-7639-A7D2-D0A0-E21CFB477761}"/>
              </a:ext>
            </a:extLst>
          </p:cNvPr>
          <p:cNvGrpSpPr/>
          <p:nvPr/>
        </p:nvGrpSpPr>
        <p:grpSpPr>
          <a:xfrm>
            <a:off x="718325" y="4894221"/>
            <a:ext cx="730250" cy="730250"/>
            <a:chOff x="1239804" y="3012475"/>
            <a:chExt cx="799591" cy="799591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69330A29-9274-BEA3-4569-CD931C7BC6BC}"/>
                </a:ext>
              </a:extLst>
            </p:cNvPr>
            <p:cNvSpPr/>
            <p:nvPr/>
          </p:nvSpPr>
          <p:spPr>
            <a:xfrm>
              <a:off x="1239804" y="3012475"/>
              <a:ext cx="799591" cy="799591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xmlns="" id="{2FC6E5C4-713D-3783-F788-6F29189FFB91}"/>
                </a:ext>
              </a:extLst>
            </p:cNvPr>
            <p:cNvGrpSpPr/>
            <p:nvPr/>
          </p:nvGrpSpPr>
          <p:grpSpPr>
            <a:xfrm>
              <a:off x="1395240" y="3178964"/>
              <a:ext cx="488718" cy="466612"/>
              <a:chOff x="7390435" y="3215893"/>
              <a:chExt cx="372073" cy="355244"/>
            </a:xfrm>
          </p:grpSpPr>
          <p:grpSp>
            <p:nvGrpSpPr>
              <p:cNvPr id="28" name="Google Shape;943;p33">
                <a:extLst>
                  <a:ext uri="{FF2B5EF4-FFF2-40B4-BE49-F238E27FC236}">
                    <a16:creationId xmlns:a16="http://schemas.microsoft.com/office/drawing/2014/main" xmlns="" id="{D7ABACCA-AC1E-7B96-E001-7F2AE0EEE178}"/>
                  </a:ext>
                </a:extLst>
              </p:cNvPr>
              <p:cNvGrpSpPr/>
              <p:nvPr/>
            </p:nvGrpSpPr>
            <p:grpSpPr>
              <a:xfrm>
                <a:off x="7390435" y="3215893"/>
                <a:ext cx="372073" cy="355244"/>
                <a:chOff x="7390435" y="3680868"/>
                <a:chExt cx="372073" cy="355244"/>
              </a:xfrm>
            </p:grpSpPr>
            <p:sp>
              <p:nvSpPr>
                <p:cNvPr id="30" name="Google Shape;944;p33">
                  <a:extLst>
                    <a:ext uri="{FF2B5EF4-FFF2-40B4-BE49-F238E27FC236}">
                      <a16:creationId xmlns:a16="http://schemas.microsoft.com/office/drawing/2014/main" xmlns="" id="{6A351501-0451-F849-7005-DB0005C9F432}"/>
                    </a:ext>
                  </a:extLst>
                </p:cNvPr>
                <p:cNvSpPr/>
                <p:nvPr/>
              </p:nvSpPr>
              <p:spPr>
                <a:xfrm>
                  <a:off x="7390435" y="3744950"/>
                  <a:ext cx="294178" cy="291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4" h="9169" extrusionOk="0">
                      <a:moveTo>
                        <a:pt x="4668" y="0"/>
                      </a:moveTo>
                      <a:cubicBezTo>
                        <a:pt x="3441" y="0"/>
                        <a:pt x="2287" y="477"/>
                        <a:pt x="1417" y="1334"/>
                      </a:cubicBezTo>
                      <a:cubicBezTo>
                        <a:pt x="1358" y="1393"/>
                        <a:pt x="1358" y="1501"/>
                        <a:pt x="1417" y="1572"/>
                      </a:cubicBezTo>
                      <a:cubicBezTo>
                        <a:pt x="1447" y="1602"/>
                        <a:pt x="1489" y="1617"/>
                        <a:pt x="1532" y="1617"/>
                      </a:cubicBezTo>
                      <a:cubicBezTo>
                        <a:pt x="1575" y="1617"/>
                        <a:pt x="1620" y="1602"/>
                        <a:pt x="1655" y="1572"/>
                      </a:cubicBezTo>
                      <a:cubicBezTo>
                        <a:pt x="2465" y="774"/>
                        <a:pt x="3537" y="322"/>
                        <a:pt x="4668" y="322"/>
                      </a:cubicBezTo>
                      <a:cubicBezTo>
                        <a:pt x="5799" y="322"/>
                        <a:pt x="6870" y="774"/>
                        <a:pt x="7668" y="1572"/>
                      </a:cubicBezTo>
                      <a:cubicBezTo>
                        <a:pt x="8478" y="2382"/>
                        <a:pt x="8918" y="3453"/>
                        <a:pt x="8918" y="4584"/>
                      </a:cubicBezTo>
                      <a:cubicBezTo>
                        <a:pt x="8918" y="5715"/>
                        <a:pt x="8478" y="6787"/>
                        <a:pt x="7668" y="7585"/>
                      </a:cubicBezTo>
                      <a:cubicBezTo>
                        <a:pt x="6841" y="8412"/>
                        <a:pt x="5751" y="8826"/>
                        <a:pt x="4662" y="8826"/>
                      </a:cubicBezTo>
                      <a:cubicBezTo>
                        <a:pt x="3572" y="8826"/>
                        <a:pt x="2483" y="8412"/>
                        <a:pt x="1655" y="7585"/>
                      </a:cubicBezTo>
                      <a:cubicBezTo>
                        <a:pt x="953" y="6882"/>
                        <a:pt x="524" y="5965"/>
                        <a:pt x="441" y="4977"/>
                      </a:cubicBezTo>
                      <a:cubicBezTo>
                        <a:pt x="346" y="4013"/>
                        <a:pt x="596" y="3037"/>
                        <a:pt x="1132" y="2227"/>
                      </a:cubicBezTo>
                      <a:cubicBezTo>
                        <a:pt x="1179" y="2155"/>
                        <a:pt x="1167" y="2048"/>
                        <a:pt x="1096" y="1989"/>
                      </a:cubicBezTo>
                      <a:cubicBezTo>
                        <a:pt x="1066" y="1972"/>
                        <a:pt x="1035" y="1964"/>
                        <a:pt x="1005" y="1964"/>
                      </a:cubicBezTo>
                      <a:cubicBezTo>
                        <a:pt x="950" y="1964"/>
                        <a:pt x="896" y="1990"/>
                        <a:pt x="858" y="2036"/>
                      </a:cubicBezTo>
                      <a:cubicBezTo>
                        <a:pt x="274" y="2894"/>
                        <a:pt x="1" y="3953"/>
                        <a:pt x="108" y="5013"/>
                      </a:cubicBezTo>
                      <a:cubicBezTo>
                        <a:pt x="215" y="6073"/>
                        <a:pt x="679" y="7085"/>
                        <a:pt x="1429" y="7823"/>
                      </a:cubicBezTo>
                      <a:cubicBezTo>
                        <a:pt x="2322" y="8716"/>
                        <a:pt x="3501" y="9168"/>
                        <a:pt x="4680" y="9168"/>
                      </a:cubicBezTo>
                      <a:cubicBezTo>
                        <a:pt x="5858" y="9168"/>
                        <a:pt x="7025" y="8716"/>
                        <a:pt x="7918" y="7823"/>
                      </a:cubicBezTo>
                      <a:cubicBezTo>
                        <a:pt x="8787" y="6966"/>
                        <a:pt x="9264" y="5799"/>
                        <a:pt x="9264" y="4584"/>
                      </a:cubicBezTo>
                      <a:cubicBezTo>
                        <a:pt x="9264" y="3358"/>
                        <a:pt x="8787" y="2203"/>
                        <a:pt x="7906" y="1334"/>
                      </a:cubicBezTo>
                      <a:cubicBezTo>
                        <a:pt x="7049" y="477"/>
                        <a:pt x="5882" y="0"/>
                        <a:pt x="466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945;p33">
                  <a:extLst>
                    <a:ext uri="{FF2B5EF4-FFF2-40B4-BE49-F238E27FC236}">
                      <a16:creationId xmlns:a16="http://schemas.microsoft.com/office/drawing/2014/main" xmlns="" id="{5AC66E78-F9AA-BE9A-4131-958A88F45B0E}"/>
                    </a:ext>
                  </a:extLst>
                </p:cNvPr>
                <p:cNvSpPr/>
                <p:nvPr/>
              </p:nvSpPr>
              <p:spPr>
                <a:xfrm>
                  <a:off x="7408948" y="3772259"/>
                  <a:ext cx="259407" cy="23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9" h="7440" extrusionOk="0">
                      <a:moveTo>
                        <a:pt x="4085" y="319"/>
                      </a:moveTo>
                      <a:cubicBezTo>
                        <a:pt x="4942" y="319"/>
                        <a:pt x="5823" y="653"/>
                        <a:pt x="6478" y="1319"/>
                      </a:cubicBezTo>
                      <a:cubicBezTo>
                        <a:pt x="7800" y="2653"/>
                        <a:pt x="7800" y="4796"/>
                        <a:pt x="6478" y="6117"/>
                      </a:cubicBezTo>
                      <a:cubicBezTo>
                        <a:pt x="5817" y="6778"/>
                        <a:pt x="4951" y="7109"/>
                        <a:pt x="4083" y="7109"/>
                      </a:cubicBezTo>
                      <a:cubicBezTo>
                        <a:pt x="3216" y="7109"/>
                        <a:pt x="2346" y="6778"/>
                        <a:pt x="1680" y="6117"/>
                      </a:cubicBezTo>
                      <a:cubicBezTo>
                        <a:pt x="358" y="4796"/>
                        <a:pt x="358" y="2653"/>
                        <a:pt x="1680" y="1319"/>
                      </a:cubicBezTo>
                      <a:cubicBezTo>
                        <a:pt x="2335" y="664"/>
                        <a:pt x="3216" y="319"/>
                        <a:pt x="4085" y="319"/>
                      </a:cubicBezTo>
                      <a:close/>
                      <a:moveTo>
                        <a:pt x="4088" y="1"/>
                      </a:moveTo>
                      <a:cubicBezTo>
                        <a:pt x="3132" y="1"/>
                        <a:pt x="2174" y="361"/>
                        <a:pt x="1442" y="1081"/>
                      </a:cubicBezTo>
                      <a:cubicBezTo>
                        <a:pt x="1" y="2534"/>
                        <a:pt x="1" y="4891"/>
                        <a:pt x="1442" y="6356"/>
                      </a:cubicBezTo>
                      <a:cubicBezTo>
                        <a:pt x="2180" y="7082"/>
                        <a:pt x="3120" y="7439"/>
                        <a:pt x="4085" y="7439"/>
                      </a:cubicBezTo>
                      <a:cubicBezTo>
                        <a:pt x="5037" y="7439"/>
                        <a:pt x="5978" y="7082"/>
                        <a:pt x="6716" y="6356"/>
                      </a:cubicBezTo>
                      <a:cubicBezTo>
                        <a:pt x="8169" y="4891"/>
                        <a:pt x="8169" y="2546"/>
                        <a:pt x="6716" y="1081"/>
                      </a:cubicBezTo>
                      <a:cubicBezTo>
                        <a:pt x="5996" y="361"/>
                        <a:pt x="5043" y="1"/>
                        <a:pt x="40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946;p33">
                  <a:extLst>
                    <a:ext uri="{FF2B5EF4-FFF2-40B4-BE49-F238E27FC236}">
                      <a16:creationId xmlns:a16="http://schemas.microsoft.com/office/drawing/2014/main" xmlns="" id="{754131BC-0107-8EF5-6A7E-0B5AF0BD148E}"/>
                    </a:ext>
                  </a:extLst>
                </p:cNvPr>
                <p:cNvSpPr/>
                <p:nvPr/>
              </p:nvSpPr>
              <p:spPr>
                <a:xfrm>
                  <a:off x="7487986" y="3680868"/>
                  <a:ext cx="274522" cy="259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5" h="8174" extrusionOk="0">
                      <a:moveTo>
                        <a:pt x="3614" y="0"/>
                      </a:moveTo>
                      <a:cubicBezTo>
                        <a:pt x="2438" y="0"/>
                        <a:pt x="1262" y="447"/>
                        <a:pt x="369" y="1340"/>
                      </a:cubicBezTo>
                      <a:cubicBezTo>
                        <a:pt x="262" y="1447"/>
                        <a:pt x="167" y="1566"/>
                        <a:pt x="60" y="1685"/>
                      </a:cubicBezTo>
                      <a:cubicBezTo>
                        <a:pt x="0" y="1756"/>
                        <a:pt x="12" y="1864"/>
                        <a:pt x="84" y="1923"/>
                      </a:cubicBezTo>
                      <a:cubicBezTo>
                        <a:pt x="118" y="1948"/>
                        <a:pt x="155" y="1960"/>
                        <a:pt x="191" y="1960"/>
                      </a:cubicBezTo>
                      <a:cubicBezTo>
                        <a:pt x="240" y="1960"/>
                        <a:pt x="287" y="1936"/>
                        <a:pt x="322" y="1887"/>
                      </a:cubicBezTo>
                      <a:cubicBezTo>
                        <a:pt x="417" y="1792"/>
                        <a:pt x="500" y="1685"/>
                        <a:pt x="608" y="1578"/>
                      </a:cubicBezTo>
                      <a:cubicBezTo>
                        <a:pt x="1435" y="750"/>
                        <a:pt x="2524" y="337"/>
                        <a:pt x="3614" y="337"/>
                      </a:cubicBezTo>
                      <a:cubicBezTo>
                        <a:pt x="4703" y="337"/>
                        <a:pt x="5793" y="750"/>
                        <a:pt x="6620" y="1578"/>
                      </a:cubicBezTo>
                      <a:cubicBezTo>
                        <a:pt x="8275" y="3233"/>
                        <a:pt x="8275" y="5936"/>
                        <a:pt x="6620" y="7591"/>
                      </a:cubicBezTo>
                      <a:cubicBezTo>
                        <a:pt x="6513" y="7698"/>
                        <a:pt x="6418" y="7781"/>
                        <a:pt x="6311" y="7876"/>
                      </a:cubicBezTo>
                      <a:cubicBezTo>
                        <a:pt x="6239" y="7936"/>
                        <a:pt x="6215" y="8043"/>
                        <a:pt x="6275" y="8114"/>
                      </a:cubicBezTo>
                      <a:cubicBezTo>
                        <a:pt x="6311" y="8162"/>
                        <a:pt x="6358" y="8174"/>
                        <a:pt x="6418" y="8174"/>
                      </a:cubicBezTo>
                      <a:cubicBezTo>
                        <a:pt x="6454" y="8174"/>
                        <a:pt x="6489" y="8162"/>
                        <a:pt x="6513" y="8126"/>
                      </a:cubicBezTo>
                      <a:cubicBezTo>
                        <a:pt x="6632" y="8043"/>
                        <a:pt x="6751" y="7936"/>
                        <a:pt x="6858" y="7817"/>
                      </a:cubicBezTo>
                      <a:cubicBezTo>
                        <a:pt x="8644" y="6031"/>
                        <a:pt x="8644" y="3126"/>
                        <a:pt x="6858" y="1340"/>
                      </a:cubicBezTo>
                      <a:cubicBezTo>
                        <a:pt x="5965" y="447"/>
                        <a:pt x="4790" y="0"/>
                        <a:pt x="36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947;p33">
                  <a:extLst>
                    <a:ext uri="{FF2B5EF4-FFF2-40B4-BE49-F238E27FC236}">
                      <a16:creationId xmlns:a16="http://schemas.microsoft.com/office/drawing/2014/main" xmlns="" id="{73249C39-4B55-2575-6C8B-244B86C16D61}"/>
                    </a:ext>
                  </a:extLst>
                </p:cNvPr>
                <p:cNvSpPr/>
                <p:nvPr/>
              </p:nvSpPr>
              <p:spPr>
                <a:xfrm>
                  <a:off x="7691758" y="3789502"/>
                  <a:ext cx="34073" cy="10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3241" extrusionOk="0">
                      <a:moveTo>
                        <a:pt x="589" y="1"/>
                      </a:moveTo>
                      <a:cubicBezTo>
                        <a:pt x="580" y="1"/>
                        <a:pt x="570" y="1"/>
                        <a:pt x="560" y="2"/>
                      </a:cubicBezTo>
                      <a:cubicBezTo>
                        <a:pt x="477" y="38"/>
                        <a:pt x="429" y="121"/>
                        <a:pt x="441" y="217"/>
                      </a:cubicBezTo>
                      <a:cubicBezTo>
                        <a:pt x="715" y="1157"/>
                        <a:pt x="560" y="2145"/>
                        <a:pt x="37" y="2967"/>
                      </a:cubicBezTo>
                      <a:cubicBezTo>
                        <a:pt x="1" y="3038"/>
                        <a:pt x="13" y="3146"/>
                        <a:pt x="84" y="3205"/>
                      </a:cubicBezTo>
                      <a:cubicBezTo>
                        <a:pt x="120" y="3217"/>
                        <a:pt x="144" y="3241"/>
                        <a:pt x="167" y="3241"/>
                      </a:cubicBezTo>
                      <a:cubicBezTo>
                        <a:pt x="239" y="3241"/>
                        <a:pt x="275" y="3205"/>
                        <a:pt x="310" y="3158"/>
                      </a:cubicBezTo>
                      <a:cubicBezTo>
                        <a:pt x="906" y="2265"/>
                        <a:pt x="1072" y="1169"/>
                        <a:pt x="775" y="121"/>
                      </a:cubicBezTo>
                      <a:cubicBezTo>
                        <a:pt x="743" y="47"/>
                        <a:pt x="672" y="1"/>
                        <a:pt x="58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948;p33">
                  <a:extLst>
                    <a:ext uri="{FF2B5EF4-FFF2-40B4-BE49-F238E27FC236}">
                      <a16:creationId xmlns:a16="http://schemas.microsoft.com/office/drawing/2014/main" xmlns="" id="{538E39E9-E537-A9D2-94A1-CBA0A3167528}"/>
                    </a:ext>
                  </a:extLst>
                </p:cNvPr>
                <p:cNvSpPr/>
                <p:nvPr/>
              </p:nvSpPr>
              <p:spPr>
                <a:xfrm>
                  <a:off x="7536000" y="3708082"/>
                  <a:ext cx="173192" cy="72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269" extrusionOk="0">
                      <a:moveTo>
                        <a:pt x="2121" y="0"/>
                      </a:moveTo>
                      <a:cubicBezTo>
                        <a:pt x="1410" y="0"/>
                        <a:pt x="707" y="204"/>
                        <a:pt x="108" y="590"/>
                      </a:cubicBezTo>
                      <a:cubicBezTo>
                        <a:pt x="36" y="638"/>
                        <a:pt x="0" y="733"/>
                        <a:pt x="60" y="828"/>
                      </a:cubicBezTo>
                      <a:cubicBezTo>
                        <a:pt x="91" y="874"/>
                        <a:pt x="147" y="906"/>
                        <a:pt x="205" y="906"/>
                      </a:cubicBezTo>
                      <a:cubicBezTo>
                        <a:pt x="237" y="906"/>
                        <a:pt x="269" y="897"/>
                        <a:pt x="298" y="876"/>
                      </a:cubicBezTo>
                      <a:cubicBezTo>
                        <a:pt x="841" y="534"/>
                        <a:pt x="1478" y="344"/>
                        <a:pt x="2123" y="344"/>
                      </a:cubicBezTo>
                      <a:cubicBezTo>
                        <a:pt x="2241" y="344"/>
                        <a:pt x="2359" y="351"/>
                        <a:pt x="2477" y="364"/>
                      </a:cubicBezTo>
                      <a:cubicBezTo>
                        <a:pt x="3251" y="435"/>
                        <a:pt x="3977" y="792"/>
                        <a:pt x="4513" y="1328"/>
                      </a:cubicBezTo>
                      <a:cubicBezTo>
                        <a:pt x="4763" y="1590"/>
                        <a:pt x="4977" y="1864"/>
                        <a:pt x="5120" y="2185"/>
                      </a:cubicBezTo>
                      <a:cubicBezTo>
                        <a:pt x="5156" y="2245"/>
                        <a:pt x="5215" y="2269"/>
                        <a:pt x="5275" y="2269"/>
                      </a:cubicBezTo>
                      <a:cubicBezTo>
                        <a:pt x="5299" y="2269"/>
                        <a:pt x="5323" y="2269"/>
                        <a:pt x="5346" y="2257"/>
                      </a:cubicBezTo>
                      <a:cubicBezTo>
                        <a:pt x="5418" y="2197"/>
                        <a:pt x="5453" y="2102"/>
                        <a:pt x="5406" y="2019"/>
                      </a:cubicBezTo>
                      <a:cubicBezTo>
                        <a:pt x="5227" y="1673"/>
                        <a:pt x="5001" y="1364"/>
                        <a:pt x="4739" y="1102"/>
                      </a:cubicBezTo>
                      <a:cubicBezTo>
                        <a:pt x="4144" y="507"/>
                        <a:pt x="3334" y="114"/>
                        <a:pt x="2489" y="18"/>
                      </a:cubicBezTo>
                      <a:cubicBezTo>
                        <a:pt x="2366" y="6"/>
                        <a:pt x="2243" y="0"/>
                        <a:pt x="21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xmlns="" id="{FDB8F634-DC16-D3B3-5539-2917FAD407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7499914" y="3369295"/>
                <a:ext cx="85748" cy="116929"/>
              </a:xfrm>
              <a:prstGeom prst="rect">
                <a:avLst/>
              </a:prstGeom>
            </p:spPr>
          </p:pic>
        </p:grpSp>
      </p:grpSp>
      <p:sp>
        <p:nvSpPr>
          <p:cNvPr id="77" name="Овал 76">
            <a:extLst>
              <a:ext uri="{FF2B5EF4-FFF2-40B4-BE49-F238E27FC236}">
                <a16:creationId xmlns:a16="http://schemas.microsoft.com/office/drawing/2014/main" xmlns="" id="{33547000-69B5-A2CC-54B0-E8E729D83DDE}"/>
              </a:ext>
            </a:extLst>
          </p:cNvPr>
          <p:cNvSpPr/>
          <p:nvPr/>
        </p:nvSpPr>
        <p:spPr>
          <a:xfrm>
            <a:off x="718325" y="5754787"/>
            <a:ext cx="730250" cy="73025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46D4E1C2-A059-BDEF-F784-2C93B2A271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83495" y="5929357"/>
            <a:ext cx="379126" cy="381110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D72AFB37-1394-0F81-D36E-A4A4EE206CBE}"/>
              </a:ext>
            </a:extLst>
          </p:cNvPr>
          <p:cNvSpPr txBox="1"/>
          <p:nvPr/>
        </p:nvSpPr>
        <p:spPr>
          <a:xfrm>
            <a:off x="6780328" y="5016194"/>
            <a:ext cx="5039218" cy="553998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432000" rtlCol="0" anchor="ctr">
            <a:spAutoFit/>
          </a:bodyPr>
          <a:lstStyle/>
          <a:p>
            <a:pPr marR="0" lvl="0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Дополнительное увеличение за счет материнского капитала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2D804A78-9FB6-4831-36C4-9F356C0C9256}"/>
              </a:ext>
            </a:extLst>
          </p:cNvPr>
          <p:cNvSpPr txBox="1"/>
          <p:nvPr/>
        </p:nvSpPr>
        <p:spPr>
          <a:xfrm>
            <a:off x="6780328" y="6001754"/>
            <a:ext cx="4587162" cy="323165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432000" rtlCol="0" anchor="ctr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Наследуется на этапе накопления</a:t>
            </a:r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xmlns="" id="{BFE40804-9361-D5EE-AEBD-F0D88582ECCB}"/>
              </a:ext>
            </a:extLst>
          </p:cNvPr>
          <p:cNvSpPr/>
          <p:nvPr/>
        </p:nvSpPr>
        <p:spPr>
          <a:xfrm>
            <a:off x="6247422" y="4894221"/>
            <a:ext cx="730250" cy="73025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>
            <a:extLst>
              <a:ext uri="{FF2B5EF4-FFF2-40B4-BE49-F238E27FC236}">
                <a16:creationId xmlns:a16="http://schemas.microsoft.com/office/drawing/2014/main" xmlns="" id="{DA9C1BB5-E195-4B16-BC17-57DC66DCC5DF}"/>
              </a:ext>
            </a:extLst>
          </p:cNvPr>
          <p:cNvSpPr/>
          <p:nvPr/>
        </p:nvSpPr>
        <p:spPr>
          <a:xfrm>
            <a:off x="6247422" y="5754787"/>
            <a:ext cx="730250" cy="73025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xmlns="" id="{DACA48CD-0854-F565-61DB-2ACB285EE88A}"/>
              </a:ext>
            </a:extLst>
          </p:cNvPr>
          <p:cNvGrpSpPr/>
          <p:nvPr/>
        </p:nvGrpSpPr>
        <p:grpSpPr>
          <a:xfrm>
            <a:off x="6404621" y="5060017"/>
            <a:ext cx="416087" cy="405180"/>
            <a:chOff x="12502947" y="3796897"/>
            <a:chExt cx="374328" cy="364516"/>
          </a:xfrm>
        </p:grpSpPr>
        <p:grpSp>
          <p:nvGrpSpPr>
            <p:cNvPr id="108" name="Google Shape;1010;p33">
              <a:extLst>
                <a:ext uri="{FF2B5EF4-FFF2-40B4-BE49-F238E27FC236}">
                  <a16:creationId xmlns:a16="http://schemas.microsoft.com/office/drawing/2014/main" xmlns="" id="{BFA5B5F4-6349-83F6-B24B-568E8D159C0A}"/>
                </a:ext>
              </a:extLst>
            </p:cNvPr>
            <p:cNvGrpSpPr/>
            <p:nvPr/>
          </p:nvGrpSpPr>
          <p:grpSpPr>
            <a:xfrm>
              <a:off x="12502947" y="3796897"/>
              <a:ext cx="159950" cy="364516"/>
              <a:chOff x="6410063" y="4135124"/>
              <a:chExt cx="159950" cy="364516"/>
            </a:xfrm>
          </p:grpSpPr>
          <p:sp>
            <p:nvSpPr>
              <p:cNvPr id="109" name="Google Shape;1011;p33">
                <a:extLst>
                  <a:ext uri="{FF2B5EF4-FFF2-40B4-BE49-F238E27FC236}">
                    <a16:creationId xmlns:a16="http://schemas.microsoft.com/office/drawing/2014/main" xmlns="" id="{993D2037-B3E9-DF1E-F276-D24BC9F95B64}"/>
                  </a:ext>
                </a:extLst>
              </p:cNvPr>
              <p:cNvSpPr/>
              <p:nvPr/>
            </p:nvSpPr>
            <p:spPr>
              <a:xfrm>
                <a:off x="6493991" y="4299202"/>
                <a:ext cx="36328" cy="200438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6312" extrusionOk="0">
                    <a:moveTo>
                      <a:pt x="965" y="1"/>
                    </a:moveTo>
                    <a:cubicBezTo>
                      <a:pt x="882" y="1"/>
                      <a:pt x="810" y="72"/>
                      <a:pt x="810" y="168"/>
                    </a:cubicBezTo>
                    <a:lnTo>
                      <a:pt x="810" y="5716"/>
                    </a:lnTo>
                    <a:cubicBezTo>
                      <a:pt x="810" y="5847"/>
                      <a:pt x="703" y="5954"/>
                      <a:pt x="584" y="5966"/>
                    </a:cubicBezTo>
                    <a:cubicBezTo>
                      <a:pt x="453" y="5966"/>
                      <a:pt x="334" y="5859"/>
                      <a:pt x="334" y="5728"/>
                    </a:cubicBezTo>
                    <a:lnTo>
                      <a:pt x="334" y="4656"/>
                    </a:lnTo>
                    <a:cubicBezTo>
                      <a:pt x="334" y="4573"/>
                      <a:pt x="251" y="4490"/>
                      <a:pt x="167" y="4490"/>
                    </a:cubicBezTo>
                    <a:cubicBezTo>
                      <a:pt x="72" y="4490"/>
                      <a:pt x="1" y="4573"/>
                      <a:pt x="1" y="4656"/>
                    </a:cubicBezTo>
                    <a:lnTo>
                      <a:pt x="1" y="5728"/>
                    </a:lnTo>
                    <a:cubicBezTo>
                      <a:pt x="1" y="5966"/>
                      <a:pt x="167" y="6192"/>
                      <a:pt x="394" y="6276"/>
                    </a:cubicBezTo>
                    <a:cubicBezTo>
                      <a:pt x="453" y="6299"/>
                      <a:pt x="525" y="6311"/>
                      <a:pt x="596" y="6311"/>
                    </a:cubicBezTo>
                    <a:cubicBezTo>
                      <a:pt x="906" y="6299"/>
                      <a:pt x="1144" y="6037"/>
                      <a:pt x="1144" y="5728"/>
                    </a:cubicBezTo>
                    <a:lnTo>
                      <a:pt x="1144" y="180"/>
                    </a:lnTo>
                    <a:cubicBezTo>
                      <a:pt x="1144" y="72"/>
                      <a:pt x="1072" y="1"/>
                      <a:pt x="9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012;p33">
                <a:extLst>
                  <a:ext uri="{FF2B5EF4-FFF2-40B4-BE49-F238E27FC236}">
                    <a16:creationId xmlns:a16="http://schemas.microsoft.com/office/drawing/2014/main" xmlns="" id="{FA6709EA-2E5D-C0DF-8905-0C19FD094AC4}"/>
                  </a:ext>
                </a:extLst>
              </p:cNvPr>
              <p:cNvSpPr/>
              <p:nvPr/>
            </p:nvSpPr>
            <p:spPr>
              <a:xfrm>
                <a:off x="6454297" y="4135124"/>
                <a:ext cx="71099" cy="71131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240" extrusionOk="0">
                    <a:moveTo>
                      <a:pt x="1120" y="346"/>
                    </a:moveTo>
                    <a:cubicBezTo>
                      <a:pt x="1548" y="346"/>
                      <a:pt x="1894" y="679"/>
                      <a:pt x="1894" y="1120"/>
                    </a:cubicBezTo>
                    <a:cubicBezTo>
                      <a:pt x="1894" y="1548"/>
                      <a:pt x="1548" y="1894"/>
                      <a:pt x="1120" y="1894"/>
                    </a:cubicBezTo>
                    <a:cubicBezTo>
                      <a:pt x="691" y="1894"/>
                      <a:pt x="346" y="1548"/>
                      <a:pt x="346" y="1120"/>
                    </a:cubicBezTo>
                    <a:cubicBezTo>
                      <a:pt x="346" y="679"/>
                      <a:pt x="691" y="346"/>
                      <a:pt x="1120" y="346"/>
                    </a:cubicBezTo>
                    <a:close/>
                    <a:moveTo>
                      <a:pt x="1120" y="1"/>
                    </a:moveTo>
                    <a:cubicBezTo>
                      <a:pt x="513" y="1"/>
                      <a:pt x="1" y="513"/>
                      <a:pt x="1" y="1120"/>
                    </a:cubicBezTo>
                    <a:cubicBezTo>
                      <a:pt x="1" y="1727"/>
                      <a:pt x="513" y="2239"/>
                      <a:pt x="1120" y="2239"/>
                    </a:cubicBezTo>
                    <a:cubicBezTo>
                      <a:pt x="1727" y="2239"/>
                      <a:pt x="2239" y="1727"/>
                      <a:pt x="2239" y="1120"/>
                    </a:cubicBezTo>
                    <a:cubicBezTo>
                      <a:pt x="2239" y="513"/>
                      <a:pt x="1727" y="1"/>
                      <a:pt x="1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013;p33">
                <a:extLst>
                  <a:ext uri="{FF2B5EF4-FFF2-40B4-BE49-F238E27FC236}">
                    <a16:creationId xmlns:a16="http://schemas.microsoft.com/office/drawing/2014/main" xmlns="" id="{098E4492-23B2-8630-D3FB-E698C4B4E77D}"/>
                  </a:ext>
                </a:extLst>
              </p:cNvPr>
              <p:cNvSpPr/>
              <p:nvPr/>
            </p:nvSpPr>
            <p:spPr>
              <a:xfrm>
                <a:off x="6410063" y="4252712"/>
                <a:ext cx="94566" cy="246927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7776" extrusionOk="0">
                    <a:moveTo>
                      <a:pt x="1191" y="0"/>
                    </a:moveTo>
                    <a:cubicBezTo>
                      <a:pt x="977" y="0"/>
                      <a:pt x="798" y="179"/>
                      <a:pt x="798" y="393"/>
                    </a:cubicBezTo>
                    <a:lnTo>
                      <a:pt x="798" y="2894"/>
                    </a:lnTo>
                    <a:cubicBezTo>
                      <a:pt x="798" y="3025"/>
                      <a:pt x="691" y="3132"/>
                      <a:pt x="560" y="3132"/>
                    </a:cubicBezTo>
                    <a:cubicBezTo>
                      <a:pt x="429" y="3132"/>
                      <a:pt x="322" y="3025"/>
                      <a:pt x="322" y="2894"/>
                    </a:cubicBezTo>
                    <a:lnTo>
                      <a:pt x="322" y="2275"/>
                    </a:lnTo>
                    <a:cubicBezTo>
                      <a:pt x="322" y="2191"/>
                      <a:pt x="251" y="2120"/>
                      <a:pt x="155" y="2120"/>
                    </a:cubicBezTo>
                    <a:cubicBezTo>
                      <a:pt x="72" y="2120"/>
                      <a:pt x="1" y="2191"/>
                      <a:pt x="1" y="2275"/>
                    </a:cubicBezTo>
                    <a:lnTo>
                      <a:pt x="1" y="2894"/>
                    </a:lnTo>
                    <a:cubicBezTo>
                      <a:pt x="1" y="3203"/>
                      <a:pt x="251" y="3465"/>
                      <a:pt x="572" y="3465"/>
                    </a:cubicBezTo>
                    <a:cubicBezTo>
                      <a:pt x="894" y="3465"/>
                      <a:pt x="1156" y="3215"/>
                      <a:pt x="1156" y="2894"/>
                    </a:cubicBezTo>
                    <a:lnTo>
                      <a:pt x="1156" y="393"/>
                    </a:lnTo>
                    <a:cubicBezTo>
                      <a:pt x="1156" y="358"/>
                      <a:pt x="1191" y="334"/>
                      <a:pt x="1215" y="334"/>
                    </a:cubicBezTo>
                    <a:cubicBezTo>
                      <a:pt x="1251" y="334"/>
                      <a:pt x="1275" y="358"/>
                      <a:pt x="1275" y="393"/>
                    </a:cubicBezTo>
                    <a:lnTo>
                      <a:pt x="1275" y="7192"/>
                    </a:lnTo>
                    <a:cubicBezTo>
                      <a:pt x="1275" y="7501"/>
                      <a:pt x="1525" y="7775"/>
                      <a:pt x="1858" y="7775"/>
                    </a:cubicBezTo>
                    <a:cubicBezTo>
                      <a:pt x="2168" y="7775"/>
                      <a:pt x="2441" y="7513"/>
                      <a:pt x="2441" y="7192"/>
                    </a:cubicBezTo>
                    <a:lnTo>
                      <a:pt x="2441" y="4251"/>
                    </a:lnTo>
                    <a:cubicBezTo>
                      <a:pt x="2441" y="4168"/>
                      <a:pt x="2501" y="4132"/>
                      <a:pt x="2560" y="4132"/>
                    </a:cubicBezTo>
                    <a:cubicBezTo>
                      <a:pt x="2632" y="4132"/>
                      <a:pt x="2680" y="4191"/>
                      <a:pt x="2680" y="4251"/>
                    </a:cubicBezTo>
                    <a:lnTo>
                      <a:pt x="2644" y="5442"/>
                    </a:lnTo>
                    <a:cubicBezTo>
                      <a:pt x="2644" y="5525"/>
                      <a:pt x="2715" y="5596"/>
                      <a:pt x="2810" y="5596"/>
                    </a:cubicBezTo>
                    <a:cubicBezTo>
                      <a:pt x="2894" y="5596"/>
                      <a:pt x="2977" y="5525"/>
                      <a:pt x="2977" y="5442"/>
                    </a:cubicBezTo>
                    <a:lnTo>
                      <a:pt x="2977" y="4251"/>
                    </a:lnTo>
                    <a:cubicBezTo>
                      <a:pt x="2977" y="3989"/>
                      <a:pt x="2763" y="3787"/>
                      <a:pt x="2513" y="3787"/>
                    </a:cubicBezTo>
                    <a:cubicBezTo>
                      <a:pt x="2263" y="3787"/>
                      <a:pt x="2048" y="3989"/>
                      <a:pt x="2048" y="4251"/>
                    </a:cubicBezTo>
                    <a:lnTo>
                      <a:pt x="2048" y="7192"/>
                    </a:lnTo>
                    <a:cubicBezTo>
                      <a:pt x="2048" y="7323"/>
                      <a:pt x="1941" y="7430"/>
                      <a:pt x="1810" y="7430"/>
                    </a:cubicBezTo>
                    <a:cubicBezTo>
                      <a:pt x="1679" y="7430"/>
                      <a:pt x="1572" y="7323"/>
                      <a:pt x="1572" y="7192"/>
                    </a:cubicBezTo>
                    <a:lnTo>
                      <a:pt x="1572" y="393"/>
                    </a:lnTo>
                    <a:cubicBezTo>
                      <a:pt x="1572" y="179"/>
                      <a:pt x="1394" y="0"/>
                      <a:pt x="1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014;p33">
                <a:extLst>
                  <a:ext uri="{FF2B5EF4-FFF2-40B4-BE49-F238E27FC236}">
                    <a16:creationId xmlns:a16="http://schemas.microsoft.com/office/drawing/2014/main" xmlns="" id="{604F36C2-EEBE-1FDC-F1C0-399E9F4DD771}"/>
                  </a:ext>
                </a:extLst>
              </p:cNvPr>
              <p:cNvSpPr/>
              <p:nvPr/>
            </p:nvSpPr>
            <p:spPr>
              <a:xfrm>
                <a:off x="6410063" y="4212638"/>
                <a:ext cx="159950" cy="150519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740" extrusionOk="0">
                    <a:moveTo>
                      <a:pt x="1429" y="0"/>
                    </a:moveTo>
                    <a:cubicBezTo>
                      <a:pt x="632" y="0"/>
                      <a:pt x="1" y="643"/>
                      <a:pt x="1" y="1429"/>
                    </a:cubicBezTo>
                    <a:lnTo>
                      <a:pt x="1" y="2858"/>
                    </a:lnTo>
                    <a:cubicBezTo>
                      <a:pt x="1" y="2953"/>
                      <a:pt x="72" y="3025"/>
                      <a:pt x="155" y="3025"/>
                    </a:cubicBezTo>
                    <a:cubicBezTo>
                      <a:pt x="251" y="3025"/>
                      <a:pt x="322" y="2953"/>
                      <a:pt x="322" y="2858"/>
                    </a:cubicBezTo>
                    <a:lnTo>
                      <a:pt x="322" y="1429"/>
                    </a:lnTo>
                    <a:cubicBezTo>
                      <a:pt x="322" y="822"/>
                      <a:pt x="810" y="334"/>
                      <a:pt x="1429" y="334"/>
                    </a:cubicBezTo>
                    <a:lnTo>
                      <a:pt x="3608" y="334"/>
                    </a:lnTo>
                    <a:cubicBezTo>
                      <a:pt x="4227" y="334"/>
                      <a:pt x="4715" y="822"/>
                      <a:pt x="4715" y="1429"/>
                    </a:cubicBezTo>
                    <a:lnTo>
                      <a:pt x="4715" y="4144"/>
                    </a:lnTo>
                    <a:cubicBezTo>
                      <a:pt x="4715" y="4275"/>
                      <a:pt x="4608" y="4382"/>
                      <a:pt x="4489" y="4394"/>
                    </a:cubicBezTo>
                    <a:cubicBezTo>
                      <a:pt x="4358" y="4394"/>
                      <a:pt x="4239" y="4287"/>
                      <a:pt x="4239" y="4156"/>
                    </a:cubicBezTo>
                    <a:lnTo>
                      <a:pt x="4239" y="1655"/>
                    </a:lnTo>
                    <a:cubicBezTo>
                      <a:pt x="4239" y="1441"/>
                      <a:pt x="4061" y="1262"/>
                      <a:pt x="3846" y="1262"/>
                    </a:cubicBezTo>
                    <a:cubicBezTo>
                      <a:pt x="3644" y="1262"/>
                      <a:pt x="3465" y="1441"/>
                      <a:pt x="3465" y="1655"/>
                    </a:cubicBezTo>
                    <a:lnTo>
                      <a:pt x="3465" y="2239"/>
                    </a:lnTo>
                    <a:cubicBezTo>
                      <a:pt x="3465" y="2322"/>
                      <a:pt x="3537" y="2394"/>
                      <a:pt x="3632" y="2394"/>
                    </a:cubicBezTo>
                    <a:cubicBezTo>
                      <a:pt x="3715" y="2394"/>
                      <a:pt x="3787" y="2322"/>
                      <a:pt x="3787" y="2239"/>
                    </a:cubicBezTo>
                    <a:lnTo>
                      <a:pt x="3787" y="1655"/>
                    </a:lnTo>
                    <a:cubicBezTo>
                      <a:pt x="3787" y="1620"/>
                      <a:pt x="3814" y="1602"/>
                      <a:pt x="3840" y="1602"/>
                    </a:cubicBezTo>
                    <a:cubicBezTo>
                      <a:pt x="3867" y="1602"/>
                      <a:pt x="3894" y="1620"/>
                      <a:pt x="3894" y="1655"/>
                    </a:cubicBezTo>
                    <a:lnTo>
                      <a:pt x="3894" y="4156"/>
                    </a:lnTo>
                    <a:cubicBezTo>
                      <a:pt x="3894" y="4382"/>
                      <a:pt x="4049" y="4596"/>
                      <a:pt x="4251" y="4691"/>
                    </a:cubicBezTo>
                    <a:cubicBezTo>
                      <a:pt x="4323" y="4715"/>
                      <a:pt x="4406" y="4739"/>
                      <a:pt x="4489" y="4739"/>
                    </a:cubicBezTo>
                    <a:cubicBezTo>
                      <a:pt x="4799" y="4715"/>
                      <a:pt x="5037" y="4465"/>
                      <a:pt x="5037" y="4156"/>
                    </a:cubicBezTo>
                    <a:lnTo>
                      <a:pt x="5037" y="1429"/>
                    </a:lnTo>
                    <a:cubicBezTo>
                      <a:pt x="5037" y="643"/>
                      <a:pt x="4406" y="0"/>
                      <a:pt x="36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" name="Google Shape;1015;p33">
              <a:extLst>
                <a:ext uri="{FF2B5EF4-FFF2-40B4-BE49-F238E27FC236}">
                  <a16:creationId xmlns:a16="http://schemas.microsoft.com/office/drawing/2014/main" xmlns="" id="{ACB6B4D6-1245-5A31-80E0-5AEE1E1E2435}"/>
                </a:ext>
              </a:extLst>
            </p:cNvPr>
            <p:cNvGrpSpPr/>
            <p:nvPr/>
          </p:nvGrpSpPr>
          <p:grpSpPr>
            <a:xfrm>
              <a:off x="12662897" y="3797278"/>
              <a:ext cx="214378" cy="364135"/>
              <a:chOff x="6924652" y="4135505"/>
              <a:chExt cx="214378" cy="364135"/>
            </a:xfrm>
          </p:grpSpPr>
          <p:sp>
            <p:nvSpPr>
              <p:cNvPr id="114" name="Google Shape;1016;p33">
                <a:extLst>
                  <a:ext uri="{FF2B5EF4-FFF2-40B4-BE49-F238E27FC236}">
                    <a16:creationId xmlns:a16="http://schemas.microsoft.com/office/drawing/2014/main" xmlns="" id="{7739B42C-7FF5-2320-1CAC-C4BB1BA1D266}"/>
                  </a:ext>
                </a:extLst>
              </p:cNvPr>
              <p:cNvSpPr/>
              <p:nvPr/>
            </p:nvSpPr>
            <p:spPr>
              <a:xfrm>
                <a:off x="6996482" y="4135505"/>
                <a:ext cx="70718" cy="71099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239" extrusionOk="0">
                    <a:moveTo>
                      <a:pt x="1119" y="346"/>
                    </a:moveTo>
                    <a:cubicBezTo>
                      <a:pt x="1548" y="346"/>
                      <a:pt x="1893" y="691"/>
                      <a:pt x="1893" y="1120"/>
                    </a:cubicBezTo>
                    <a:cubicBezTo>
                      <a:pt x="1893" y="1548"/>
                      <a:pt x="1548" y="1894"/>
                      <a:pt x="1119" y="1894"/>
                    </a:cubicBezTo>
                    <a:cubicBezTo>
                      <a:pt x="679" y="1894"/>
                      <a:pt x="345" y="1548"/>
                      <a:pt x="345" y="1120"/>
                    </a:cubicBezTo>
                    <a:cubicBezTo>
                      <a:pt x="345" y="691"/>
                      <a:pt x="703" y="346"/>
                      <a:pt x="1119" y="346"/>
                    </a:cubicBezTo>
                    <a:close/>
                    <a:moveTo>
                      <a:pt x="1119" y="1"/>
                    </a:moveTo>
                    <a:cubicBezTo>
                      <a:pt x="500" y="1"/>
                      <a:pt x="0" y="513"/>
                      <a:pt x="0" y="1120"/>
                    </a:cubicBezTo>
                    <a:cubicBezTo>
                      <a:pt x="12" y="1727"/>
                      <a:pt x="500" y="2239"/>
                      <a:pt x="1119" y="2239"/>
                    </a:cubicBezTo>
                    <a:cubicBezTo>
                      <a:pt x="1727" y="2239"/>
                      <a:pt x="2227" y="1727"/>
                      <a:pt x="2227" y="1120"/>
                    </a:cubicBezTo>
                    <a:cubicBezTo>
                      <a:pt x="2227" y="513"/>
                      <a:pt x="1727" y="1"/>
                      <a:pt x="1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017;p33">
                <a:extLst>
                  <a:ext uri="{FF2B5EF4-FFF2-40B4-BE49-F238E27FC236}">
                    <a16:creationId xmlns:a16="http://schemas.microsoft.com/office/drawing/2014/main" xmlns="" id="{9A214F48-2813-ADE6-3CB5-C2E7F1F3B0DF}"/>
                  </a:ext>
                </a:extLst>
              </p:cNvPr>
              <p:cNvSpPr/>
              <p:nvPr/>
            </p:nvSpPr>
            <p:spPr>
              <a:xfrm>
                <a:off x="7018012" y="4345183"/>
                <a:ext cx="88882" cy="154456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4864" extrusionOk="0">
                    <a:moveTo>
                      <a:pt x="2293" y="0"/>
                    </a:moveTo>
                    <a:cubicBezTo>
                      <a:pt x="2280" y="0"/>
                      <a:pt x="2266" y="2"/>
                      <a:pt x="2251" y="6"/>
                    </a:cubicBezTo>
                    <a:cubicBezTo>
                      <a:pt x="2168" y="41"/>
                      <a:pt x="2108" y="125"/>
                      <a:pt x="2132" y="220"/>
                    </a:cubicBezTo>
                    <a:lnTo>
                      <a:pt x="2358" y="1077"/>
                    </a:lnTo>
                    <a:lnTo>
                      <a:pt x="1549" y="1077"/>
                    </a:lnTo>
                    <a:cubicBezTo>
                      <a:pt x="1465" y="1077"/>
                      <a:pt x="1394" y="1160"/>
                      <a:pt x="1394" y="1244"/>
                    </a:cubicBezTo>
                    <a:lnTo>
                      <a:pt x="1394" y="4280"/>
                    </a:lnTo>
                    <a:cubicBezTo>
                      <a:pt x="1394" y="4411"/>
                      <a:pt x="1287" y="4518"/>
                      <a:pt x="1156" y="4518"/>
                    </a:cubicBezTo>
                    <a:cubicBezTo>
                      <a:pt x="1013" y="4518"/>
                      <a:pt x="918" y="4411"/>
                      <a:pt x="918" y="4280"/>
                    </a:cubicBezTo>
                    <a:lnTo>
                      <a:pt x="918" y="1244"/>
                    </a:lnTo>
                    <a:cubicBezTo>
                      <a:pt x="918" y="1160"/>
                      <a:pt x="834" y="1077"/>
                      <a:pt x="751" y="1077"/>
                    </a:cubicBezTo>
                    <a:lnTo>
                      <a:pt x="168" y="1077"/>
                    </a:lnTo>
                    <a:cubicBezTo>
                      <a:pt x="84" y="1077"/>
                      <a:pt x="1" y="1160"/>
                      <a:pt x="1" y="1244"/>
                    </a:cubicBezTo>
                    <a:lnTo>
                      <a:pt x="1" y="2482"/>
                    </a:lnTo>
                    <a:cubicBezTo>
                      <a:pt x="1" y="2565"/>
                      <a:pt x="84" y="2649"/>
                      <a:pt x="168" y="2649"/>
                    </a:cubicBezTo>
                    <a:cubicBezTo>
                      <a:pt x="263" y="2649"/>
                      <a:pt x="334" y="2565"/>
                      <a:pt x="334" y="2482"/>
                    </a:cubicBezTo>
                    <a:lnTo>
                      <a:pt x="334" y="1422"/>
                    </a:lnTo>
                    <a:lnTo>
                      <a:pt x="584" y="1422"/>
                    </a:lnTo>
                    <a:lnTo>
                      <a:pt x="584" y="4280"/>
                    </a:lnTo>
                    <a:cubicBezTo>
                      <a:pt x="584" y="4589"/>
                      <a:pt x="834" y="4863"/>
                      <a:pt x="1168" y="4863"/>
                    </a:cubicBezTo>
                    <a:cubicBezTo>
                      <a:pt x="1477" y="4863"/>
                      <a:pt x="1751" y="4601"/>
                      <a:pt x="1751" y="4280"/>
                    </a:cubicBezTo>
                    <a:lnTo>
                      <a:pt x="1751" y="1422"/>
                    </a:lnTo>
                    <a:lnTo>
                      <a:pt x="2608" y="1422"/>
                    </a:lnTo>
                    <a:cubicBezTo>
                      <a:pt x="2715" y="1422"/>
                      <a:pt x="2799" y="1315"/>
                      <a:pt x="2775" y="1208"/>
                    </a:cubicBezTo>
                    <a:lnTo>
                      <a:pt x="2465" y="125"/>
                    </a:lnTo>
                    <a:cubicBezTo>
                      <a:pt x="2435" y="54"/>
                      <a:pt x="2370" y="0"/>
                      <a:pt x="22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018;p33">
                <a:extLst>
                  <a:ext uri="{FF2B5EF4-FFF2-40B4-BE49-F238E27FC236}">
                    <a16:creationId xmlns:a16="http://schemas.microsoft.com/office/drawing/2014/main" xmlns="" id="{7F993468-909C-2FAF-333A-5B8E87A57223}"/>
                  </a:ext>
                </a:extLst>
              </p:cNvPr>
              <p:cNvSpPr/>
              <p:nvPr/>
            </p:nvSpPr>
            <p:spPr>
              <a:xfrm>
                <a:off x="6948850" y="4212638"/>
                <a:ext cx="190181" cy="149884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4720" extrusionOk="0">
                    <a:moveTo>
                      <a:pt x="1548" y="0"/>
                    </a:moveTo>
                    <a:cubicBezTo>
                      <a:pt x="917" y="0"/>
                      <a:pt x="369" y="417"/>
                      <a:pt x="179" y="1012"/>
                    </a:cubicBezTo>
                    <a:lnTo>
                      <a:pt x="179" y="1024"/>
                    </a:lnTo>
                    <a:lnTo>
                      <a:pt x="24" y="1596"/>
                    </a:lnTo>
                    <a:cubicBezTo>
                      <a:pt x="0" y="1679"/>
                      <a:pt x="60" y="1774"/>
                      <a:pt x="143" y="1798"/>
                    </a:cubicBezTo>
                    <a:cubicBezTo>
                      <a:pt x="160" y="1805"/>
                      <a:pt x="177" y="1809"/>
                      <a:pt x="194" y="1809"/>
                    </a:cubicBezTo>
                    <a:cubicBezTo>
                      <a:pt x="262" y="1809"/>
                      <a:pt x="329" y="1755"/>
                      <a:pt x="357" y="1679"/>
                    </a:cubicBezTo>
                    <a:lnTo>
                      <a:pt x="500" y="1132"/>
                    </a:lnTo>
                    <a:lnTo>
                      <a:pt x="500" y="1120"/>
                    </a:lnTo>
                    <a:cubicBezTo>
                      <a:pt x="631" y="655"/>
                      <a:pt x="1072" y="334"/>
                      <a:pt x="1548" y="334"/>
                    </a:cubicBezTo>
                    <a:lnTo>
                      <a:pt x="3727" y="334"/>
                    </a:lnTo>
                    <a:cubicBezTo>
                      <a:pt x="4203" y="334"/>
                      <a:pt x="4643" y="655"/>
                      <a:pt x="4774" y="1120"/>
                    </a:cubicBezTo>
                    <a:lnTo>
                      <a:pt x="4774" y="1132"/>
                    </a:lnTo>
                    <a:lnTo>
                      <a:pt x="5596" y="4084"/>
                    </a:lnTo>
                    <a:cubicBezTo>
                      <a:pt x="5620" y="4191"/>
                      <a:pt x="5548" y="4334"/>
                      <a:pt x="5429" y="4382"/>
                    </a:cubicBezTo>
                    <a:cubicBezTo>
                      <a:pt x="5414" y="4385"/>
                      <a:pt x="5398" y="4386"/>
                      <a:pt x="5383" y="4386"/>
                    </a:cubicBezTo>
                    <a:cubicBezTo>
                      <a:pt x="5278" y="4386"/>
                      <a:pt x="5173" y="4319"/>
                      <a:pt x="5132" y="4215"/>
                    </a:cubicBezTo>
                    <a:lnTo>
                      <a:pt x="4382" y="1560"/>
                    </a:lnTo>
                    <a:cubicBezTo>
                      <a:pt x="4346" y="1405"/>
                      <a:pt x="4179" y="1286"/>
                      <a:pt x="4012" y="1286"/>
                    </a:cubicBezTo>
                    <a:cubicBezTo>
                      <a:pt x="3762" y="1286"/>
                      <a:pt x="3572" y="1524"/>
                      <a:pt x="3631" y="1774"/>
                    </a:cubicBezTo>
                    <a:lnTo>
                      <a:pt x="4131" y="3751"/>
                    </a:lnTo>
                    <a:cubicBezTo>
                      <a:pt x="4161" y="3830"/>
                      <a:pt x="4223" y="3876"/>
                      <a:pt x="4298" y="3876"/>
                    </a:cubicBezTo>
                    <a:cubicBezTo>
                      <a:pt x="4313" y="3876"/>
                      <a:pt x="4329" y="3874"/>
                      <a:pt x="4346" y="3870"/>
                    </a:cubicBezTo>
                    <a:cubicBezTo>
                      <a:pt x="4429" y="3834"/>
                      <a:pt x="4489" y="3751"/>
                      <a:pt x="4465" y="3656"/>
                    </a:cubicBezTo>
                    <a:lnTo>
                      <a:pt x="3953" y="1679"/>
                    </a:lnTo>
                    <a:cubicBezTo>
                      <a:pt x="3946" y="1637"/>
                      <a:pt x="3980" y="1607"/>
                      <a:pt x="4012" y="1607"/>
                    </a:cubicBezTo>
                    <a:cubicBezTo>
                      <a:pt x="4034" y="1607"/>
                      <a:pt x="4055" y="1621"/>
                      <a:pt x="4060" y="1655"/>
                    </a:cubicBezTo>
                    <a:lnTo>
                      <a:pt x="4798" y="4299"/>
                    </a:lnTo>
                    <a:cubicBezTo>
                      <a:pt x="4879" y="4552"/>
                      <a:pt x="5116" y="4719"/>
                      <a:pt x="5368" y="4719"/>
                    </a:cubicBezTo>
                    <a:cubicBezTo>
                      <a:pt x="5412" y="4719"/>
                      <a:pt x="5456" y="4714"/>
                      <a:pt x="5501" y="4703"/>
                    </a:cubicBezTo>
                    <a:cubicBezTo>
                      <a:pt x="5810" y="4620"/>
                      <a:pt x="5989" y="4287"/>
                      <a:pt x="5917" y="3989"/>
                    </a:cubicBezTo>
                    <a:lnTo>
                      <a:pt x="5096" y="1024"/>
                    </a:lnTo>
                    <a:lnTo>
                      <a:pt x="5096" y="1012"/>
                    </a:lnTo>
                    <a:cubicBezTo>
                      <a:pt x="4917" y="417"/>
                      <a:pt x="4358" y="0"/>
                      <a:pt x="37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019;p33">
                <a:extLst>
                  <a:ext uri="{FF2B5EF4-FFF2-40B4-BE49-F238E27FC236}">
                    <a16:creationId xmlns:a16="http://schemas.microsoft.com/office/drawing/2014/main" xmlns="" id="{CA1BFA01-ADC0-FC40-05FC-78E34E98F684}"/>
                  </a:ext>
                </a:extLst>
              </p:cNvPr>
              <p:cNvSpPr/>
              <p:nvPr/>
            </p:nvSpPr>
            <p:spPr>
              <a:xfrm>
                <a:off x="6924652" y="4252331"/>
                <a:ext cx="103617" cy="24581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7741" extrusionOk="0">
                    <a:moveTo>
                      <a:pt x="1988" y="1"/>
                    </a:moveTo>
                    <a:cubicBezTo>
                      <a:pt x="1810" y="1"/>
                      <a:pt x="1667" y="120"/>
                      <a:pt x="1619" y="286"/>
                    </a:cubicBezTo>
                    <a:lnTo>
                      <a:pt x="881" y="2930"/>
                    </a:lnTo>
                    <a:cubicBezTo>
                      <a:pt x="851" y="3030"/>
                      <a:pt x="754" y="3105"/>
                      <a:pt x="645" y="3105"/>
                    </a:cubicBezTo>
                    <a:cubicBezTo>
                      <a:pt x="625" y="3105"/>
                      <a:pt x="604" y="3102"/>
                      <a:pt x="583" y="3096"/>
                    </a:cubicBezTo>
                    <a:cubicBezTo>
                      <a:pt x="464" y="3072"/>
                      <a:pt x="381" y="2930"/>
                      <a:pt x="417" y="2799"/>
                    </a:cubicBezTo>
                    <a:lnTo>
                      <a:pt x="905" y="1048"/>
                    </a:lnTo>
                    <a:cubicBezTo>
                      <a:pt x="941" y="953"/>
                      <a:pt x="881" y="870"/>
                      <a:pt x="786" y="834"/>
                    </a:cubicBezTo>
                    <a:cubicBezTo>
                      <a:pt x="773" y="830"/>
                      <a:pt x="760" y="829"/>
                      <a:pt x="748" y="829"/>
                    </a:cubicBezTo>
                    <a:cubicBezTo>
                      <a:pt x="675" y="829"/>
                      <a:pt x="604" y="882"/>
                      <a:pt x="583" y="953"/>
                    </a:cubicBezTo>
                    <a:lnTo>
                      <a:pt x="83" y="2715"/>
                    </a:lnTo>
                    <a:cubicBezTo>
                      <a:pt x="0" y="3013"/>
                      <a:pt x="191" y="3334"/>
                      <a:pt x="488" y="3406"/>
                    </a:cubicBezTo>
                    <a:cubicBezTo>
                      <a:pt x="541" y="3423"/>
                      <a:pt x="594" y="3430"/>
                      <a:pt x="647" y="3430"/>
                    </a:cubicBezTo>
                    <a:cubicBezTo>
                      <a:pt x="895" y="3430"/>
                      <a:pt x="1132" y="3258"/>
                      <a:pt x="1191" y="3013"/>
                    </a:cubicBezTo>
                    <a:lnTo>
                      <a:pt x="1929" y="358"/>
                    </a:lnTo>
                    <a:cubicBezTo>
                      <a:pt x="1938" y="329"/>
                      <a:pt x="1964" y="315"/>
                      <a:pt x="1988" y="315"/>
                    </a:cubicBezTo>
                    <a:cubicBezTo>
                      <a:pt x="2024" y="315"/>
                      <a:pt x="2057" y="344"/>
                      <a:pt x="2036" y="393"/>
                    </a:cubicBezTo>
                    <a:lnTo>
                      <a:pt x="1083" y="4096"/>
                    </a:lnTo>
                    <a:cubicBezTo>
                      <a:pt x="1060" y="4203"/>
                      <a:pt x="1143" y="4299"/>
                      <a:pt x="1250" y="4299"/>
                    </a:cubicBezTo>
                    <a:lnTo>
                      <a:pt x="2107" y="4299"/>
                    </a:lnTo>
                    <a:lnTo>
                      <a:pt x="2107" y="7156"/>
                    </a:lnTo>
                    <a:cubicBezTo>
                      <a:pt x="2107" y="7478"/>
                      <a:pt x="2346" y="7728"/>
                      <a:pt x="2667" y="7740"/>
                    </a:cubicBezTo>
                    <a:cubicBezTo>
                      <a:pt x="2676" y="7740"/>
                      <a:pt x="2684" y="7740"/>
                      <a:pt x="2693" y="7740"/>
                    </a:cubicBezTo>
                    <a:cubicBezTo>
                      <a:pt x="2922" y="7740"/>
                      <a:pt x="3146" y="7589"/>
                      <a:pt x="3227" y="7371"/>
                    </a:cubicBezTo>
                    <a:cubicBezTo>
                      <a:pt x="3262" y="7311"/>
                      <a:pt x="3262" y="7240"/>
                      <a:pt x="3262" y="7156"/>
                    </a:cubicBezTo>
                    <a:lnTo>
                      <a:pt x="3262" y="6025"/>
                    </a:lnTo>
                    <a:cubicBezTo>
                      <a:pt x="3262" y="5966"/>
                      <a:pt x="3179" y="5894"/>
                      <a:pt x="3096" y="5894"/>
                    </a:cubicBezTo>
                    <a:cubicBezTo>
                      <a:pt x="3000" y="5894"/>
                      <a:pt x="2929" y="5966"/>
                      <a:pt x="2929" y="6061"/>
                    </a:cubicBezTo>
                    <a:lnTo>
                      <a:pt x="2929" y="7192"/>
                    </a:lnTo>
                    <a:cubicBezTo>
                      <a:pt x="2929" y="7323"/>
                      <a:pt x="2810" y="7430"/>
                      <a:pt x="2679" y="7430"/>
                    </a:cubicBezTo>
                    <a:cubicBezTo>
                      <a:pt x="2560" y="7430"/>
                      <a:pt x="2453" y="7311"/>
                      <a:pt x="2453" y="7180"/>
                    </a:cubicBezTo>
                    <a:lnTo>
                      <a:pt x="2453" y="4156"/>
                    </a:lnTo>
                    <a:cubicBezTo>
                      <a:pt x="2453" y="4061"/>
                      <a:pt x="2381" y="3989"/>
                      <a:pt x="2286" y="3989"/>
                    </a:cubicBezTo>
                    <a:lnTo>
                      <a:pt x="1488" y="3989"/>
                    </a:lnTo>
                    <a:lnTo>
                      <a:pt x="2381" y="489"/>
                    </a:lnTo>
                    <a:cubicBezTo>
                      <a:pt x="2441" y="251"/>
                      <a:pt x="2250" y="1"/>
                      <a:pt x="19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8" name="Google Shape;1594;p35">
            <a:extLst>
              <a:ext uri="{FF2B5EF4-FFF2-40B4-BE49-F238E27FC236}">
                <a16:creationId xmlns:a16="http://schemas.microsoft.com/office/drawing/2014/main" xmlns="" id="{5E5E8AB9-58C4-43FB-AC95-4D42D6DD5D0F}"/>
              </a:ext>
            </a:extLst>
          </p:cNvPr>
          <p:cNvGrpSpPr/>
          <p:nvPr/>
        </p:nvGrpSpPr>
        <p:grpSpPr>
          <a:xfrm>
            <a:off x="6404622" y="5889535"/>
            <a:ext cx="416088" cy="467876"/>
            <a:chOff x="7562766" y="1514864"/>
            <a:chExt cx="327059" cy="360192"/>
          </a:xfrm>
          <a:solidFill>
            <a:schemeClr val="bg1"/>
          </a:solidFill>
        </p:grpSpPr>
        <p:sp>
          <p:nvSpPr>
            <p:cNvPr id="80" name="Google Shape;1595;p35">
              <a:extLst>
                <a:ext uri="{FF2B5EF4-FFF2-40B4-BE49-F238E27FC236}">
                  <a16:creationId xmlns:a16="http://schemas.microsoft.com/office/drawing/2014/main" xmlns="" id="{DB4874EB-B03B-4A50-8626-151605192160}"/>
                </a:ext>
              </a:extLst>
            </p:cNvPr>
            <p:cNvSpPr/>
            <p:nvPr/>
          </p:nvSpPr>
          <p:spPr>
            <a:xfrm>
              <a:off x="7662418" y="1600289"/>
              <a:ext cx="127724" cy="165248"/>
            </a:xfrm>
            <a:custGeom>
              <a:avLst/>
              <a:gdLst/>
              <a:ahLst/>
              <a:cxnLst/>
              <a:rect l="l" t="t" r="r" b="b"/>
              <a:pathLst>
                <a:path w="4013" h="5192" extrusionOk="0">
                  <a:moveTo>
                    <a:pt x="2001" y="334"/>
                  </a:moveTo>
                  <a:cubicBezTo>
                    <a:pt x="2298" y="334"/>
                    <a:pt x="2548" y="513"/>
                    <a:pt x="2656" y="763"/>
                  </a:cubicBezTo>
                  <a:cubicBezTo>
                    <a:pt x="2679" y="846"/>
                    <a:pt x="2715" y="941"/>
                    <a:pt x="2715" y="1049"/>
                  </a:cubicBezTo>
                  <a:lnTo>
                    <a:pt x="2715" y="1227"/>
                  </a:lnTo>
                  <a:cubicBezTo>
                    <a:pt x="2441" y="1132"/>
                    <a:pt x="2322" y="846"/>
                    <a:pt x="2322" y="834"/>
                  </a:cubicBezTo>
                  <a:cubicBezTo>
                    <a:pt x="2298" y="775"/>
                    <a:pt x="2251" y="727"/>
                    <a:pt x="2179" y="727"/>
                  </a:cubicBezTo>
                  <a:cubicBezTo>
                    <a:pt x="2120" y="727"/>
                    <a:pt x="2060" y="763"/>
                    <a:pt x="2013" y="822"/>
                  </a:cubicBezTo>
                  <a:cubicBezTo>
                    <a:pt x="2013" y="822"/>
                    <a:pt x="1822" y="1180"/>
                    <a:pt x="1286" y="1239"/>
                  </a:cubicBezTo>
                  <a:lnTo>
                    <a:pt x="1286" y="1025"/>
                  </a:lnTo>
                  <a:cubicBezTo>
                    <a:pt x="1298" y="941"/>
                    <a:pt x="1310" y="846"/>
                    <a:pt x="1346" y="763"/>
                  </a:cubicBezTo>
                  <a:cubicBezTo>
                    <a:pt x="1453" y="513"/>
                    <a:pt x="1703" y="334"/>
                    <a:pt x="2001" y="334"/>
                  </a:cubicBezTo>
                  <a:close/>
                  <a:moveTo>
                    <a:pt x="2167" y="1180"/>
                  </a:moveTo>
                  <a:cubicBezTo>
                    <a:pt x="2263" y="1322"/>
                    <a:pt x="2465" y="1501"/>
                    <a:pt x="2727" y="1549"/>
                  </a:cubicBezTo>
                  <a:lnTo>
                    <a:pt x="2727" y="1775"/>
                  </a:lnTo>
                  <a:cubicBezTo>
                    <a:pt x="2727" y="2156"/>
                    <a:pt x="2429" y="2465"/>
                    <a:pt x="2048" y="2489"/>
                  </a:cubicBezTo>
                  <a:lnTo>
                    <a:pt x="1989" y="2489"/>
                  </a:lnTo>
                  <a:cubicBezTo>
                    <a:pt x="1596" y="2489"/>
                    <a:pt x="1298" y="2180"/>
                    <a:pt x="1298" y="1787"/>
                  </a:cubicBezTo>
                  <a:lnTo>
                    <a:pt x="1298" y="1561"/>
                  </a:lnTo>
                  <a:cubicBezTo>
                    <a:pt x="1727" y="1525"/>
                    <a:pt x="2001" y="1346"/>
                    <a:pt x="2167" y="1180"/>
                  </a:cubicBezTo>
                  <a:close/>
                  <a:moveTo>
                    <a:pt x="2215" y="2846"/>
                  </a:moveTo>
                  <a:lnTo>
                    <a:pt x="2132" y="3025"/>
                  </a:lnTo>
                  <a:lnTo>
                    <a:pt x="1906" y="3025"/>
                  </a:lnTo>
                  <a:lnTo>
                    <a:pt x="1810" y="2846"/>
                  </a:lnTo>
                  <a:close/>
                  <a:moveTo>
                    <a:pt x="2084" y="3347"/>
                  </a:moveTo>
                  <a:lnTo>
                    <a:pt x="2287" y="4180"/>
                  </a:lnTo>
                  <a:lnTo>
                    <a:pt x="2013" y="4442"/>
                  </a:lnTo>
                  <a:lnTo>
                    <a:pt x="1751" y="4180"/>
                  </a:lnTo>
                  <a:lnTo>
                    <a:pt x="1929" y="3347"/>
                  </a:lnTo>
                  <a:close/>
                  <a:moveTo>
                    <a:pt x="2572" y="2918"/>
                  </a:moveTo>
                  <a:cubicBezTo>
                    <a:pt x="2810" y="2989"/>
                    <a:pt x="3025" y="3120"/>
                    <a:pt x="3215" y="3311"/>
                  </a:cubicBezTo>
                  <a:cubicBezTo>
                    <a:pt x="3549" y="3620"/>
                    <a:pt x="3727" y="4025"/>
                    <a:pt x="3727" y="4442"/>
                  </a:cubicBezTo>
                  <a:lnTo>
                    <a:pt x="3668" y="4859"/>
                  </a:lnTo>
                  <a:lnTo>
                    <a:pt x="334" y="4859"/>
                  </a:lnTo>
                  <a:lnTo>
                    <a:pt x="334" y="4442"/>
                  </a:lnTo>
                  <a:cubicBezTo>
                    <a:pt x="334" y="4025"/>
                    <a:pt x="513" y="3620"/>
                    <a:pt x="834" y="3311"/>
                  </a:cubicBezTo>
                  <a:cubicBezTo>
                    <a:pt x="1013" y="3132"/>
                    <a:pt x="1239" y="2989"/>
                    <a:pt x="1477" y="2918"/>
                  </a:cubicBezTo>
                  <a:lnTo>
                    <a:pt x="1632" y="3204"/>
                  </a:lnTo>
                  <a:lnTo>
                    <a:pt x="1405" y="4192"/>
                  </a:lnTo>
                  <a:cubicBezTo>
                    <a:pt x="1394" y="4251"/>
                    <a:pt x="1405" y="4311"/>
                    <a:pt x="1453" y="4359"/>
                  </a:cubicBezTo>
                  <a:lnTo>
                    <a:pt x="1906" y="4775"/>
                  </a:lnTo>
                  <a:cubicBezTo>
                    <a:pt x="1941" y="4811"/>
                    <a:pt x="1989" y="4823"/>
                    <a:pt x="2025" y="4823"/>
                  </a:cubicBezTo>
                  <a:cubicBezTo>
                    <a:pt x="2072" y="4823"/>
                    <a:pt x="2096" y="4811"/>
                    <a:pt x="2144" y="4775"/>
                  </a:cubicBezTo>
                  <a:lnTo>
                    <a:pt x="2608" y="4359"/>
                  </a:lnTo>
                  <a:cubicBezTo>
                    <a:pt x="2656" y="4311"/>
                    <a:pt x="2668" y="4251"/>
                    <a:pt x="2656" y="4192"/>
                  </a:cubicBezTo>
                  <a:lnTo>
                    <a:pt x="2429" y="3204"/>
                  </a:lnTo>
                  <a:lnTo>
                    <a:pt x="2572" y="2918"/>
                  </a:lnTo>
                  <a:close/>
                  <a:moveTo>
                    <a:pt x="2001" y="1"/>
                  </a:moveTo>
                  <a:cubicBezTo>
                    <a:pt x="1417" y="1"/>
                    <a:pt x="953" y="465"/>
                    <a:pt x="953" y="1049"/>
                  </a:cubicBezTo>
                  <a:lnTo>
                    <a:pt x="953" y="1418"/>
                  </a:lnTo>
                  <a:lnTo>
                    <a:pt x="953" y="1787"/>
                  </a:lnTo>
                  <a:cubicBezTo>
                    <a:pt x="953" y="2120"/>
                    <a:pt x="1120" y="2418"/>
                    <a:pt x="1358" y="2608"/>
                  </a:cubicBezTo>
                  <a:cubicBezTo>
                    <a:pt x="572" y="2870"/>
                    <a:pt x="1" y="3608"/>
                    <a:pt x="1" y="4442"/>
                  </a:cubicBezTo>
                  <a:lnTo>
                    <a:pt x="1" y="5037"/>
                  </a:lnTo>
                  <a:cubicBezTo>
                    <a:pt x="1" y="5121"/>
                    <a:pt x="84" y="5192"/>
                    <a:pt x="167" y="5192"/>
                  </a:cubicBezTo>
                  <a:lnTo>
                    <a:pt x="3834" y="5192"/>
                  </a:lnTo>
                  <a:cubicBezTo>
                    <a:pt x="3918" y="5192"/>
                    <a:pt x="3989" y="5121"/>
                    <a:pt x="3989" y="5037"/>
                  </a:cubicBezTo>
                  <a:lnTo>
                    <a:pt x="3989" y="4442"/>
                  </a:lnTo>
                  <a:cubicBezTo>
                    <a:pt x="4013" y="3620"/>
                    <a:pt x="3430" y="2882"/>
                    <a:pt x="2644" y="2608"/>
                  </a:cubicBezTo>
                  <a:cubicBezTo>
                    <a:pt x="2882" y="2418"/>
                    <a:pt x="3037" y="2120"/>
                    <a:pt x="3037" y="1787"/>
                  </a:cubicBezTo>
                  <a:lnTo>
                    <a:pt x="3037" y="1418"/>
                  </a:lnTo>
                  <a:lnTo>
                    <a:pt x="3037" y="1049"/>
                  </a:lnTo>
                  <a:cubicBezTo>
                    <a:pt x="3037" y="465"/>
                    <a:pt x="2584" y="1"/>
                    <a:pt x="20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596;p35">
              <a:extLst>
                <a:ext uri="{FF2B5EF4-FFF2-40B4-BE49-F238E27FC236}">
                  <a16:creationId xmlns:a16="http://schemas.microsoft.com/office/drawing/2014/main" xmlns="" id="{AAEC0694-C754-49FB-BB4D-45BF27209E30}"/>
                </a:ext>
              </a:extLst>
            </p:cNvPr>
            <p:cNvSpPr/>
            <p:nvPr/>
          </p:nvSpPr>
          <p:spPr>
            <a:xfrm>
              <a:off x="7599534" y="1548951"/>
              <a:ext cx="258853" cy="154841"/>
            </a:xfrm>
            <a:custGeom>
              <a:avLst/>
              <a:gdLst/>
              <a:ahLst/>
              <a:cxnLst/>
              <a:rect l="l" t="t" r="r" b="b"/>
              <a:pathLst>
                <a:path w="8133" h="4865" extrusionOk="0">
                  <a:moveTo>
                    <a:pt x="3974" y="1"/>
                  </a:moveTo>
                  <a:cubicBezTo>
                    <a:pt x="3947" y="1"/>
                    <a:pt x="3923" y="7"/>
                    <a:pt x="3905" y="18"/>
                  </a:cubicBezTo>
                  <a:cubicBezTo>
                    <a:pt x="3882" y="42"/>
                    <a:pt x="1798" y="1269"/>
                    <a:pt x="238" y="1269"/>
                  </a:cubicBezTo>
                  <a:cubicBezTo>
                    <a:pt x="167" y="1269"/>
                    <a:pt x="95" y="1328"/>
                    <a:pt x="72" y="1411"/>
                  </a:cubicBezTo>
                  <a:cubicBezTo>
                    <a:pt x="72" y="1423"/>
                    <a:pt x="0" y="1912"/>
                    <a:pt x="0" y="2662"/>
                  </a:cubicBezTo>
                  <a:cubicBezTo>
                    <a:pt x="0" y="2745"/>
                    <a:pt x="72" y="2816"/>
                    <a:pt x="167" y="2816"/>
                  </a:cubicBezTo>
                  <a:cubicBezTo>
                    <a:pt x="250" y="2816"/>
                    <a:pt x="333" y="2745"/>
                    <a:pt x="333" y="2662"/>
                  </a:cubicBezTo>
                  <a:cubicBezTo>
                    <a:pt x="333" y="2162"/>
                    <a:pt x="357" y="1781"/>
                    <a:pt x="393" y="1590"/>
                  </a:cubicBezTo>
                  <a:cubicBezTo>
                    <a:pt x="1060" y="1554"/>
                    <a:pt x="1857" y="1352"/>
                    <a:pt x="2786" y="947"/>
                  </a:cubicBezTo>
                  <a:cubicBezTo>
                    <a:pt x="3346" y="697"/>
                    <a:pt x="3798" y="459"/>
                    <a:pt x="3977" y="352"/>
                  </a:cubicBezTo>
                  <a:cubicBezTo>
                    <a:pt x="4155" y="459"/>
                    <a:pt x="4596" y="697"/>
                    <a:pt x="5167" y="947"/>
                  </a:cubicBezTo>
                  <a:cubicBezTo>
                    <a:pt x="6084" y="1352"/>
                    <a:pt x="6894" y="1566"/>
                    <a:pt x="7561" y="1590"/>
                  </a:cubicBezTo>
                  <a:cubicBezTo>
                    <a:pt x="7608" y="2007"/>
                    <a:pt x="7715" y="3281"/>
                    <a:pt x="7394" y="4662"/>
                  </a:cubicBezTo>
                  <a:cubicBezTo>
                    <a:pt x="7382" y="4757"/>
                    <a:pt x="7430" y="4840"/>
                    <a:pt x="7513" y="4864"/>
                  </a:cubicBezTo>
                  <a:lnTo>
                    <a:pt x="7549" y="4864"/>
                  </a:lnTo>
                  <a:cubicBezTo>
                    <a:pt x="7620" y="4864"/>
                    <a:pt x="7692" y="4805"/>
                    <a:pt x="7715" y="4721"/>
                  </a:cubicBezTo>
                  <a:cubicBezTo>
                    <a:pt x="8132" y="3007"/>
                    <a:pt x="7894" y="1483"/>
                    <a:pt x="7894" y="1411"/>
                  </a:cubicBezTo>
                  <a:cubicBezTo>
                    <a:pt x="7870" y="1328"/>
                    <a:pt x="7799" y="1269"/>
                    <a:pt x="7727" y="1269"/>
                  </a:cubicBezTo>
                  <a:cubicBezTo>
                    <a:pt x="6168" y="1269"/>
                    <a:pt x="4096" y="42"/>
                    <a:pt x="4060" y="18"/>
                  </a:cubicBezTo>
                  <a:cubicBezTo>
                    <a:pt x="4030" y="7"/>
                    <a:pt x="4001" y="1"/>
                    <a:pt x="39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597;p35">
              <a:extLst>
                <a:ext uri="{FF2B5EF4-FFF2-40B4-BE49-F238E27FC236}">
                  <a16:creationId xmlns:a16="http://schemas.microsoft.com/office/drawing/2014/main" xmlns="" id="{D32B570E-F664-47BD-BF4E-165EA3616ED2}"/>
                </a:ext>
              </a:extLst>
            </p:cNvPr>
            <p:cNvSpPr/>
            <p:nvPr/>
          </p:nvSpPr>
          <p:spPr>
            <a:xfrm>
              <a:off x="7599909" y="1648380"/>
              <a:ext cx="242175" cy="190679"/>
            </a:xfrm>
            <a:custGeom>
              <a:avLst/>
              <a:gdLst/>
              <a:ahLst/>
              <a:cxnLst/>
              <a:rect l="l" t="t" r="r" b="b"/>
              <a:pathLst>
                <a:path w="7609" h="5991" extrusionOk="0">
                  <a:moveTo>
                    <a:pt x="185" y="1"/>
                  </a:moveTo>
                  <a:cubicBezTo>
                    <a:pt x="179" y="1"/>
                    <a:pt x="173" y="1"/>
                    <a:pt x="167" y="2"/>
                  </a:cubicBezTo>
                  <a:cubicBezTo>
                    <a:pt x="71" y="2"/>
                    <a:pt x="0" y="97"/>
                    <a:pt x="12" y="181"/>
                  </a:cubicBezTo>
                  <a:cubicBezTo>
                    <a:pt x="95" y="1419"/>
                    <a:pt x="369" y="2502"/>
                    <a:pt x="869" y="3419"/>
                  </a:cubicBezTo>
                  <a:cubicBezTo>
                    <a:pt x="1536" y="4669"/>
                    <a:pt x="2560" y="5526"/>
                    <a:pt x="3929" y="5979"/>
                  </a:cubicBezTo>
                  <a:cubicBezTo>
                    <a:pt x="3941" y="5979"/>
                    <a:pt x="3965" y="5991"/>
                    <a:pt x="3989" y="5991"/>
                  </a:cubicBezTo>
                  <a:cubicBezTo>
                    <a:pt x="4001" y="5991"/>
                    <a:pt x="4024" y="5991"/>
                    <a:pt x="4048" y="5979"/>
                  </a:cubicBezTo>
                  <a:cubicBezTo>
                    <a:pt x="4941" y="5681"/>
                    <a:pt x="5691" y="5217"/>
                    <a:pt x="6287" y="4574"/>
                  </a:cubicBezTo>
                  <a:cubicBezTo>
                    <a:pt x="6882" y="3931"/>
                    <a:pt x="7322" y="3133"/>
                    <a:pt x="7608" y="2181"/>
                  </a:cubicBezTo>
                  <a:cubicBezTo>
                    <a:pt x="7608" y="2097"/>
                    <a:pt x="7560" y="2002"/>
                    <a:pt x="7477" y="1966"/>
                  </a:cubicBezTo>
                  <a:cubicBezTo>
                    <a:pt x="7463" y="1963"/>
                    <a:pt x="7448" y="1961"/>
                    <a:pt x="7434" y="1961"/>
                  </a:cubicBezTo>
                  <a:cubicBezTo>
                    <a:pt x="7358" y="1961"/>
                    <a:pt x="7293" y="2013"/>
                    <a:pt x="7263" y="2074"/>
                  </a:cubicBezTo>
                  <a:cubicBezTo>
                    <a:pt x="7001" y="2990"/>
                    <a:pt x="6560" y="3741"/>
                    <a:pt x="6013" y="4336"/>
                  </a:cubicBezTo>
                  <a:cubicBezTo>
                    <a:pt x="5465" y="4919"/>
                    <a:pt x="4774" y="5348"/>
                    <a:pt x="3977" y="5634"/>
                  </a:cubicBezTo>
                  <a:cubicBezTo>
                    <a:pt x="2727" y="5205"/>
                    <a:pt x="1774" y="4395"/>
                    <a:pt x="1143" y="3252"/>
                  </a:cubicBezTo>
                  <a:cubicBezTo>
                    <a:pt x="691" y="2383"/>
                    <a:pt x="417" y="1347"/>
                    <a:pt x="345" y="157"/>
                  </a:cubicBezTo>
                  <a:cubicBezTo>
                    <a:pt x="345" y="68"/>
                    <a:pt x="263" y="1"/>
                    <a:pt x="1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598;p35">
              <a:extLst>
                <a:ext uri="{FF2B5EF4-FFF2-40B4-BE49-F238E27FC236}">
                  <a16:creationId xmlns:a16="http://schemas.microsoft.com/office/drawing/2014/main" xmlns="" id="{BE75BE7D-6921-489A-AF6E-C96D1626BD88}"/>
                </a:ext>
              </a:extLst>
            </p:cNvPr>
            <p:cNvSpPr/>
            <p:nvPr/>
          </p:nvSpPr>
          <p:spPr>
            <a:xfrm>
              <a:off x="7562766" y="1514864"/>
              <a:ext cx="327059" cy="360192"/>
            </a:xfrm>
            <a:custGeom>
              <a:avLst/>
              <a:gdLst/>
              <a:ahLst/>
              <a:cxnLst/>
              <a:rect l="l" t="t" r="r" b="b"/>
              <a:pathLst>
                <a:path w="10276" h="11317" extrusionOk="0">
                  <a:moveTo>
                    <a:pt x="5132" y="363"/>
                  </a:moveTo>
                  <a:cubicBezTo>
                    <a:pt x="5334" y="482"/>
                    <a:pt x="5906" y="792"/>
                    <a:pt x="6644" y="1125"/>
                  </a:cubicBezTo>
                  <a:cubicBezTo>
                    <a:pt x="7823" y="1625"/>
                    <a:pt x="8835" y="1899"/>
                    <a:pt x="9668" y="1923"/>
                  </a:cubicBezTo>
                  <a:cubicBezTo>
                    <a:pt x="9728" y="2375"/>
                    <a:pt x="9882" y="3947"/>
                    <a:pt x="9501" y="5673"/>
                  </a:cubicBezTo>
                  <a:cubicBezTo>
                    <a:pt x="9251" y="6888"/>
                    <a:pt x="8823" y="7912"/>
                    <a:pt x="8192" y="8757"/>
                  </a:cubicBezTo>
                  <a:cubicBezTo>
                    <a:pt x="7442" y="9781"/>
                    <a:pt x="6406" y="10531"/>
                    <a:pt x="5132" y="10972"/>
                  </a:cubicBezTo>
                  <a:cubicBezTo>
                    <a:pt x="3846" y="10543"/>
                    <a:pt x="2822" y="9805"/>
                    <a:pt x="2060" y="8769"/>
                  </a:cubicBezTo>
                  <a:cubicBezTo>
                    <a:pt x="1453" y="7936"/>
                    <a:pt x="1012" y="6900"/>
                    <a:pt x="750" y="5709"/>
                  </a:cubicBezTo>
                  <a:cubicBezTo>
                    <a:pt x="393" y="3983"/>
                    <a:pt x="536" y="2387"/>
                    <a:pt x="596" y="1923"/>
                  </a:cubicBezTo>
                  <a:cubicBezTo>
                    <a:pt x="1429" y="1899"/>
                    <a:pt x="2453" y="1625"/>
                    <a:pt x="3608" y="1125"/>
                  </a:cubicBezTo>
                  <a:cubicBezTo>
                    <a:pt x="4346" y="816"/>
                    <a:pt x="4917" y="482"/>
                    <a:pt x="5132" y="363"/>
                  </a:cubicBezTo>
                  <a:close/>
                  <a:moveTo>
                    <a:pt x="5129" y="0"/>
                  </a:moveTo>
                  <a:cubicBezTo>
                    <a:pt x="5102" y="0"/>
                    <a:pt x="5078" y="6"/>
                    <a:pt x="5060" y="18"/>
                  </a:cubicBezTo>
                  <a:cubicBezTo>
                    <a:pt x="5025" y="42"/>
                    <a:pt x="2417" y="1589"/>
                    <a:pt x="453" y="1589"/>
                  </a:cubicBezTo>
                  <a:cubicBezTo>
                    <a:pt x="381" y="1589"/>
                    <a:pt x="310" y="1649"/>
                    <a:pt x="298" y="1720"/>
                  </a:cubicBezTo>
                  <a:cubicBezTo>
                    <a:pt x="274" y="1792"/>
                    <a:pt x="0" y="3637"/>
                    <a:pt x="441" y="5757"/>
                  </a:cubicBezTo>
                  <a:cubicBezTo>
                    <a:pt x="691" y="7007"/>
                    <a:pt x="1155" y="8078"/>
                    <a:pt x="1810" y="8948"/>
                  </a:cubicBezTo>
                  <a:cubicBezTo>
                    <a:pt x="2620" y="10055"/>
                    <a:pt x="3727" y="10841"/>
                    <a:pt x="5096" y="11305"/>
                  </a:cubicBezTo>
                  <a:cubicBezTo>
                    <a:pt x="5120" y="11305"/>
                    <a:pt x="5132" y="11317"/>
                    <a:pt x="5156" y="11317"/>
                  </a:cubicBezTo>
                  <a:cubicBezTo>
                    <a:pt x="5179" y="11317"/>
                    <a:pt x="5191" y="11317"/>
                    <a:pt x="5215" y="11305"/>
                  </a:cubicBezTo>
                  <a:cubicBezTo>
                    <a:pt x="6584" y="10841"/>
                    <a:pt x="7692" y="10055"/>
                    <a:pt x="8513" y="8948"/>
                  </a:cubicBezTo>
                  <a:cubicBezTo>
                    <a:pt x="9144" y="8078"/>
                    <a:pt x="9609" y="6983"/>
                    <a:pt x="9882" y="5757"/>
                  </a:cubicBezTo>
                  <a:cubicBezTo>
                    <a:pt x="10275" y="3637"/>
                    <a:pt x="10001" y="1792"/>
                    <a:pt x="9978" y="1720"/>
                  </a:cubicBezTo>
                  <a:cubicBezTo>
                    <a:pt x="9966" y="1649"/>
                    <a:pt x="9894" y="1589"/>
                    <a:pt x="9823" y="1589"/>
                  </a:cubicBezTo>
                  <a:cubicBezTo>
                    <a:pt x="7858" y="1589"/>
                    <a:pt x="5251" y="42"/>
                    <a:pt x="5215" y="18"/>
                  </a:cubicBezTo>
                  <a:cubicBezTo>
                    <a:pt x="5185" y="6"/>
                    <a:pt x="5156" y="0"/>
                    <a:pt x="5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531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Группа 60">
            <a:extLst>
              <a:ext uri="{FF2B5EF4-FFF2-40B4-BE49-F238E27FC236}">
                <a16:creationId xmlns:a16="http://schemas.microsoft.com/office/drawing/2014/main" xmlns="" id="{0183D530-9943-2E8C-23C5-29C215CB7249}"/>
              </a:ext>
            </a:extLst>
          </p:cNvPr>
          <p:cNvGrpSpPr/>
          <p:nvPr/>
        </p:nvGrpSpPr>
        <p:grpSpPr>
          <a:xfrm>
            <a:off x="546946" y="1687939"/>
            <a:ext cx="3131771" cy="5285759"/>
            <a:chOff x="546946" y="1840828"/>
            <a:chExt cx="3131771" cy="5285759"/>
          </a:xfrm>
        </p:grpSpPr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xmlns="" id="{D23F0364-CD48-03BC-A819-7C9A5F20673F}"/>
                </a:ext>
              </a:extLst>
            </p:cNvPr>
            <p:cNvSpPr/>
            <p:nvPr/>
          </p:nvSpPr>
          <p:spPr>
            <a:xfrm rot="16200000">
              <a:off x="-446355" y="3161983"/>
              <a:ext cx="5015599" cy="2586794"/>
            </a:xfrm>
            <a:custGeom>
              <a:avLst/>
              <a:gdLst>
                <a:gd name="connsiteX0" fmla="*/ 4732490 w 5015599"/>
                <a:gd name="connsiteY0" fmla="*/ 0 h 2586794"/>
                <a:gd name="connsiteX1" fmla="*/ 5015600 w 5015599"/>
                <a:gd name="connsiteY1" fmla="*/ 283110 h 2586794"/>
                <a:gd name="connsiteX2" fmla="*/ 5015600 w 5015599"/>
                <a:gd name="connsiteY2" fmla="*/ 2303685 h 2586794"/>
                <a:gd name="connsiteX3" fmla="*/ 4732490 w 5015599"/>
                <a:gd name="connsiteY3" fmla="*/ 2586795 h 2586794"/>
                <a:gd name="connsiteX4" fmla="*/ 283110 w 5015599"/>
                <a:gd name="connsiteY4" fmla="*/ 2586795 h 2586794"/>
                <a:gd name="connsiteX5" fmla="*/ 0 w 5015599"/>
                <a:gd name="connsiteY5" fmla="*/ 2303685 h 2586794"/>
                <a:gd name="connsiteX6" fmla="*/ 0 w 5015599"/>
                <a:gd name="connsiteY6" fmla="*/ 283110 h 2586794"/>
                <a:gd name="connsiteX7" fmla="*/ 283110 w 5015599"/>
                <a:gd name="connsiteY7" fmla="*/ 0 h 258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5599" h="2586794">
                  <a:moveTo>
                    <a:pt x="4732490" y="0"/>
                  </a:moveTo>
                  <a:cubicBezTo>
                    <a:pt x="4888848" y="0"/>
                    <a:pt x="5015600" y="126753"/>
                    <a:pt x="5015600" y="283110"/>
                  </a:cubicBezTo>
                  <a:lnTo>
                    <a:pt x="5015600" y="2303685"/>
                  </a:lnTo>
                  <a:cubicBezTo>
                    <a:pt x="5015600" y="2460042"/>
                    <a:pt x="4888848" y="2586795"/>
                    <a:pt x="4732490" y="2586795"/>
                  </a:cubicBezTo>
                  <a:lnTo>
                    <a:pt x="283110" y="2586795"/>
                  </a:lnTo>
                  <a:cubicBezTo>
                    <a:pt x="126753" y="2586795"/>
                    <a:pt x="0" y="2460042"/>
                    <a:pt x="0" y="2303685"/>
                  </a:cubicBezTo>
                  <a:lnTo>
                    <a:pt x="0" y="283110"/>
                  </a:lnTo>
                  <a:cubicBezTo>
                    <a:pt x="0" y="126753"/>
                    <a:pt x="126753" y="0"/>
                    <a:pt x="283110" y="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5" name="Рисунок 10">
              <a:extLst>
                <a:ext uri="{FF2B5EF4-FFF2-40B4-BE49-F238E27FC236}">
                  <a16:creationId xmlns:a16="http://schemas.microsoft.com/office/drawing/2014/main" xmlns="" id="{65B216EF-B334-75AD-5294-7D0FF774C392}"/>
                </a:ext>
              </a:extLst>
            </p:cNvPr>
            <p:cNvGrpSpPr/>
            <p:nvPr/>
          </p:nvGrpSpPr>
          <p:grpSpPr>
            <a:xfrm>
              <a:off x="922031" y="2017875"/>
              <a:ext cx="2311142" cy="116420"/>
              <a:chOff x="922031" y="2017875"/>
              <a:chExt cx="2311142" cy="116420"/>
            </a:xfrm>
            <a:solidFill>
              <a:schemeClr val="bg1">
                <a:lumMod val="65000"/>
              </a:schemeClr>
            </a:solidFill>
          </p:grpSpPr>
          <p:grpSp>
            <p:nvGrpSpPr>
              <p:cNvPr id="16" name="Рисунок 10">
                <a:extLst>
                  <a:ext uri="{FF2B5EF4-FFF2-40B4-BE49-F238E27FC236}">
                    <a16:creationId xmlns:a16="http://schemas.microsoft.com/office/drawing/2014/main" xmlns="" id="{CD98ADB1-5570-8998-26CA-7385EBD17D75}"/>
                  </a:ext>
                </a:extLst>
              </p:cNvPr>
              <p:cNvGrpSpPr/>
              <p:nvPr/>
            </p:nvGrpSpPr>
            <p:grpSpPr>
              <a:xfrm>
                <a:off x="922031" y="2030304"/>
                <a:ext cx="237397" cy="103991"/>
                <a:chOff x="922031" y="2030304"/>
                <a:chExt cx="237397" cy="103991"/>
              </a:xfrm>
              <a:grpFill/>
            </p:grpSpPr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xmlns="" id="{B215DFDB-24DA-935C-CB5B-1770350D8AAC}"/>
                    </a:ext>
                  </a:extLst>
                </p:cNvPr>
                <p:cNvSpPr/>
                <p:nvPr/>
              </p:nvSpPr>
              <p:spPr>
                <a:xfrm>
                  <a:off x="922031" y="2030442"/>
                  <a:ext cx="45711" cy="102748"/>
                </a:xfrm>
                <a:custGeom>
                  <a:avLst/>
                  <a:gdLst>
                    <a:gd name="connsiteX0" fmla="*/ 45712 w 45711"/>
                    <a:gd name="connsiteY0" fmla="*/ 25687 h 102748"/>
                    <a:gd name="connsiteX1" fmla="*/ 11186 w 45711"/>
                    <a:gd name="connsiteY1" fmla="*/ 90733 h 102748"/>
                    <a:gd name="connsiteX2" fmla="*/ 11186 w 45711"/>
                    <a:gd name="connsiteY2" fmla="*/ 92390 h 102748"/>
                    <a:gd name="connsiteX3" fmla="*/ 44607 w 45711"/>
                    <a:gd name="connsiteY3" fmla="*/ 92390 h 102748"/>
                    <a:gd name="connsiteX4" fmla="*/ 44607 w 45711"/>
                    <a:gd name="connsiteY4" fmla="*/ 102748 h 102748"/>
                    <a:gd name="connsiteX5" fmla="*/ 0 w 45711"/>
                    <a:gd name="connsiteY5" fmla="*/ 102748 h 102748"/>
                    <a:gd name="connsiteX6" fmla="*/ 0 w 45711"/>
                    <a:gd name="connsiteY6" fmla="*/ 94048 h 102748"/>
                    <a:gd name="connsiteX7" fmla="*/ 34387 w 45711"/>
                    <a:gd name="connsiteY7" fmla="*/ 26239 h 102748"/>
                    <a:gd name="connsiteX8" fmla="*/ 22511 w 45711"/>
                    <a:gd name="connsiteY8" fmla="*/ 10220 h 102748"/>
                    <a:gd name="connsiteX9" fmla="*/ 10634 w 45711"/>
                    <a:gd name="connsiteY9" fmla="*/ 25135 h 102748"/>
                    <a:gd name="connsiteX10" fmla="*/ 10634 w 45711"/>
                    <a:gd name="connsiteY10" fmla="*/ 34111 h 102748"/>
                    <a:gd name="connsiteX11" fmla="*/ 0 w 45711"/>
                    <a:gd name="connsiteY11" fmla="*/ 34111 h 102748"/>
                    <a:gd name="connsiteX12" fmla="*/ 0 w 45711"/>
                    <a:gd name="connsiteY12" fmla="*/ 25825 h 102748"/>
                    <a:gd name="connsiteX13" fmla="*/ 22787 w 45711"/>
                    <a:gd name="connsiteY13" fmla="*/ 0 h 102748"/>
                    <a:gd name="connsiteX14" fmla="*/ 45712 w 45711"/>
                    <a:gd name="connsiteY14" fmla="*/ 25687 h 102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5711" h="102748">
                      <a:moveTo>
                        <a:pt x="45712" y="25687"/>
                      </a:moveTo>
                      <a:cubicBezTo>
                        <a:pt x="45712" y="56346"/>
                        <a:pt x="11324" y="67394"/>
                        <a:pt x="11186" y="90733"/>
                      </a:cubicBezTo>
                      <a:lnTo>
                        <a:pt x="11186" y="92390"/>
                      </a:lnTo>
                      <a:lnTo>
                        <a:pt x="44607" y="92390"/>
                      </a:lnTo>
                      <a:lnTo>
                        <a:pt x="44607" y="102748"/>
                      </a:lnTo>
                      <a:lnTo>
                        <a:pt x="0" y="102748"/>
                      </a:lnTo>
                      <a:lnTo>
                        <a:pt x="0" y="94048"/>
                      </a:lnTo>
                      <a:cubicBezTo>
                        <a:pt x="0" y="61179"/>
                        <a:pt x="34387" y="54827"/>
                        <a:pt x="34387" y="26239"/>
                      </a:cubicBezTo>
                      <a:cubicBezTo>
                        <a:pt x="34387" y="15744"/>
                        <a:pt x="30935" y="10220"/>
                        <a:pt x="22511" y="10220"/>
                      </a:cubicBezTo>
                      <a:cubicBezTo>
                        <a:pt x="14086" y="10220"/>
                        <a:pt x="10634" y="16158"/>
                        <a:pt x="10634" y="25135"/>
                      </a:cubicBezTo>
                      <a:lnTo>
                        <a:pt x="10634" y="34111"/>
                      </a:lnTo>
                      <a:lnTo>
                        <a:pt x="0" y="34111"/>
                      </a:lnTo>
                      <a:lnTo>
                        <a:pt x="0" y="25825"/>
                      </a:lnTo>
                      <a:cubicBezTo>
                        <a:pt x="0" y="10220"/>
                        <a:pt x="7181" y="0"/>
                        <a:pt x="22787" y="0"/>
                      </a:cubicBezTo>
                      <a:cubicBezTo>
                        <a:pt x="38392" y="0"/>
                        <a:pt x="45712" y="10220"/>
                        <a:pt x="45712" y="2568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xmlns="" id="{FAA01D96-89A0-9DAD-4EFD-CF2B50A5C59C}"/>
                    </a:ext>
                  </a:extLst>
                </p:cNvPr>
                <p:cNvSpPr/>
                <p:nvPr/>
              </p:nvSpPr>
              <p:spPr>
                <a:xfrm>
                  <a:off x="977686" y="2030304"/>
                  <a:ext cx="45849" cy="103991"/>
                </a:xfrm>
                <a:custGeom>
                  <a:avLst/>
                  <a:gdLst>
                    <a:gd name="connsiteX0" fmla="*/ 45850 w 45849"/>
                    <a:gd name="connsiteY0" fmla="*/ 25687 h 103991"/>
                    <a:gd name="connsiteX1" fmla="*/ 45850 w 45849"/>
                    <a:gd name="connsiteY1" fmla="*/ 28311 h 103991"/>
                    <a:gd name="connsiteX2" fmla="*/ 33559 w 45849"/>
                    <a:gd name="connsiteY2" fmla="*/ 49303 h 103991"/>
                    <a:gd name="connsiteX3" fmla="*/ 45850 w 45849"/>
                    <a:gd name="connsiteY3" fmla="*/ 70432 h 103991"/>
                    <a:gd name="connsiteX4" fmla="*/ 45850 w 45849"/>
                    <a:gd name="connsiteY4" fmla="*/ 78304 h 103991"/>
                    <a:gd name="connsiteX5" fmla="*/ 22925 w 45849"/>
                    <a:gd name="connsiteY5" fmla="*/ 103991 h 103991"/>
                    <a:gd name="connsiteX6" fmla="*/ 138 w 45849"/>
                    <a:gd name="connsiteY6" fmla="*/ 78304 h 103991"/>
                    <a:gd name="connsiteX7" fmla="*/ 138 w 45849"/>
                    <a:gd name="connsiteY7" fmla="*/ 71261 h 103991"/>
                    <a:gd name="connsiteX8" fmla="*/ 10772 w 45849"/>
                    <a:gd name="connsiteY8" fmla="*/ 71261 h 103991"/>
                    <a:gd name="connsiteX9" fmla="*/ 10772 w 45849"/>
                    <a:gd name="connsiteY9" fmla="*/ 78995 h 103991"/>
                    <a:gd name="connsiteX10" fmla="*/ 22649 w 45849"/>
                    <a:gd name="connsiteY10" fmla="*/ 93633 h 103991"/>
                    <a:gd name="connsiteX11" fmla="*/ 34526 w 45849"/>
                    <a:gd name="connsiteY11" fmla="*/ 77890 h 103991"/>
                    <a:gd name="connsiteX12" fmla="*/ 34526 w 45849"/>
                    <a:gd name="connsiteY12" fmla="*/ 70018 h 103991"/>
                    <a:gd name="connsiteX13" fmla="*/ 21682 w 45849"/>
                    <a:gd name="connsiteY13" fmla="*/ 54965 h 103991"/>
                    <a:gd name="connsiteX14" fmla="*/ 15606 w 45849"/>
                    <a:gd name="connsiteY14" fmla="*/ 54965 h 103991"/>
                    <a:gd name="connsiteX15" fmla="*/ 15606 w 45849"/>
                    <a:gd name="connsiteY15" fmla="*/ 44745 h 103991"/>
                    <a:gd name="connsiteX16" fmla="*/ 22234 w 45849"/>
                    <a:gd name="connsiteY16" fmla="*/ 44745 h 103991"/>
                    <a:gd name="connsiteX17" fmla="*/ 34387 w 45849"/>
                    <a:gd name="connsiteY17" fmla="*/ 30797 h 103991"/>
                    <a:gd name="connsiteX18" fmla="*/ 34387 w 45849"/>
                    <a:gd name="connsiteY18" fmla="*/ 26101 h 103991"/>
                    <a:gd name="connsiteX19" fmla="*/ 22511 w 45849"/>
                    <a:gd name="connsiteY19" fmla="*/ 10220 h 103991"/>
                    <a:gd name="connsiteX20" fmla="*/ 10634 w 45849"/>
                    <a:gd name="connsiteY20" fmla="*/ 24997 h 103991"/>
                    <a:gd name="connsiteX21" fmla="*/ 10634 w 45849"/>
                    <a:gd name="connsiteY21" fmla="*/ 30244 h 103991"/>
                    <a:gd name="connsiteX22" fmla="*/ 0 w 45849"/>
                    <a:gd name="connsiteY22" fmla="*/ 30244 h 103991"/>
                    <a:gd name="connsiteX23" fmla="*/ 0 w 45849"/>
                    <a:gd name="connsiteY23" fmla="*/ 25549 h 103991"/>
                    <a:gd name="connsiteX24" fmla="*/ 22787 w 45849"/>
                    <a:gd name="connsiteY24" fmla="*/ 0 h 103991"/>
                    <a:gd name="connsiteX25" fmla="*/ 45712 w 45849"/>
                    <a:gd name="connsiteY25" fmla="*/ 25549 h 103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5849" h="103991">
                      <a:moveTo>
                        <a:pt x="45850" y="25687"/>
                      </a:moveTo>
                      <a:lnTo>
                        <a:pt x="45850" y="28311"/>
                      </a:lnTo>
                      <a:cubicBezTo>
                        <a:pt x="45850" y="38807"/>
                        <a:pt x="41707" y="46126"/>
                        <a:pt x="33559" y="49303"/>
                      </a:cubicBezTo>
                      <a:cubicBezTo>
                        <a:pt x="42121" y="52479"/>
                        <a:pt x="45850" y="60213"/>
                        <a:pt x="45850" y="70432"/>
                      </a:cubicBezTo>
                      <a:lnTo>
                        <a:pt x="45850" y="78304"/>
                      </a:lnTo>
                      <a:cubicBezTo>
                        <a:pt x="45850" y="93910"/>
                        <a:pt x="38531" y="103991"/>
                        <a:pt x="22925" y="103991"/>
                      </a:cubicBezTo>
                      <a:cubicBezTo>
                        <a:pt x="7319" y="103991"/>
                        <a:pt x="138" y="93771"/>
                        <a:pt x="138" y="78304"/>
                      </a:cubicBezTo>
                      <a:lnTo>
                        <a:pt x="138" y="71261"/>
                      </a:lnTo>
                      <a:lnTo>
                        <a:pt x="10772" y="71261"/>
                      </a:lnTo>
                      <a:lnTo>
                        <a:pt x="10772" y="78995"/>
                      </a:lnTo>
                      <a:cubicBezTo>
                        <a:pt x="10772" y="88109"/>
                        <a:pt x="14501" y="93633"/>
                        <a:pt x="22649" y="93633"/>
                      </a:cubicBezTo>
                      <a:cubicBezTo>
                        <a:pt x="30797" y="93633"/>
                        <a:pt x="34526" y="88247"/>
                        <a:pt x="34526" y="77890"/>
                      </a:cubicBezTo>
                      <a:lnTo>
                        <a:pt x="34526" y="70018"/>
                      </a:lnTo>
                      <a:cubicBezTo>
                        <a:pt x="34526" y="59936"/>
                        <a:pt x="30244" y="55241"/>
                        <a:pt x="21682" y="54965"/>
                      </a:cubicBezTo>
                      <a:lnTo>
                        <a:pt x="15606" y="54965"/>
                      </a:lnTo>
                      <a:lnTo>
                        <a:pt x="15606" y="44745"/>
                      </a:lnTo>
                      <a:lnTo>
                        <a:pt x="22234" y="44745"/>
                      </a:lnTo>
                      <a:cubicBezTo>
                        <a:pt x="29830" y="44469"/>
                        <a:pt x="34387" y="39635"/>
                        <a:pt x="34387" y="30797"/>
                      </a:cubicBezTo>
                      <a:lnTo>
                        <a:pt x="34387" y="26101"/>
                      </a:lnTo>
                      <a:cubicBezTo>
                        <a:pt x="34387" y="15606"/>
                        <a:pt x="30797" y="10220"/>
                        <a:pt x="22511" y="10220"/>
                      </a:cubicBezTo>
                      <a:cubicBezTo>
                        <a:pt x="14225" y="10220"/>
                        <a:pt x="10634" y="15882"/>
                        <a:pt x="10634" y="24997"/>
                      </a:cubicBezTo>
                      <a:lnTo>
                        <a:pt x="10634" y="30244"/>
                      </a:lnTo>
                      <a:lnTo>
                        <a:pt x="0" y="30244"/>
                      </a:lnTo>
                      <a:lnTo>
                        <a:pt x="0" y="25549"/>
                      </a:lnTo>
                      <a:cubicBezTo>
                        <a:pt x="0" y="9943"/>
                        <a:pt x="7319" y="0"/>
                        <a:pt x="22787" y="0"/>
                      </a:cubicBezTo>
                      <a:cubicBezTo>
                        <a:pt x="38254" y="0"/>
                        <a:pt x="45712" y="10081"/>
                        <a:pt x="45712" y="2554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xmlns="" id="{EB53D9C4-ED3E-D42A-C108-5AE27F29CEFE}"/>
                    </a:ext>
                  </a:extLst>
                </p:cNvPr>
                <p:cNvSpPr/>
                <p:nvPr/>
              </p:nvSpPr>
              <p:spPr>
                <a:xfrm>
                  <a:off x="1034584" y="2063587"/>
                  <a:ext cx="10910" cy="69465"/>
                </a:xfrm>
                <a:custGeom>
                  <a:avLst/>
                  <a:gdLst>
                    <a:gd name="connsiteX0" fmla="*/ 10910 w 10910"/>
                    <a:gd name="connsiteY0" fmla="*/ 0 h 69465"/>
                    <a:gd name="connsiteX1" fmla="*/ 10910 w 10910"/>
                    <a:gd name="connsiteY1" fmla="*/ 14086 h 69465"/>
                    <a:gd name="connsiteX2" fmla="*/ 0 w 10910"/>
                    <a:gd name="connsiteY2" fmla="*/ 14086 h 69465"/>
                    <a:gd name="connsiteX3" fmla="*/ 0 w 10910"/>
                    <a:gd name="connsiteY3" fmla="*/ 0 h 69465"/>
                    <a:gd name="connsiteX4" fmla="*/ 10910 w 10910"/>
                    <a:gd name="connsiteY4" fmla="*/ 0 h 69465"/>
                    <a:gd name="connsiteX5" fmla="*/ 10910 w 10910"/>
                    <a:gd name="connsiteY5" fmla="*/ 55379 h 69465"/>
                    <a:gd name="connsiteX6" fmla="*/ 10910 w 10910"/>
                    <a:gd name="connsiteY6" fmla="*/ 69465 h 69465"/>
                    <a:gd name="connsiteX7" fmla="*/ 0 w 10910"/>
                    <a:gd name="connsiteY7" fmla="*/ 69465 h 69465"/>
                    <a:gd name="connsiteX8" fmla="*/ 0 w 10910"/>
                    <a:gd name="connsiteY8" fmla="*/ 55379 h 69465"/>
                    <a:gd name="connsiteX9" fmla="*/ 10910 w 10910"/>
                    <a:gd name="connsiteY9" fmla="*/ 55379 h 69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910" h="69465">
                      <a:moveTo>
                        <a:pt x="10910" y="0"/>
                      </a:moveTo>
                      <a:lnTo>
                        <a:pt x="10910" y="14086"/>
                      </a:lnTo>
                      <a:lnTo>
                        <a:pt x="0" y="14086"/>
                      </a:lnTo>
                      <a:lnTo>
                        <a:pt x="0" y="0"/>
                      </a:lnTo>
                      <a:lnTo>
                        <a:pt x="10910" y="0"/>
                      </a:lnTo>
                      <a:close/>
                      <a:moveTo>
                        <a:pt x="10910" y="55379"/>
                      </a:moveTo>
                      <a:lnTo>
                        <a:pt x="10910" y="69465"/>
                      </a:lnTo>
                      <a:lnTo>
                        <a:pt x="0" y="69465"/>
                      </a:lnTo>
                      <a:lnTo>
                        <a:pt x="0" y="55379"/>
                      </a:lnTo>
                      <a:lnTo>
                        <a:pt x="10910" y="5537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xmlns="" id="{90DEE997-E304-BC6B-1824-3062AED6CF68}"/>
                    </a:ext>
                  </a:extLst>
                </p:cNvPr>
                <p:cNvSpPr/>
                <p:nvPr/>
              </p:nvSpPr>
              <p:spPr>
                <a:xfrm>
                  <a:off x="1056680" y="2031685"/>
                  <a:ext cx="45711" cy="102471"/>
                </a:xfrm>
                <a:custGeom>
                  <a:avLst/>
                  <a:gdLst>
                    <a:gd name="connsiteX0" fmla="*/ 11739 w 45711"/>
                    <a:gd name="connsiteY0" fmla="*/ 41154 h 102471"/>
                    <a:gd name="connsiteX1" fmla="*/ 26792 w 45711"/>
                    <a:gd name="connsiteY1" fmla="*/ 32730 h 102471"/>
                    <a:gd name="connsiteX2" fmla="*/ 45712 w 45711"/>
                    <a:gd name="connsiteY2" fmla="*/ 56898 h 102471"/>
                    <a:gd name="connsiteX3" fmla="*/ 45712 w 45711"/>
                    <a:gd name="connsiteY3" fmla="*/ 76785 h 102471"/>
                    <a:gd name="connsiteX4" fmla="*/ 22787 w 45711"/>
                    <a:gd name="connsiteY4" fmla="*/ 102472 h 102471"/>
                    <a:gd name="connsiteX5" fmla="*/ 0 w 45711"/>
                    <a:gd name="connsiteY5" fmla="*/ 76785 h 102471"/>
                    <a:gd name="connsiteX6" fmla="*/ 0 w 45711"/>
                    <a:gd name="connsiteY6" fmla="*/ 70018 h 102471"/>
                    <a:gd name="connsiteX7" fmla="*/ 10634 w 45711"/>
                    <a:gd name="connsiteY7" fmla="*/ 70018 h 102471"/>
                    <a:gd name="connsiteX8" fmla="*/ 10634 w 45711"/>
                    <a:gd name="connsiteY8" fmla="*/ 77614 h 102471"/>
                    <a:gd name="connsiteX9" fmla="*/ 22511 w 45711"/>
                    <a:gd name="connsiteY9" fmla="*/ 92252 h 102471"/>
                    <a:gd name="connsiteX10" fmla="*/ 34387 w 45711"/>
                    <a:gd name="connsiteY10" fmla="*/ 77614 h 102471"/>
                    <a:gd name="connsiteX11" fmla="*/ 34387 w 45711"/>
                    <a:gd name="connsiteY11" fmla="*/ 57865 h 102471"/>
                    <a:gd name="connsiteX12" fmla="*/ 22511 w 45711"/>
                    <a:gd name="connsiteY12" fmla="*/ 43226 h 102471"/>
                    <a:gd name="connsiteX13" fmla="*/ 11048 w 45711"/>
                    <a:gd name="connsiteY13" fmla="*/ 54136 h 102471"/>
                    <a:gd name="connsiteX14" fmla="*/ 11048 w 45711"/>
                    <a:gd name="connsiteY14" fmla="*/ 56484 h 102471"/>
                    <a:gd name="connsiteX15" fmla="*/ 414 w 45711"/>
                    <a:gd name="connsiteY15" fmla="*/ 56484 h 102471"/>
                    <a:gd name="connsiteX16" fmla="*/ 3176 w 45711"/>
                    <a:gd name="connsiteY16" fmla="*/ 0 h 102471"/>
                    <a:gd name="connsiteX17" fmla="*/ 43226 w 45711"/>
                    <a:gd name="connsiteY17" fmla="*/ 0 h 102471"/>
                    <a:gd name="connsiteX18" fmla="*/ 43226 w 45711"/>
                    <a:gd name="connsiteY18" fmla="*/ 10220 h 102471"/>
                    <a:gd name="connsiteX19" fmla="*/ 13258 w 45711"/>
                    <a:gd name="connsiteY19" fmla="*/ 10220 h 102471"/>
                    <a:gd name="connsiteX20" fmla="*/ 11601 w 45711"/>
                    <a:gd name="connsiteY20" fmla="*/ 41431 h 102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5711" h="102471">
                      <a:moveTo>
                        <a:pt x="11739" y="41154"/>
                      </a:moveTo>
                      <a:cubicBezTo>
                        <a:pt x="14915" y="35630"/>
                        <a:pt x="20025" y="32730"/>
                        <a:pt x="26792" y="32730"/>
                      </a:cubicBezTo>
                      <a:cubicBezTo>
                        <a:pt x="39912" y="32730"/>
                        <a:pt x="45712" y="42259"/>
                        <a:pt x="45712" y="56898"/>
                      </a:cubicBezTo>
                      <a:lnTo>
                        <a:pt x="45712" y="76785"/>
                      </a:lnTo>
                      <a:cubicBezTo>
                        <a:pt x="45712" y="92390"/>
                        <a:pt x="38254" y="102472"/>
                        <a:pt x="22787" y="102472"/>
                      </a:cubicBezTo>
                      <a:cubicBezTo>
                        <a:pt x="7319" y="102472"/>
                        <a:pt x="0" y="92252"/>
                        <a:pt x="0" y="76785"/>
                      </a:cubicBezTo>
                      <a:lnTo>
                        <a:pt x="0" y="70018"/>
                      </a:lnTo>
                      <a:lnTo>
                        <a:pt x="10634" y="70018"/>
                      </a:lnTo>
                      <a:lnTo>
                        <a:pt x="10634" y="77614"/>
                      </a:lnTo>
                      <a:cubicBezTo>
                        <a:pt x="10634" y="86728"/>
                        <a:pt x="14363" y="92252"/>
                        <a:pt x="22511" y="92252"/>
                      </a:cubicBezTo>
                      <a:cubicBezTo>
                        <a:pt x="30659" y="92252"/>
                        <a:pt x="34387" y="86728"/>
                        <a:pt x="34387" y="77614"/>
                      </a:cubicBezTo>
                      <a:lnTo>
                        <a:pt x="34387" y="57865"/>
                      </a:lnTo>
                      <a:cubicBezTo>
                        <a:pt x="34387" y="48750"/>
                        <a:pt x="30659" y="43226"/>
                        <a:pt x="22511" y="43226"/>
                      </a:cubicBezTo>
                      <a:cubicBezTo>
                        <a:pt x="16296" y="43226"/>
                        <a:pt x="12015" y="46679"/>
                        <a:pt x="11048" y="54136"/>
                      </a:cubicBezTo>
                      <a:lnTo>
                        <a:pt x="11048" y="56484"/>
                      </a:lnTo>
                      <a:lnTo>
                        <a:pt x="414" y="56484"/>
                      </a:lnTo>
                      <a:lnTo>
                        <a:pt x="3176" y="0"/>
                      </a:lnTo>
                      <a:lnTo>
                        <a:pt x="43226" y="0"/>
                      </a:lnTo>
                      <a:lnTo>
                        <a:pt x="43226" y="10220"/>
                      </a:lnTo>
                      <a:lnTo>
                        <a:pt x="13258" y="10220"/>
                      </a:lnTo>
                      <a:lnTo>
                        <a:pt x="11601" y="41431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3" name="Полилиния: фигура 42">
                  <a:extLst>
                    <a:ext uri="{FF2B5EF4-FFF2-40B4-BE49-F238E27FC236}">
                      <a16:creationId xmlns:a16="http://schemas.microsoft.com/office/drawing/2014/main" xmlns="" id="{CDC608BE-9042-E175-40ED-05F5F44B5BE1}"/>
                    </a:ext>
                  </a:extLst>
                </p:cNvPr>
                <p:cNvSpPr/>
                <p:nvPr/>
              </p:nvSpPr>
              <p:spPr>
                <a:xfrm>
                  <a:off x="1112888" y="2030580"/>
                  <a:ext cx="46540" cy="103714"/>
                </a:xfrm>
                <a:custGeom>
                  <a:avLst/>
                  <a:gdLst>
                    <a:gd name="connsiteX0" fmla="*/ 46126 w 46540"/>
                    <a:gd name="connsiteY0" fmla="*/ 25273 h 103714"/>
                    <a:gd name="connsiteX1" fmla="*/ 46126 w 46540"/>
                    <a:gd name="connsiteY1" fmla="*/ 27206 h 103714"/>
                    <a:gd name="connsiteX2" fmla="*/ 35492 w 46540"/>
                    <a:gd name="connsiteY2" fmla="*/ 27206 h 103714"/>
                    <a:gd name="connsiteX3" fmla="*/ 35492 w 46540"/>
                    <a:gd name="connsiteY3" fmla="*/ 24582 h 103714"/>
                    <a:gd name="connsiteX4" fmla="*/ 23477 w 46540"/>
                    <a:gd name="connsiteY4" fmla="*/ 10081 h 103714"/>
                    <a:gd name="connsiteX5" fmla="*/ 11186 w 46540"/>
                    <a:gd name="connsiteY5" fmla="*/ 26516 h 103714"/>
                    <a:gd name="connsiteX6" fmla="*/ 11186 w 46540"/>
                    <a:gd name="connsiteY6" fmla="*/ 49303 h 103714"/>
                    <a:gd name="connsiteX7" fmla="*/ 27620 w 46540"/>
                    <a:gd name="connsiteY7" fmla="*/ 38392 h 103714"/>
                    <a:gd name="connsiteX8" fmla="*/ 46540 w 46540"/>
                    <a:gd name="connsiteY8" fmla="*/ 62560 h 103714"/>
                    <a:gd name="connsiteX9" fmla="*/ 46540 w 46540"/>
                    <a:gd name="connsiteY9" fmla="*/ 78028 h 103714"/>
                    <a:gd name="connsiteX10" fmla="*/ 23339 w 46540"/>
                    <a:gd name="connsiteY10" fmla="*/ 103715 h 103714"/>
                    <a:gd name="connsiteX11" fmla="*/ 0 w 46540"/>
                    <a:gd name="connsiteY11" fmla="*/ 78028 h 103714"/>
                    <a:gd name="connsiteX12" fmla="*/ 0 w 46540"/>
                    <a:gd name="connsiteY12" fmla="*/ 26101 h 103714"/>
                    <a:gd name="connsiteX13" fmla="*/ 23339 w 46540"/>
                    <a:gd name="connsiteY13" fmla="*/ 0 h 103714"/>
                    <a:gd name="connsiteX14" fmla="*/ 46264 w 46540"/>
                    <a:gd name="connsiteY14" fmla="*/ 25411 h 103714"/>
                    <a:gd name="connsiteX15" fmla="*/ 11048 w 46540"/>
                    <a:gd name="connsiteY15" fmla="*/ 63389 h 103714"/>
                    <a:gd name="connsiteX16" fmla="*/ 11048 w 46540"/>
                    <a:gd name="connsiteY16" fmla="*/ 78580 h 103714"/>
                    <a:gd name="connsiteX17" fmla="*/ 23063 w 46540"/>
                    <a:gd name="connsiteY17" fmla="*/ 93219 h 103714"/>
                    <a:gd name="connsiteX18" fmla="*/ 35078 w 46540"/>
                    <a:gd name="connsiteY18" fmla="*/ 78580 h 103714"/>
                    <a:gd name="connsiteX19" fmla="*/ 35078 w 46540"/>
                    <a:gd name="connsiteY19" fmla="*/ 63389 h 103714"/>
                    <a:gd name="connsiteX20" fmla="*/ 23063 w 46540"/>
                    <a:gd name="connsiteY20" fmla="*/ 48750 h 103714"/>
                    <a:gd name="connsiteX21" fmla="*/ 11048 w 46540"/>
                    <a:gd name="connsiteY21" fmla="*/ 63389 h 103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6540" h="103714">
                      <a:moveTo>
                        <a:pt x="46126" y="25273"/>
                      </a:moveTo>
                      <a:lnTo>
                        <a:pt x="46126" y="27206"/>
                      </a:lnTo>
                      <a:lnTo>
                        <a:pt x="35492" y="27206"/>
                      </a:lnTo>
                      <a:lnTo>
                        <a:pt x="35492" y="24582"/>
                      </a:lnTo>
                      <a:cubicBezTo>
                        <a:pt x="35492" y="15467"/>
                        <a:pt x="31764" y="10081"/>
                        <a:pt x="23477" y="10081"/>
                      </a:cubicBezTo>
                      <a:cubicBezTo>
                        <a:pt x="15191" y="10081"/>
                        <a:pt x="11186" y="15606"/>
                        <a:pt x="11186" y="26516"/>
                      </a:cubicBezTo>
                      <a:lnTo>
                        <a:pt x="11186" y="49303"/>
                      </a:lnTo>
                      <a:cubicBezTo>
                        <a:pt x="13948" y="42397"/>
                        <a:pt x="19472" y="38392"/>
                        <a:pt x="27620" y="38392"/>
                      </a:cubicBezTo>
                      <a:cubicBezTo>
                        <a:pt x="40740" y="38392"/>
                        <a:pt x="46540" y="47783"/>
                        <a:pt x="46540" y="62560"/>
                      </a:cubicBezTo>
                      <a:lnTo>
                        <a:pt x="46540" y="78028"/>
                      </a:lnTo>
                      <a:cubicBezTo>
                        <a:pt x="46540" y="93633"/>
                        <a:pt x="38807" y="103715"/>
                        <a:pt x="23339" y="103715"/>
                      </a:cubicBezTo>
                      <a:cubicBezTo>
                        <a:pt x="7872" y="103715"/>
                        <a:pt x="0" y="93495"/>
                        <a:pt x="0" y="78028"/>
                      </a:cubicBezTo>
                      <a:lnTo>
                        <a:pt x="0" y="26101"/>
                      </a:lnTo>
                      <a:cubicBezTo>
                        <a:pt x="0" y="9943"/>
                        <a:pt x="7319" y="0"/>
                        <a:pt x="23339" y="0"/>
                      </a:cubicBezTo>
                      <a:cubicBezTo>
                        <a:pt x="39359" y="0"/>
                        <a:pt x="46264" y="9943"/>
                        <a:pt x="46264" y="25411"/>
                      </a:cubicBezTo>
                      <a:close/>
                      <a:moveTo>
                        <a:pt x="11048" y="63389"/>
                      </a:moveTo>
                      <a:lnTo>
                        <a:pt x="11048" y="78580"/>
                      </a:lnTo>
                      <a:cubicBezTo>
                        <a:pt x="11048" y="87695"/>
                        <a:pt x="14777" y="93219"/>
                        <a:pt x="23063" y="93219"/>
                      </a:cubicBezTo>
                      <a:cubicBezTo>
                        <a:pt x="31349" y="93219"/>
                        <a:pt x="35078" y="87695"/>
                        <a:pt x="35078" y="78580"/>
                      </a:cubicBezTo>
                      <a:lnTo>
                        <a:pt x="35078" y="63389"/>
                      </a:lnTo>
                      <a:cubicBezTo>
                        <a:pt x="35078" y="54274"/>
                        <a:pt x="31211" y="48750"/>
                        <a:pt x="23063" y="48750"/>
                      </a:cubicBezTo>
                      <a:cubicBezTo>
                        <a:pt x="14915" y="48750"/>
                        <a:pt x="11048" y="54274"/>
                        <a:pt x="11048" y="6338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4" name="Рисунок 10">
                <a:extLst>
                  <a:ext uri="{FF2B5EF4-FFF2-40B4-BE49-F238E27FC236}">
                    <a16:creationId xmlns:a16="http://schemas.microsoft.com/office/drawing/2014/main" xmlns="" id="{4C4236D2-E5C5-BB53-8536-898C1DD78FD5}"/>
                  </a:ext>
                </a:extLst>
              </p:cNvPr>
              <p:cNvGrpSpPr/>
              <p:nvPr/>
            </p:nvGrpSpPr>
            <p:grpSpPr>
              <a:xfrm>
                <a:off x="2718465" y="2017875"/>
                <a:ext cx="514707" cy="116282"/>
                <a:chOff x="2718465" y="2017875"/>
                <a:chExt cx="514707" cy="116282"/>
              </a:xfrm>
              <a:grpFill/>
            </p:grpSpPr>
            <p:sp>
              <p:nvSpPr>
                <p:cNvPr id="45" name="Полилиния: фигура 44">
                  <a:extLst>
                    <a:ext uri="{FF2B5EF4-FFF2-40B4-BE49-F238E27FC236}">
                      <a16:creationId xmlns:a16="http://schemas.microsoft.com/office/drawing/2014/main" xmlns="" id="{B483952A-46EF-96CA-84EA-6B60607EA490}"/>
                    </a:ext>
                  </a:extLst>
                </p:cNvPr>
                <p:cNvSpPr/>
                <p:nvPr/>
              </p:nvSpPr>
              <p:spPr>
                <a:xfrm>
                  <a:off x="2718465" y="2060272"/>
                  <a:ext cx="28725" cy="71813"/>
                </a:xfrm>
                <a:custGeom>
                  <a:avLst/>
                  <a:gdLst>
                    <a:gd name="connsiteX0" fmla="*/ 0 w 28725"/>
                    <a:gd name="connsiteY0" fmla="*/ 0 h 71813"/>
                    <a:gd name="connsiteX1" fmla="*/ 28725 w 28725"/>
                    <a:gd name="connsiteY1" fmla="*/ 0 h 71813"/>
                    <a:gd name="connsiteX2" fmla="*/ 28725 w 28725"/>
                    <a:gd name="connsiteY2" fmla="*/ 71813 h 71813"/>
                    <a:gd name="connsiteX3" fmla="*/ 0 w 28725"/>
                    <a:gd name="connsiteY3" fmla="*/ 71813 h 71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25" h="71813">
                      <a:moveTo>
                        <a:pt x="0" y="0"/>
                      </a:moveTo>
                      <a:lnTo>
                        <a:pt x="28725" y="0"/>
                      </a:lnTo>
                      <a:lnTo>
                        <a:pt x="28725" y="71813"/>
                      </a:lnTo>
                      <a:lnTo>
                        <a:pt x="0" y="71813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6" name="Полилиния: фигура 45">
                  <a:extLst>
                    <a:ext uri="{FF2B5EF4-FFF2-40B4-BE49-F238E27FC236}">
                      <a16:creationId xmlns:a16="http://schemas.microsoft.com/office/drawing/2014/main" xmlns="" id="{F39B7180-784E-A9C7-DBD2-30EC461458C7}"/>
                    </a:ext>
                  </a:extLst>
                </p:cNvPr>
                <p:cNvSpPr/>
                <p:nvPr/>
              </p:nvSpPr>
              <p:spPr>
                <a:xfrm>
                  <a:off x="2756720" y="2045909"/>
                  <a:ext cx="28725" cy="86175"/>
                </a:xfrm>
                <a:custGeom>
                  <a:avLst/>
                  <a:gdLst>
                    <a:gd name="connsiteX0" fmla="*/ 0 w 28725"/>
                    <a:gd name="connsiteY0" fmla="*/ 0 h 86175"/>
                    <a:gd name="connsiteX1" fmla="*/ 28725 w 28725"/>
                    <a:gd name="connsiteY1" fmla="*/ 0 h 86175"/>
                    <a:gd name="connsiteX2" fmla="*/ 28725 w 28725"/>
                    <a:gd name="connsiteY2" fmla="*/ 86176 h 86175"/>
                    <a:gd name="connsiteX3" fmla="*/ 0 w 28725"/>
                    <a:gd name="connsiteY3" fmla="*/ 86176 h 8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25" h="86175">
                      <a:moveTo>
                        <a:pt x="0" y="0"/>
                      </a:moveTo>
                      <a:lnTo>
                        <a:pt x="28725" y="0"/>
                      </a:lnTo>
                      <a:lnTo>
                        <a:pt x="28725" y="86176"/>
                      </a:lnTo>
                      <a:lnTo>
                        <a:pt x="0" y="86176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7" name="Полилиния: фигура 46">
                  <a:extLst>
                    <a:ext uri="{FF2B5EF4-FFF2-40B4-BE49-F238E27FC236}">
                      <a16:creationId xmlns:a16="http://schemas.microsoft.com/office/drawing/2014/main" xmlns="" id="{0E7B4C8E-25FF-0A70-FA59-7DFADFAB317A}"/>
                    </a:ext>
                  </a:extLst>
                </p:cNvPr>
                <p:cNvSpPr/>
                <p:nvPr/>
              </p:nvSpPr>
              <p:spPr>
                <a:xfrm>
                  <a:off x="2794974" y="2035690"/>
                  <a:ext cx="28725" cy="96395"/>
                </a:xfrm>
                <a:custGeom>
                  <a:avLst/>
                  <a:gdLst>
                    <a:gd name="connsiteX0" fmla="*/ 0 w 28725"/>
                    <a:gd name="connsiteY0" fmla="*/ 0 h 96395"/>
                    <a:gd name="connsiteX1" fmla="*/ 28725 w 28725"/>
                    <a:gd name="connsiteY1" fmla="*/ 0 h 96395"/>
                    <a:gd name="connsiteX2" fmla="*/ 28725 w 28725"/>
                    <a:gd name="connsiteY2" fmla="*/ 96395 h 96395"/>
                    <a:gd name="connsiteX3" fmla="*/ 0 w 28725"/>
                    <a:gd name="connsiteY3" fmla="*/ 96395 h 96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25" h="96395">
                      <a:moveTo>
                        <a:pt x="0" y="0"/>
                      </a:moveTo>
                      <a:lnTo>
                        <a:pt x="28725" y="0"/>
                      </a:lnTo>
                      <a:lnTo>
                        <a:pt x="28725" y="96395"/>
                      </a:lnTo>
                      <a:lnTo>
                        <a:pt x="0" y="96395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8" name="Полилиния: фигура 47">
                  <a:extLst>
                    <a:ext uri="{FF2B5EF4-FFF2-40B4-BE49-F238E27FC236}">
                      <a16:creationId xmlns:a16="http://schemas.microsoft.com/office/drawing/2014/main" xmlns="" id="{993AF581-45D6-6DB8-7F86-69EF6F1B47EE}"/>
                    </a:ext>
                  </a:extLst>
                </p:cNvPr>
                <p:cNvSpPr/>
                <p:nvPr/>
              </p:nvSpPr>
              <p:spPr>
                <a:xfrm>
                  <a:off x="2833367" y="2017875"/>
                  <a:ext cx="28725" cy="114210"/>
                </a:xfrm>
                <a:custGeom>
                  <a:avLst/>
                  <a:gdLst>
                    <a:gd name="connsiteX0" fmla="*/ 0 w 28725"/>
                    <a:gd name="connsiteY0" fmla="*/ 0 h 114210"/>
                    <a:gd name="connsiteX1" fmla="*/ 28725 w 28725"/>
                    <a:gd name="connsiteY1" fmla="*/ 0 h 114210"/>
                    <a:gd name="connsiteX2" fmla="*/ 28725 w 28725"/>
                    <a:gd name="connsiteY2" fmla="*/ 114211 h 114210"/>
                    <a:gd name="connsiteX3" fmla="*/ 0 w 28725"/>
                    <a:gd name="connsiteY3" fmla="*/ 114211 h 114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25" h="114210">
                      <a:moveTo>
                        <a:pt x="0" y="0"/>
                      </a:moveTo>
                      <a:lnTo>
                        <a:pt x="28725" y="0"/>
                      </a:lnTo>
                      <a:lnTo>
                        <a:pt x="28725" y="114211"/>
                      </a:lnTo>
                      <a:lnTo>
                        <a:pt x="0" y="114211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grpSp>
              <p:nvGrpSpPr>
                <p:cNvPr id="49" name="Рисунок 10">
                  <a:extLst>
                    <a:ext uri="{FF2B5EF4-FFF2-40B4-BE49-F238E27FC236}">
                      <a16:creationId xmlns:a16="http://schemas.microsoft.com/office/drawing/2014/main" xmlns="" id="{56FFB8B3-4914-744F-BE09-E6395E21A5D9}"/>
                    </a:ext>
                  </a:extLst>
                </p:cNvPr>
                <p:cNvGrpSpPr/>
                <p:nvPr/>
              </p:nvGrpSpPr>
              <p:grpSpPr>
                <a:xfrm>
                  <a:off x="3045216" y="2024780"/>
                  <a:ext cx="187957" cy="105372"/>
                  <a:chOff x="3045216" y="2024780"/>
                  <a:chExt cx="187957" cy="105372"/>
                </a:xfrm>
                <a:grpFill/>
              </p:grpSpPr>
              <p:sp>
                <p:nvSpPr>
                  <p:cNvPr id="50" name="Полилиния: фигура 49">
                    <a:extLst>
                      <a:ext uri="{FF2B5EF4-FFF2-40B4-BE49-F238E27FC236}">
                        <a16:creationId xmlns:a16="http://schemas.microsoft.com/office/drawing/2014/main" xmlns="" id="{0F0CE446-84A9-80E1-2795-DECE28190409}"/>
                      </a:ext>
                    </a:extLst>
                  </p:cNvPr>
                  <p:cNvSpPr/>
                  <p:nvPr/>
                </p:nvSpPr>
                <p:spPr>
                  <a:xfrm>
                    <a:off x="3045216" y="2024780"/>
                    <a:ext cx="172351" cy="105372"/>
                  </a:xfrm>
                  <a:custGeom>
                    <a:avLst/>
                    <a:gdLst>
                      <a:gd name="connsiteX0" fmla="*/ 172352 w 172351"/>
                      <a:gd name="connsiteY0" fmla="*/ 105372 h 105372"/>
                      <a:gd name="connsiteX1" fmla="*/ 0 w 172351"/>
                      <a:gd name="connsiteY1" fmla="*/ 105372 h 105372"/>
                      <a:gd name="connsiteX2" fmla="*/ 0 w 172351"/>
                      <a:gd name="connsiteY2" fmla="*/ 0 h 105372"/>
                      <a:gd name="connsiteX3" fmla="*/ 172352 w 172351"/>
                      <a:gd name="connsiteY3" fmla="*/ 0 h 105372"/>
                      <a:gd name="connsiteX4" fmla="*/ 172352 w 172351"/>
                      <a:gd name="connsiteY4" fmla="*/ 105372 h 105372"/>
                      <a:gd name="connsiteX5" fmla="*/ 9529 w 172351"/>
                      <a:gd name="connsiteY5" fmla="*/ 95843 h 105372"/>
                      <a:gd name="connsiteX6" fmla="*/ 162685 w 172351"/>
                      <a:gd name="connsiteY6" fmla="*/ 95843 h 105372"/>
                      <a:gd name="connsiteX7" fmla="*/ 162685 w 172351"/>
                      <a:gd name="connsiteY7" fmla="*/ 9667 h 105372"/>
                      <a:gd name="connsiteX8" fmla="*/ 9529 w 172351"/>
                      <a:gd name="connsiteY8" fmla="*/ 9667 h 105372"/>
                      <a:gd name="connsiteX9" fmla="*/ 9529 w 172351"/>
                      <a:gd name="connsiteY9" fmla="*/ 95843 h 105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2351" h="105372">
                        <a:moveTo>
                          <a:pt x="172352" y="105372"/>
                        </a:moveTo>
                        <a:lnTo>
                          <a:pt x="0" y="105372"/>
                        </a:lnTo>
                        <a:lnTo>
                          <a:pt x="0" y="0"/>
                        </a:lnTo>
                        <a:lnTo>
                          <a:pt x="172352" y="0"/>
                        </a:lnTo>
                        <a:lnTo>
                          <a:pt x="172352" y="105372"/>
                        </a:lnTo>
                        <a:close/>
                        <a:moveTo>
                          <a:pt x="9529" y="95843"/>
                        </a:moveTo>
                        <a:lnTo>
                          <a:pt x="162685" y="95843"/>
                        </a:lnTo>
                        <a:lnTo>
                          <a:pt x="162685" y="9667"/>
                        </a:lnTo>
                        <a:lnTo>
                          <a:pt x="9529" y="9667"/>
                        </a:lnTo>
                        <a:lnTo>
                          <a:pt x="9529" y="95843"/>
                        </a:ln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51" name="Полилиния: фигура 50">
                    <a:extLst>
                      <a:ext uri="{FF2B5EF4-FFF2-40B4-BE49-F238E27FC236}">
                        <a16:creationId xmlns:a16="http://schemas.microsoft.com/office/drawing/2014/main" xmlns="" id="{58A8346E-239E-EB6F-4CA7-78D80A53881E}"/>
                      </a:ext>
                    </a:extLst>
                  </p:cNvPr>
                  <p:cNvSpPr/>
                  <p:nvPr/>
                </p:nvSpPr>
                <p:spPr>
                  <a:xfrm>
                    <a:off x="3069107" y="2044805"/>
                    <a:ext cx="91009" cy="65322"/>
                  </a:xfrm>
                  <a:custGeom>
                    <a:avLst/>
                    <a:gdLst>
                      <a:gd name="connsiteX0" fmla="*/ 0 w 91009"/>
                      <a:gd name="connsiteY0" fmla="*/ 0 h 65322"/>
                      <a:gd name="connsiteX1" fmla="*/ 91009 w 91009"/>
                      <a:gd name="connsiteY1" fmla="*/ 0 h 65322"/>
                      <a:gd name="connsiteX2" fmla="*/ 91009 w 91009"/>
                      <a:gd name="connsiteY2" fmla="*/ 65322 h 65322"/>
                      <a:gd name="connsiteX3" fmla="*/ 0 w 91009"/>
                      <a:gd name="connsiteY3" fmla="*/ 65322 h 65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009" h="65322">
                        <a:moveTo>
                          <a:pt x="0" y="0"/>
                        </a:moveTo>
                        <a:lnTo>
                          <a:pt x="91009" y="0"/>
                        </a:lnTo>
                        <a:lnTo>
                          <a:pt x="91009" y="65322"/>
                        </a:lnTo>
                        <a:lnTo>
                          <a:pt x="0" y="65322"/>
                        </a:ln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52" name="Полилиния: фигура 51">
                    <a:extLst>
                      <a:ext uri="{FF2B5EF4-FFF2-40B4-BE49-F238E27FC236}">
                        <a16:creationId xmlns:a16="http://schemas.microsoft.com/office/drawing/2014/main" xmlns="" id="{3D32E71A-F880-C1F2-210A-C8E5AB611153}"/>
                      </a:ext>
                    </a:extLst>
                  </p:cNvPr>
                  <p:cNvSpPr/>
                  <p:nvPr/>
                </p:nvSpPr>
                <p:spPr>
                  <a:xfrm>
                    <a:off x="3211491" y="2065106"/>
                    <a:ext cx="21682" cy="24858"/>
                  </a:xfrm>
                  <a:custGeom>
                    <a:avLst/>
                    <a:gdLst>
                      <a:gd name="connsiteX0" fmla="*/ 0 w 21682"/>
                      <a:gd name="connsiteY0" fmla="*/ 0 h 24858"/>
                      <a:gd name="connsiteX1" fmla="*/ 21682 w 21682"/>
                      <a:gd name="connsiteY1" fmla="*/ 0 h 24858"/>
                      <a:gd name="connsiteX2" fmla="*/ 21682 w 21682"/>
                      <a:gd name="connsiteY2" fmla="*/ 24858 h 24858"/>
                      <a:gd name="connsiteX3" fmla="*/ 0 w 21682"/>
                      <a:gd name="connsiteY3" fmla="*/ 24858 h 24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82" h="24858">
                        <a:moveTo>
                          <a:pt x="0" y="0"/>
                        </a:moveTo>
                        <a:lnTo>
                          <a:pt x="21682" y="0"/>
                        </a:lnTo>
                        <a:lnTo>
                          <a:pt x="21682" y="24858"/>
                        </a:lnTo>
                        <a:lnTo>
                          <a:pt x="0" y="24858"/>
                        </a:ln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3" name="Полилиния: фигура 52">
                  <a:extLst>
                    <a:ext uri="{FF2B5EF4-FFF2-40B4-BE49-F238E27FC236}">
                      <a16:creationId xmlns:a16="http://schemas.microsoft.com/office/drawing/2014/main" xmlns="" id="{786FF94D-A53C-FC34-8ECC-85B14A4493C2}"/>
                    </a:ext>
                  </a:extLst>
                </p:cNvPr>
                <p:cNvSpPr/>
                <p:nvPr/>
              </p:nvSpPr>
              <p:spPr>
                <a:xfrm>
                  <a:off x="2908688" y="2083668"/>
                  <a:ext cx="79562" cy="23559"/>
                </a:xfrm>
                <a:custGeom>
                  <a:avLst/>
                  <a:gdLst>
                    <a:gd name="connsiteX0" fmla="*/ 73276 w 79562"/>
                    <a:gd name="connsiteY0" fmla="*/ 23559 h 23559"/>
                    <a:gd name="connsiteX1" fmla="*/ 69962 w 79562"/>
                    <a:gd name="connsiteY1" fmla="*/ 22593 h 23559"/>
                    <a:gd name="connsiteX2" fmla="*/ 10716 w 79562"/>
                    <a:gd name="connsiteY2" fmla="*/ 21902 h 23559"/>
                    <a:gd name="connsiteX3" fmla="*/ 1601 w 79562"/>
                    <a:gd name="connsiteY3" fmla="*/ 21212 h 23559"/>
                    <a:gd name="connsiteX4" fmla="*/ 2153 w 79562"/>
                    <a:gd name="connsiteY4" fmla="*/ 12235 h 23559"/>
                    <a:gd name="connsiteX5" fmla="*/ 76453 w 79562"/>
                    <a:gd name="connsiteY5" fmla="*/ 11544 h 23559"/>
                    <a:gd name="connsiteX6" fmla="*/ 78662 w 79562"/>
                    <a:gd name="connsiteY6" fmla="*/ 20383 h 23559"/>
                    <a:gd name="connsiteX7" fmla="*/ 73138 w 79562"/>
                    <a:gd name="connsiteY7" fmla="*/ 23559 h 23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9562" h="23559">
                      <a:moveTo>
                        <a:pt x="73276" y="23559"/>
                      </a:moveTo>
                      <a:cubicBezTo>
                        <a:pt x="72171" y="23559"/>
                        <a:pt x="71067" y="23283"/>
                        <a:pt x="69962" y="22593"/>
                      </a:cubicBezTo>
                      <a:cubicBezTo>
                        <a:pt x="34884" y="1739"/>
                        <a:pt x="11682" y="21074"/>
                        <a:pt x="10716" y="21902"/>
                      </a:cubicBezTo>
                      <a:cubicBezTo>
                        <a:pt x="8092" y="24250"/>
                        <a:pt x="3949" y="23974"/>
                        <a:pt x="1601" y="21212"/>
                      </a:cubicBezTo>
                      <a:cubicBezTo>
                        <a:pt x="-747" y="18588"/>
                        <a:pt x="-470" y="14445"/>
                        <a:pt x="2153" y="12235"/>
                      </a:cubicBezTo>
                      <a:cubicBezTo>
                        <a:pt x="3396" y="11130"/>
                        <a:pt x="33088" y="-14281"/>
                        <a:pt x="76453" y="11544"/>
                      </a:cubicBezTo>
                      <a:cubicBezTo>
                        <a:pt x="79491" y="13340"/>
                        <a:pt x="80458" y="17345"/>
                        <a:pt x="78662" y="20383"/>
                      </a:cubicBezTo>
                      <a:cubicBezTo>
                        <a:pt x="77419" y="22455"/>
                        <a:pt x="75348" y="23559"/>
                        <a:pt x="73138" y="2355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4" name="Полилиния: фигура 53">
                  <a:extLst>
                    <a:ext uri="{FF2B5EF4-FFF2-40B4-BE49-F238E27FC236}">
                      <a16:creationId xmlns:a16="http://schemas.microsoft.com/office/drawing/2014/main" xmlns="" id="{6E8FCDF1-1C1E-93EB-CC82-1CCAABD830AE}"/>
                    </a:ext>
                  </a:extLst>
                </p:cNvPr>
                <p:cNvSpPr/>
                <p:nvPr/>
              </p:nvSpPr>
              <p:spPr>
                <a:xfrm>
                  <a:off x="2895707" y="2058087"/>
                  <a:ext cx="105525" cy="27457"/>
                </a:xfrm>
                <a:custGeom>
                  <a:avLst/>
                  <a:gdLst>
                    <a:gd name="connsiteX0" fmla="*/ 99239 w 105525"/>
                    <a:gd name="connsiteY0" fmla="*/ 27457 h 27457"/>
                    <a:gd name="connsiteX1" fmla="*/ 95925 w 105525"/>
                    <a:gd name="connsiteY1" fmla="*/ 26491 h 27457"/>
                    <a:gd name="connsiteX2" fmla="*/ 10716 w 105525"/>
                    <a:gd name="connsiteY2" fmla="*/ 25800 h 27457"/>
                    <a:gd name="connsiteX3" fmla="*/ 1601 w 105525"/>
                    <a:gd name="connsiteY3" fmla="*/ 25248 h 27457"/>
                    <a:gd name="connsiteX4" fmla="*/ 2154 w 105525"/>
                    <a:gd name="connsiteY4" fmla="*/ 16133 h 27457"/>
                    <a:gd name="connsiteX5" fmla="*/ 102416 w 105525"/>
                    <a:gd name="connsiteY5" fmla="*/ 15442 h 27457"/>
                    <a:gd name="connsiteX6" fmla="*/ 104625 w 105525"/>
                    <a:gd name="connsiteY6" fmla="*/ 24281 h 27457"/>
                    <a:gd name="connsiteX7" fmla="*/ 99101 w 105525"/>
                    <a:gd name="connsiteY7" fmla="*/ 27457 h 27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25" h="27457">
                      <a:moveTo>
                        <a:pt x="99239" y="27457"/>
                      </a:moveTo>
                      <a:cubicBezTo>
                        <a:pt x="98135" y="27457"/>
                        <a:pt x="97030" y="27181"/>
                        <a:pt x="95925" y="26491"/>
                      </a:cubicBezTo>
                      <a:cubicBezTo>
                        <a:pt x="45241" y="-3616"/>
                        <a:pt x="11130" y="25524"/>
                        <a:pt x="10716" y="25800"/>
                      </a:cubicBezTo>
                      <a:cubicBezTo>
                        <a:pt x="8092" y="28148"/>
                        <a:pt x="3949" y="27872"/>
                        <a:pt x="1601" y="25248"/>
                      </a:cubicBezTo>
                      <a:cubicBezTo>
                        <a:pt x="-747" y="22624"/>
                        <a:pt x="-470" y="18481"/>
                        <a:pt x="2154" y="16133"/>
                      </a:cubicBezTo>
                      <a:cubicBezTo>
                        <a:pt x="2568" y="15719"/>
                        <a:pt x="43722" y="-19497"/>
                        <a:pt x="102416" y="15442"/>
                      </a:cubicBezTo>
                      <a:cubicBezTo>
                        <a:pt x="105454" y="17238"/>
                        <a:pt x="106421" y="21243"/>
                        <a:pt x="104625" y="24281"/>
                      </a:cubicBezTo>
                      <a:cubicBezTo>
                        <a:pt x="103383" y="26353"/>
                        <a:pt x="101311" y="27457"/>
                        <a:pt x="99101" y="2745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5" name="Полилиния: фигура 54">
                  <a:extLst>
                    <a:ext uri="{FF2B5EF4-FFF2-40B4-BE49-F238E27FC236}">
                      <a16:creationId xmlns:a16="http://schemas.microsoft.com/office/drawing/2014/main" xmlns="" id="{F2993F4E-4111-2475-AB40-74F715FA76C4}"/>
                    </a:ext>
                  </a:extLst>
                </p:cNvPr>
                <p:cNvSpPr/>
                <p:nvPr/>
              </p:nvSpPr>
              <p:spPr>
                <a:xfrm>
                  <a:off x="2883968" y="2029270"/>
                  <a:ext cx="129003" cy="31278"/>
                </a:xfrm>
                <a:custGeom>
                  <a:avLst/>
                  <a:gdLst>
                    <a:gd name="connsiteX0" fmla="*/ 122717 w 129003"/>
                    <a:gd name="connsiteY0" fmla="*/ 31278 h 31278"/>
                    <a:gd name="connsiteX1" fmla="*/ 119402 w 129003"/>
                    <a:gd name="connsiteY1" fmla="*/ 30311 h 31278"/>
                    <a:gd name="connsiteX2" fmla="*/ 10716 w 129003"/>
                    <a:gd name="connsiteY2" fmla="*/ 29621 h 31278"/>
                    <a:gd name="connsiteX3" fmla="*/ 1601 w 129003"/>
                    <a:gd name="connsiteY3" fmla="*/ 28930 h 31278"/>
                    <a:gd name="connsiteX4" fmla="*/ 2154 w 129003"/>
                    <a:gd name="connsiteY4" fmla="*/ 19816 h 31278"/>
                    <a:gd name="connsiteX5" fmla="*/ 125893 w 129003"/>
                    <a:gd name="connsiteY5" fmla="*/ 19125 h 31278"/>
                    <a:gd name="connsiteX6" fmla="*/ 128103 w 129003"/>
                    <a:gd name="connsiteY6" fmla="*/ 27964 h 31278"/>
                    <a:gd name="connsiteX7" fmla="*/ 122579 w 129003"/>
                    <a:gd name="connsiteY7" fmla="*/ 31140 h 31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003" h="31278">
                      <a:moveTo>
                        <a:pt x="122717" y="31278"/>
                      </a:moveTo>
                      <a:cubicBezTo>
                        <a:pt x="121612" y="31278"/>
                        <a:pt x="120507" y="31002"/>
                        <a:pt x="119402" y="30311"/>
                      </a:cubicBezTo>
                      <a:cubicBezTo>
                        <a:pt x="55185" y="-7943"/>
                        <a:pt x="12511" y="28102"/>
                        <a:pt x="10716" y="29621"/>
                      </a:cubicBezTo>
                      <a:cubicBezTo>
                        <a:pt x="8092" y="31969"/>
                        <a:pt x="3949" y="31692"/>
                        <a:pt x="1601" y="28930"/>
                      </a:cubicBezTo>
                      <a:cubicBezTo>
                        <a:pt x="-747" y="26306"/>
                        <a:pt x="-470" y="22163"/>
                        <a:pt x="2154" y="19816"/>
                      </a:cubicBezTo>
                      <a:cubicBezTo>
                        <a:pt x="2706" y="19401"/>
                        <a:pt x="53390" y="-24101"/>
                        <a:pt x="125893" y="19125"/>
                      </a:cubicBezTo>
                      <a:cubicBezTo>
                        <a:pt x="128932" y="20920"/>
                        <a:pt x="129898" y="24925"/>
                        <a:pt x="128103" y="27964"/>
                      </a:cubicBezTo>
                      <a:cubicBezTo>
                        <a:pt x="126860" y="30035"/>
                        <a:pt x="124788" y="31140"/>
                        <a:pt x="122579" y="31140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6" name="Полилиния: фигура 55">
                  <a:extLst>
                    <a:ext uri="{FF2B5EF4-FFF2-40B4-BE49-F238E27FC236}">
                      <a16:creationId xmlns:a16="http://schemas.microsoft.com/office/drawing/2014/main" xmlns="" id="{DC08F515-D17F-9786-39EB-0E34E156F2AB}"/>
                    </a:ext>
                  </a:extLst>
                </p:cNvPr>
                <p:cNvSpPr/>
                <p:nvPr/>
              </p:nvSpPr>
              <p:spPr>
                <a:xfrm>
                  <a:off x="2930314" y="2101841"/>
                  <a:ext cx="32315" cy="32315"/>
                </a:xfrm>
                <a:custGeom>
                  <a:avLst/>
                  <a:gdLst>
                    <a:gd name="connsiteX0" fmla="*/ 32316 w 32315"/>
                    <a:gd name="connsiteY0" fmla="*/ 16158 h 32315"/>
                    <a:gd name="connsiteX1" fmla="*/ 16158 w 32315"/>
                    <a:gd name="connsiteY1" fmla="*/ 32316 h 32315"/>
                    <a:gd name="connsiteX2" fmla="*/ 0 w 32315"/>
                    <a:gd name="connsiteY2" fmla="*/ 16158 h 32315"/>
                    <a:gd name="connsiteX3" fmla="*/ 16158 w 32315"/>
                    <a:gd name="connsiteY3" fmla="*/ 0 h 32315"/>
                    <a:gd name="connsiteX4" fmla="*/ 32316 w 32315"/>
                    <a:gd name="connsiteY4" fmla="*/ 16158 h 32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315" h="32315">
                      <a:moveTo>
                        <a:pt x="32316" y="16158"/>
                      </a:moveTo>
                      <a:cubicBezTo>
                        <a:pt x="32316" y="25135"/>
                        <a:pt x="25135" y="32316"/>
                        <a:pt x="16158" y="32316"/>
                      </a:cubicBezTo>
                      <a:cubicBezTo>
                        <a:pt x="7181" y="32316"/>
                        <a:pt x="0" y="25135"/>
                        <a:pt x="0" y="16158"/>
                      </a:cubicBezTo>
                      <a:cubicBezTo>
                        <a:pt x="0" y="7181"/>
                        <a:pt x="7181" y="0"/>
                        <a:pt x="16158" y="0"/>
                      </a:cubicBezTo>
                      <a:cubicBezTo>
                        <a:pt x="25135" y="0"/>
                        <a:pt x="32316" y="7181"/>
                        <a:pt x="32316" y="16158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xmlns="" id="{2BC69619-F585-A6FF-5EE9-8016A4552CE8}"/>
                </a:ext>
              </a:extLst>
            </p:cNvPr>
            <p:cNvSpPr/>
            <p:nvPr/>
          </p:nvSpPr>
          <p:spPr>
            <a:xfrm>
              <a:off x="664194" y="1840828"/>
              <a:ext cx="2807896" cy="5228830"/>
            </a:xfrm>
            <a:custGeom>
              <a:avLst/>
              <a:gdLst>
                <a:gd name="connsiteX0" fmla="*/ 2759975 w 2807896"/>
                <a:gd name="connsiteY0" fmla="*/ 285043 h 5228830"/>
                <a:gd name="connsiteX1" fmla="*/ 2759975 w 2807896"/>
                <a:gd name="connsiteY1" fmla="*/ 439165 h 5228830"/>
                <a:gd name="connsiteX2" fmla="*/ 2807897 w 2807896"/>
                <a:gd name="connsiteY2" fmla="*/ 439165 h 5228830"/>
                <a:gd name="connsiteX3" fmla="*/ 2807897 w 2807896"/>
                <a:gd name="connsiteY3" fmla="*/ 876950 h 5228830"/>
                <a:gd name="connsiteX4" fmla="*/ 2759975 w 2807896"/>
                <a:gd name="connsiteY4" fmla="*/ 876950 h 5228830"/>
                <a:gd name="connsiteX5" fmla="*/ 2759975 w 2807896"/>
                <a:gd name="connsiteY5" fmla="*/ 976383 h 5228830"/>
                <a:gd name="connsiteX6" fmla="*/ 2807897 w 2807896"/>
                <a:gd name="connsiteY6" fmla="*/ 976383 h 5228830"/>
                <a:gd name="connsiteX7" fmla="*/ 2807897 w 2807896"/>
                <a:gd name="connsiteY7" fmla="*/ 1414168 h 5228830"/>
                <a:gd name="connsiteX8" fmla="*/ 2759975 w 2807896"/>
                <a:gd name="connsiteY8" fmla="*/ 1414168 h 5228830"/>
                <a:gd name="connsiteX9" fmla="*/ 2759975 w 2807896"/>
                <a:gd name="connsiteY9" fmla="*/ 1513601 h 5228830"/>
                <a:gd name="connsiteX10" fmla="*/ 2807897 w 2807896"/>
                <a:gd name="connsiteY10" fmla="*/ 1513601 h 5228830"/>
                <a:gd name="connsiteX11" fmla="*/ 2807897 w 2807896"/>
                <a:gd name="connsiteY11" fmla="*/ 1951386 h 5228830"/>
                <a:gd name="connsiteX12" fmla="*/ 2759975 w 2807896"/>
                <a:gd name="connsiteY12" fmla="*/ 1951386 h 5228830"/>
                <a:gd name="connsiteX13" fmla="*/ 2759975 w 2807896"/>
                <a:gd name="connsiteY13" fmla="*/ 4943787 h 5228830"/>
                <a:gd name="connsiteX14" fmla="*/ 2474932 w 2807896"/>
                <a:gd name="connsiteY14" fmla="*/ 5228830 h 5228830"/>
                <a:gd name="connsiteX15" fmla="*/ 319293 w 2807896"/>
                <a:gd name="connsiteY15" fmla="*/ 5228830 h 5228830"/>
                <a:gd name="connsiteX16" fmla="*/ 34249 w 2807896"/>
                <a:gd name="connsiteY16" fmla="*/ 4943787 h 5228830"/>
                <a:gd name="connsiteX17" fmla="*/ 34249 w 2807896"/>
                <a:gd name="connsiteY17" fmla="*/ 1227177 h 5228830"/>
                <a:gd name="connsiteX18" fmla="*/ 0 w 2807896"/>
                <a:gd name="connsiteY18" fmla="*/ 1227177 h 5228830"/>
                <a:gd name="connsiteX19" fmla="*/ 0 w 2807896"/>
                <a:gd name="connsiteY19" fmla="*/ 789393 h 5228830"/>
                <a:gd name="connsiteX20" fmla="*/ 34249 w 2807896"/>
                <a:gd name="connsiteY20" fmla="*/ 789393 h 5228830"/>
                <a:gd name="connsiteX21" fmla="*/ 34249 w 2807896"/>
                <a:gd name="connsiteY21" fmla="*/ 285043 h 5228830"/>
                <a:gd name="connsiteX22" fmla="*/ 319293 w 2807896"/>
                <a:gd name="connsiteY22" fmla="*/ 0 h 5228830"/>
                <a:gd name="connsiteX23" fmla="*/ 2474932 w 2807896"/>
                <a:gd name="connsiteY23" fmla="*/ 0 h 5228830"/>
                <a:gd name="connsiteX24" fmla="*/ 2759975 w 2807896"/>
                <a:gd name="connsiteY24" fmla="*/ 285043 h 5228830"/>
                <a:gd name="connsiteX25" fmla="*/ 2014637 w 2807896"/>
                <a:gd name="connsiteY25" fmla="*/ 106615 h 5228830"/>
                <a:gd name="connsiteX26" fmla="*/ 1930532 w 2807896"/>
                <a:gd name="connsiteY26" fmla="*/ 231874 h 5228830"/>
                <a:gd name="connsiteX27" fmla="*/ 1817703 w 2807896"/>
                <a:gd name="connsiteY27" fmla="*/ 291948 h 5228830"/>
                <a:gd name="connsiteX28" fmla="*/ 976521 w 2807896"/>
                <a:gd name="connsiteY28" fmla="*/ 291948 h 5228830"/>
                <a:gd name="connsiteX29" fmla="*/ 863692 w 2807896"/>
                <a:gd name="connsiteY29" fmla="*/ 231874 h 5228830"/>
                <a:gd name="connsiteX30" fmla="*/ 779588 w 2807896"/>
                <a:gd name="connsiteY30" fmla="*/ 106615 h 5228830"/>
                <a:gd name="connsiteX31" fmla="*/ 388896 w 2807896"/>
                <a:gd name="connsiteY31" fmla="*/ 106615 h 5228830"/>
                <a:gd name="connsiteX32" fmla="*/ 103853 w 2807896"/>
                <a:gd name="connsiteY32" fmla="*/ 391658 h 5228830"/>
                <a:gd name="connsiteX33" fmla="*/ 103853 w 2807896"/>
                <a:gd name="connsiteY33" fmla="*/ 4837172 h 5228830"/>
                <a:gd name="connsiteX34" fmla="*/ 388896 w 2807896"/>
                <a:gd name="connsiteY34" fmla="*/ 5122215 h 5228830"/>
                <a:gd name="connsiteX35" fmla="*/ 2405466 w 2807896"/>
                <a:gd name="connsiteY35" fmla="*/ 5122215 h 5228830"/>
                <a:gd name="connsiteX36" fmla="*/ 2690510 w 2807896"/>
                <a:gd name="connsiteY36" fmla="*/ 4837172 h 5228830"/>
                <a:gd name="connsiteX37" fmla="*/ 2690510 w 2807896"/>
                <a:gd name="connsiteY37" fmla="*/ 391796 h 5228830"/>
                <a:gd name="connsiteX38" fmla="*/ 2405466 w 2807896"/>
                <a:gd name="connsiteY38" fmla="*/ 106753 h 5228830"/>
                <a:gd name="connsiteX39" fmla="*/ 2014775 w 2807896"/>
                <a:gd name="connsiteY39" fmla="*/ 106753 h 522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807896" h="5228830">
                  <a:moveTo>
                    <a:pt x="2759975" y="285043"/>
                  </a:moveTo>
                  <a:lnTo>
                    <a:pt x="2759975" y="439165"/>
                  </a:lnTo>
                  <a:lnTo>
                    <a:pt x="2807897" y="439165"/>
                  </a:lnTo>
                  <a:lnTo>
                    <a:pt x="2807897" y="876950"/>
                  </a:lnTo>
                  <a:lnTo>
                    <a:pt x="2759975" y="876950"/>
                  </a:lnTo>
                  <a:lnTo>
                    <a:pt x="2759975" y="976383"/>
                  </a:lnTo>
                  <a:lnTo>
                    <a:pt x="2807897" y="976383"/>
                  </a:lnTo>
                  <a:lnTo>
                    <a:pt x="2807897" y="1414168"/>
                  </a:lnTo>
                  <a:lnTo>
                    <a:pt x="2759975" y="1414168"/>
                  </a:lnTo>
                  <a:lnTo>
                    <a:pt x="2759975" y="1513601"/>
                  </a:lnTo>
                  <a:lnTo>
                    <a:pt x="2807897" y="1513601"/>
                  </a:lnTo>
                  <a:lnTo>
                    <a:pt x="2807897" y="1951386"/>
                  </a:lnTo>
                  <a:lnTo>
                    <a:pt x="2759975" y="1951386"/>
                  </a:lnTo>
                  <a:lnTo>
                    <a:pt x="2759975" y="4943787"/>
                  </a:lnTo>
                  <a:cubicBezTo>
                    <a:pt x="2759975" y="5101224"/>
                    <a:pt x="2632368" y="5228830"/>
                    <a:pt x="2474932" y="5228830"/>
                  </a:cubicBezTo>
                  <a:lnTo>
                    <a:pt x="319293" y="5228830"/>
                  </a:lnTo>
                  <a:cubicBezTo>
                    <a:pt x="161856" y="5228830"/>
                    <a:pt x="34249" y="5101224"/>
                    <a:pt x="34249" y="4943787"/>
                  </a:cubicBezTo>
                  <a:lnTo>
                    <a:pt x="34249" y="1227177"/>
                  </a:lnTo>
                  <a:lnTo>
                    <a:pt x="0" y="1227177"/>
                  </a:lnTo>
                  <a:lnTo>
                    <a:pt x="0" y="789393"/>
                  </a:lnTo>
                  <a:lnTo>
                    <a:pt x="34249" y="789393"/>
                  </a:lnTo>
                  <a:lnTo>
                    <a:pt x="34249" y="285043"/>
                  </a:lnTo>
                  <a:cubicBezTo>
                    <a:pt x="34249" y="127607"/>
                    <a:pt x="161856" y="0"/>
                    <a:pt x="319293" y="0"/>
                  </a:cubicBezTo>
                  <a:lnTo>
                    <a:pt x="2474932" y="0"/>
                  </a:lnTo>
                  <a:cubicBezTo>
                    <a:pt x="2632368" y="0"/>
                    <a:pt x="2759975" y="127607"/>
                    <a:pt x="2759975" y="285043"/>
                  </a:cubicBezTo>
                  <a:close/>
                  <a:moveTo>
                    <a:pt x="2014637" y="106615"/>
                  </a:moveTo>
                  <a:lnTo>
                    <a:pt x="1930532" y="231874"/>
                  </a:lnTo>
                  <a:cubicBezTo>
                    <a:pt x="1905260" y="269438"/>
                    <a:pt x="1863000" y="291948"/>
                    <a:pt x="1817703" y="291948"/>
                  </a:cubicBezTo>
                  <a:lnTo>
                    <a:pt x="976521" y="291948"/>
                  </a:lnTo>
                  <a:cubicBezTo>
                    <a:pt x="931224" y="291948"/>
                    <a:pt x="888965" y="269438"/>
                    <a:pt x="863692" y="231874"/>
                  </a:cubicBezTo>
                  <a:lnTo>
                    <a:pt x="779588" y="106615"/>
                  </a:lnTo>
                  <a:lnTo>
                    <a:pt x="388896" y="106615"/>
                  </a:lnTo>
                  <a:cubicBezTo>
                    <a:pt x="231459" y="106615"/>
                    <a:pt x="103853" y="234222"/>
                    <a:pt x="103853" y="391658"/>
                  </a:cubicBezTo>
                  <a:lnTo>
                    <a:pt x="103853" y="4837172"/>
                  </a:lnTo>
                  <a:cubicBezTo>
                    <a:pt x="103853" y="4994609"/>
                    <a:pt x="231459" y="5122215"/>
                    <a:pt x="388896" y="5122215"/>
                  </a:cubicBezTo>
                  <a:lnTo>
                    <a:pt x="2405466" y="5122215"/>
                  </a:lnTo>
                  <a:cubicBezTo>
                    <a:pt x="2562903" y="5122215"/>
                    <a:pt x="2690510" y="4994609"/>
                    <a:pt x="2690510" y="4837172"/>
                  </a:cubicBezTo>
                  <a:lnTo>
                    <a:pt x="2690510" y="391796"/>
                  </a:lnTo>
                  <a:cubicBezTo>
                    <a:pt x="2690510" y="234360"/>
                    <a:pt x="2562903" y="106753"/>
                    <a:pt x="2405466" y="106753"/>
                  </a:cubicBezTo>
                  <a:lnTo>
                    <a:pt x="2014775" y="106753"/>
                  </a:lnTo>
                  <a:close/>
                </a:path>
              </a:pathLst>
            </a:custGeom>
            <a:solidFill>
              <a:srgbClr val="251A3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xmlns="" id="{EEB58F9C-9118-6826-1201-11EFF67D3B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0248"/>
            <a:stretch/>
          </p:blipFill>
          <p:spPr>
            <a:xfrm>
              <a:off x="761702" y="2191224"/>
              <a:ext cx="2598355" cy="3484534"/>
            </a:xfrm>
            <a:prstGeom prst="rect">
              <a:avLst/>
            </a:prstGeom>
          </p:spPr>
        </p:pic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xmlns="" id="{E8CEB7AA-83CE-0CE6-C274-7AA0538181BF}"/>
                </a:ext>
              </a:extLst>
            </p:cNvPr>
            <p:cNvSpPr/>
            <p:nvPr/>
          </p:nvSpPr>
          <p:spPr>
            <a:xfrm>
              <a:off x="546946" y="5749995"/>
              <a:ext cx="3131771" cy="1376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7509265" y="2414822"/>
            <a:ext cx="4430943" cy="1103892"/>
          </a:xfrm>
          <a:prstGeom prst="roundRect">
            <a:avLst/>
          </a:prstGeom>
          <a:noFill/>
          <a:ln w="12700">
            <a:solidFill>
              <a:srgbClr val="3A76BB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BD21EB4-9AA1-4B0F-87C1-3D4BD7A0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7</a:t>
            </a:fld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79E4C42-A501-C7D0-28A8-E9976DB64AF8}"/>
              </a:ext>
            </a:extLst>
          </p:cNvPr>
          <p:cNvSpPr txBox="1"/>
          <p:nvPr/>
        </p:nvSpPr>
        <p:spPr>
          <a:xfrm>
            <a:off x="1441187" y="5958364"/>
            <a:ext cx="289690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marL="10268" marR="253618">
              <a:lnSpc>
                <a:spcPts val="1800"/>
              </a:lnSpc>
            </a:pPr>
            <a:r>
              <a:rPr lang="ru-RU" sz="1600" dirty="0">
                <a:solidFill>
                  <a:schemeClr val="tx1"/>
                </a:solidFill>
                <a:cs typeface="Wix Madefor Display" panose="020B0503020203020203" pitchFamily="34" charset="0"/>
              </a:rPr>
              <a:t>Запросите выписку </a:t>
            </a:r>
            <a:br>
              <a:rPr lang="ru-RU" sz="1600" dirty="0">
                <a:solidFill>
                  <a:schemeClr val="tx1"/>
                </a:solidFill>
                <a:cs typeface="Wix Madefor Display" panose="020B0503020203020203" pitchFamily="34" charset="0"/>
              </a:rPr>
            </a:br>
            <a:r>
              <a:rPr lang="ru-RU" sz="1600" dirty="0">
                <a:solidFill>
                  <a:schemeClr val="tx1"/>
                </a:solidFill>
                <a:cs typeface="Wix Madefor Display" panose="020B0503020203020203" pitchFamily="34" charset="0"/>
              </a:rPr>
              <a:t>из СФР на Госуслугах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xmlns="" id="{5976EE33-3B35-324F-B229-D52D0ADCA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171" r="25754" b="-171"/>
          <a:stretch/>
        </p:blipFill>
        <p:spPr bwMode="auto">
          <a:xfrm>
            <a:off x="698095" y="5862930"/>
            <a:ext cx="685388" cy="62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Группа 67">
            <a:extLst>
              <a:ext uri="{FF2B5EF4-FFF2-40B4-BE49-F238E27FC236}">
                <a16:creationId xmlns:a16="http://schemas.microsoft.com/office/drawing/2014/main" xmlns="" id="{3CE508C1-C7C5-30CF-A514-D2DAA15A6991}"/>
              </a:ext>
            </a:extLst>
          </p:cNvPr>
          <p:cNvGrpSpPr/>
          <p:nvPr/>
        </p:nvGrpSpPr>
        <p:grpSpPr>
          <a:xfrm>
            <a:off x="4607355" y="2682178"/>
            <a:ext cx="573210" cy="573210"/>
            <a:chOff x="4577797" y="2166264"/>
            <a:chExt cx="611247" cy="611247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A8F746B0-8E23-BDCF-4AE3-E2C565B160C1}"/>
                </a:ext>
              </a:extLst>
            </p:cNvPr>
            <p:cNvSpPr/>
            <p:nvPr/>
          </p:nvSpPr>
          <p:spPr>
            <a:xfrm>
              <a:off x="4577797" y="2166264"/>
              <a:ext cx="611247" cy="611247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55">
                <a:solidFill>
                  <a:srgbClr val="273A64"/>
                </a:solidFill>
              </a:endParaRPr>
            </a:p>
          </p:txBody>
        </p:sp>
        <p:sp>
          <p:nvSpPr>
            <p:cNvPr id="36" name="Text Placeholder 4">
              <a:extLst>
                <a:ext uri="{FF2B5EF4-FFF2-40B4-BE49-F238E27FC236}">
                  <a16:creationId xmlns:a16="http://schemas.microsoft.com/office/drawing/2014/main" xmlns="" id="{EAC32BB3-6E3B-97CF-7AE9-485C42B0F74B}"/>
                </a:ext>
              </a:extLst>
            </p:cNvPr>
            <p:cNvSpPr txBox="1">
              <a:spLocks/>
            </p:cNvSpPr>
            <p:nvPr/>
          </p:nvSpPr>
          <p:spPr>
            <a:xfrm>
              <a:off x="4776821" y="2247916"/>
              <a:ext cx="213200" cy="447943"/>
            </a:xfrm>
            <a:prstGeom prst="rect">
              <a:avLst/>
            </a:prstGeom>
            <a:solidFill>
              <a:srgbClr val="F2673A"/>
            </a:solidFill>
            <a:ln>
              <a:noFill/>
            </a:ln>
          </p:spPr>
          <p:txBody>
            <a:bodyPr vert="horz" wrap="none" lIns="0" tIns="0" rIns="0" bIns="0" rtlCol="0">
              <a:spAutoFit/>
            </a:bodyPr>
            <a:lstStyle>
              <a:lvl1pPr marL="0" indent="0" algn="l" defTabSz="1507937" rtl="0" eaLnBrk="1" latinLnBrk="0" hangingPunct="1">
                <a:lnSpc>
                  <a:spcPct val="90000"/>
                </a:lnSpc>
                <a:spcBef>
                  <a:spcPts val="1649"/>
                </a:spcBef>
                <a:buFont typeface="Arial" panose="020B0604020202020204" pitchFamily="34" charset="0"/>
                <a:buNone/>
                <a:defRPr sz="6400" b="1" i="0" kern="1200">
                  <a:solidFill>
                    <a:srgbClr val="404040"/>
                  </a:solidFill>
                  <a:latin typeface="+mj-lt"/>
                  <a:ea typeface="+mn-ea"/>
                  <a:cs typeface="+mn-cs"/>
                </a:defRPr>
              </a:lvl1pPr>
              <a:lvl2pPr marL="1130953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4921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32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38890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392858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46827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00795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54764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08732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ru-RU" sz="2911" dirty="0">
                  <a:solidFill>
                    <a:schemeClr val="bg1"/>
                  </a:solidFill>
                  <a:latin typeface="+mn-lt"/>
                </a:rPr>
                <a:t>1</a:t>
              </a: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xmlns="" id="{BCF6AED7-25ED-B851-73DC-2A1B32A16645}"/>
              </a:ext>
            </a:extLst>
          </p:cNvPr>
          <p:cNvGrpSpPr/>
          <p:nvPr/>
        </p:nvGrpSpPr>
        <p:grpSpPr>
          <a:xfrm>
            <a:off x="4607355" y="4133986"/>
            <a:ext cx="573210" cy="573210"/>
            <a:chOff x="4557509" y="3719572"/>
            <a:chExt cx="611247" cy="611247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xmlns="" id="{0A171E4A-EC69-8786-39C7-D4AFBF6E9B72}"/>
                </a:ext>
              </a:extLst>
            </p:cNvPr>
            <p:cNvSpPr/>
            <p:nvPr/>
          </p:nvSpPr>
          <p:spPr>
            <a:xfrm>
              <a:off x="4557509" y="3719572"/>
              <a:ext cx="611247" cy="611247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55">
                <a:solidFill>
                  <a:srgbClr val="273A64"/>
                </a:solidFill>
              </a:endParaRPr>
            </a:p>
          </p:txBody>
        </p:sp>
        <p:sp>
          <p:nvSpPr>
            <p:cNvPr id="39" name="Text Placeholder 4">
              <a:extLst>
                <a:ext uri="{FF2B5EF4-FFF2-40B4-BE49-F238E27FC236}">
                  <a16:creationId xmlns:a16="http://schemas.microsoft.com/office/drawing/2014/main" xmlns="" id="{CAFF028A-4157-107F-3555-19714BAEBA62}"/>
                </a:ext>
              </a:extLst>
            </p:cNvPr>
            <p:cNvSpPr txBox="1">
              <a:spLocks/>
            </p:cNvSpPr>
            <p:nvPr/>
          </p:nvSpPr>
          <p:spPr>
            <a:xfrm>
              <a:off x="4756533" y="3801224"/>
              <a:ext cx="213200" cy="447943"/>
            </a:xfrm>
            <a:prstGeom prst="rect">
              <a:avLst/>
            </a:prstGeom>
            <a:solidFill>
              <a:srgbClr val="F2673A"/>
            </a:solidFill>
            <a:ln>
              <a:noFill/>
            </a:ln>
          </p:spPr>
          <p:txBody>
            <a:bodyPr vert="horz" wrap="none" lIns="0" tIns="0" rIns="0" bIns="0" rtlCol="0">
              <a:spAutoFit/>
            </a:bodyPr>
            <a:lstStyle>
              <a:lvl1pPr marL="0" indent="0" algn="l" defTabSz="1507937" rtl="0" eaLnBrk="1" latinLnBrk="0" hangingPunct="1">
                <a:lnSpc>
                  <a:spcPct val="90000"/>
                </a:lnSpc>
                <a:spcBef>
                  <a:spcPts val="1649"/>
                </a:spcBef>
                <a:buFont typeface="Arial" panose="020B0604020202020204" pitchFamily="34" charset="0"/>
                <a:buNone/>
                <a:defRPr sz="6400" b="1" i="0" kern="1200">
                  <a:solidFill>
                    <a:srgbClr val="404040"/>
                  </a:solidFill>
                  <a:latin typeface="+mj-lt"/>
                  <a:ea typeface="+mn-ea"/>
                  <a:cs typeface="+mn-cs"/>
                </a:defRPr>
              </a:lvl1pPr>
              <a:lvl2pPr marL="1130953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4921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32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38890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392858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46827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00795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54764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08732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ru-RU" sz="2911" dirty="0">
                  <a:solidFill>
                    <a:schemeClr val="bg1"/>
                  </a:solidFill>
                  <a:latin typeface="+mn-lt"/>
                </a:rPr>
                <a:t>2</a:t>
              </a: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xmlns="" id="{CC808876-C301-AE5C-F349-3202D26F2EB7}"/>
              </a:ext>
            </a:extLst>
          </p:cNvPr>
          <p:cNvGrpSpPr/>
          <p:nvPr/>
        </p:nvGrpSpPr>
        <p:grpSpPr>
          <a:xfrm>
            <a:off x="4607355" y="5597106"/>
            <a:ext cx="573210" cy="573210"/>
            <a:chOff x="4557509" y="5272880"/>
            <a:chExt cx="611247" cy="611247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xmlns="" id="{9D433575-00E6-A293-DCD0-E0A5755599C0}"/>
                </a:ext>
              </a:extLst>
            </p:cNvPr>
            <p:cNvSpPr/>
            <p:nvPr/>
          </p:nvSpPr>
          <p:spPr>
            <a:xfrm>
              <a:off x="4557509" y="5272880"/>
              <a:ext cx="611247" cy="611247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55">
                <a:solidFill>
                  <a:srgbClr val="273A64"/>
                </a:solidFill>
              </a:endParaRPr>
            </a:p>
          </p:txBody>
        </p:sp>
        <p:sp>
          <p:nvSpPr>
            <p:cNvPr id="41" name="Text Placeholder 4">
              <a:extLst>
                <a:ext uri="{FF2B5EF4-FFF2-40B4-BE49-F238E27FC236}">
                  <a16:creationId xmlns:a16="http://schemas.microsoft.com/office/drawing/2014/main" xmlns="" id="{A8DAB27B-B298-14FD-8119-D3E54B736BF6}"/>
                </a:ext>
              </a:extLst>
            </p:cNvPr>
            <p:cNvSpPr txBox="1">
              <a:spLocks/>
            </p:cNvSpPr>
            <p:nvPr/>
          </p:nvSpPr>
          <p:spPr>
            <a:xfrm>
              <a:off x="4756533" y="5354532"/>
              <a:ext cx="213200" cy="447943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0" indent="0" algn="l" defTabSz="1507937" rtl="0" eaLnBrk="1" latinLnBrk="0" hangingPunct="1">
                <a:lnSpc>
                  <a:spcPct val="90000"/>
                </a:lnSpc>
                <a:spcBef>
                  <a:spcPts val="1649"/>
                </a:spcBef>
                <a:buFont typeface="Arial" panose="020B0604020202020204" pitchFamily="34" charset="0"/>
                <a:buNone/>
                <a:defRPr sz="6400" b="1" i="0" kern="1200">
                  <a:solidFill>
                    <a:srgbClr val="404040"/>
                  </a:solidFill>
                  <a:latin typeface="+mj-lt"/>
                  <a:ea typeface="+mn-ea"/>
                  <a:cs typeface="+mn-cs"/>
                </a:defRPr>
              </a:lvl1pPr>
              <a:lvl2pPr marL="1130953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4921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32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38890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392858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46827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00795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54764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08732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ru-RU" sz="2911" dirty="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E8550AAD-565F-27F2-BA5D-5701693B18D1}"/>
              </a:ext>
            </a:extLst>
          </p:cNvPr>
          <p:cNvSpPr txBox="1"/>
          <p:nvPr/>
        </p:nvSpPr>
        <p:spPr>
          <a:xfrm>
            <a:off x="5255842" y="2669562"/>
            <a:ext cx="2035208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0268" marR="253618">
              <a:lnSpc>
                <a:spcPts val="1600"/>
              </a:lnSpc>
              <a:spcBef>
                <a:spcPts val="809"/>
              </a:spcBef>
            </a:pP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в каком фонде находятся накопления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509461" y="3768915"/>
            <a:ext cx="4430943" cy="1289066"/>
          </a:xfrm>
          <a:prstGeom prst="roundRect">
            <a:avLst/>
          </a:prstGeom>
          <a:noFill/>
          <a:ln w="12700">
            <a:solidFill>
              <a:srgbClr val="3A76BB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BEB2B9B4-1791-078B-F2D6-0433668B2C64}"/>
              </a:ext>
            </a:extLst>
          </p:cNvPr>
          <p:cNvSpPr txBox="1"/>
          <p:nvPr/>
        </p:nvSpPr>
        <p:spPr>
          <a:xfrm>
            <a:off x="5255842" y="3907630"/>
            <a:ext cx="2388461" cy="10259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0268" marR="253618">
              <a:lnSpc>
                <a:spcPts val="1600"/>
              </a:lnSpc>
              <a:spcBef>
                <a:spcPts val="809"/>
              </a:spcBef>
            </a:pP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размер накоплений, включая суммы дохода, материнского капитала</a:t>
            </a:r>
            <a:b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</a:b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и софинансирования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55842" y="5355119"/>
            <a:ext cx="2512066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размер потерь </a:t>
            </a:r>
            <a:b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</a:b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при досрочном переводе накоплений </a:t>
            </a:r>
            <a:b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</a:b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в другой фонд </a:t>
            </a:r>
            <a:b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</a:b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в текущем году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7509461" y="5308182"/>
            <a:ext cx="4430944" cy="1184692"/>
          </a:xfrm>
          <a:prstGeom prst="roundRect">
            <a:avLst/>
          </a:prstGeom>
          <a:noFill/>
          <a:ln w="12700">
            <a:solidFill>
              <a:srgbClr val="3A76BB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4303" y="2485189"/>
            <a:ext cx="4165600" cy="9842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003" y="3862561"/>
            <a:ext cx="3886200" cy="1133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1651" y="5461404"/>
            <a:ext cx="4270904" cy="87824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B422F77F-8658-4CCA-3456-DC600F28E7F5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ПЕНСИОННЫЕ НАКОПЛЕНИЯ — СКОЛЬКО И ГДЕ НАХОДЯТСЯ?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A6154CDB-0FD1-4362-D5A7-6421F4A78C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92782" y="2012768"/>
            <a:ext cx="1491233" cy="4371248"/>
          </a:xfrm>
          <a:prstGeom prst="rect">
            <a:avLst/>
          </a:prstGeom>
        </p:spPr>
      </p:pic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xmlns="" id="{2217B199-943B-5811-8E9A-20DA64A8FD27}"/>
              </a:ext>
            </a:extLst>
          </p:cNvPr>
          <p:cNvSpPr/>
          <p:nvPr/>
        </p:nvSpPr>
        <p:spPr>
          <a:xfrm>
            <a:off x="4608085" y="1649481"/>
            <a:ext cx="7332319" cy="481157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Google Shape;362;p6">
            <a:extLst>
              <a:ext uri="{FF2B5EF4-FFF2-40B4-BE49-F238E27FC236}">
                <a16:creationId xmlns:a16="http://schemas.microsoft.com/office/drawing/2014/main" xmlns="" id="{A24FE1E3-9B4D-6DFB-905C-882F25452431}"/>
              </a:ext>
            </a:extLst>
          </p:cNvPr>
          <p:cNvSpPr/>
          <p:nvPr/>
        </p:nvSpPr>
        <p:spPr bwMode="auto">
          <a:xfrm>
            <a:off x="4598094" y="1649482"/>
            <a:ext cx="7105432" cy="4811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>
                <a:tab pos="1438275" algn="l"/>
              </a:tabLst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Выписка поможет узнать:</a:t>
            </a:r>
          </a:p>
        </p:txBody>
      </p:sp>
    </p:spTree>
    <p:extLst>
      <p:ext uri="{BB962C8B-B14F-4D97-AF65-F5344CB8AC3E}">
        <p14:creationId xmlns:p14="http://schemas.microsoft.com/office/powerpoint/2010/main" val="245419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E605E5B6-9AEE-BBF6-3DD0-5EF72B68A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94551" y="1272792"/>
            <a:ext cx="1674022" cy="19305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6D54845A-7C3B-7598-E332-FC7133B6A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56055" y="1306419"/>
            <a:ext cx="2011607" cy="1998459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BD21EB4-9AA1-4B0F-87C1-3D4BD7A0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8</a:t>
            </a:fld>
            <a:endParaRPr lang="ru-RU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679E4C42-A501-C7D0-28A8-E9976DB64AF8}"/>
              </a:ext>
            </a:extLst>
          </p:cNvPr>
          <p:cNvSpPr txBox="1"/>
          <p:nvPr/>
        </p:nvSpPr>
        <p:spPr>
          <a:xfrm>
            <a:off x="1863304" y="5922819"/>
            <a:ext cx="877483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sz="1800" dirty="0">
                <a:solidFill>
                  <a:srgbClr val="3A76BB"/>
                </a:solidFill>
                <a:latin typeface="+mj-lt"/>
              </a:rPr>
              <a:t>Подать заявление на перевод пенсионных накоплений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163C18F-4390-BD57-9AF8-62AA17E4DEC6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КАКИЕ ВЫГОДЫ ОТ ПЕРЕВОДА ОПС </a:t>
            </a:r>
            <a:br>
              <a:rPr lang="ru-RU" sz="4000" b="1" dirty="0">
                <a:solidFill>
                  <a:srgbClr val="3A76BB"/>
                </a:solidFill>
              </a:rPr>
            </a:br>
            <a:r>
              <a:rPr lang="ru-RU" sz="4000" b="1" dirty="0">
                <a:solidFill>
                  <a:srgbClr val="3A76BB"/>
                </a:solidFill>
              </a:rPr>
              <a:t>В ПДС?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5735754E-9C8F-BD4B-446C-685696AFED40}"/>
              </a:ext>
            </a:extLst>
          </p:cNvPr>
          <p:cNvSpPr/>
          <p:nvPr/>
        </p:nvSpPr>
        <p:spPr>
          <a:xfrm>
            <a:off x="769900" y="2852754"/>
            <a:ext cx="5179344" cy="481157"/>
          </a:xfrm>
          <a:prstGeom prst="roundRect">
            <a:avLst>
              <a:gd name="adj" fmla="val 50000"/>
            </a:avLst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4AC687B7-1A1C-14C2-4FC0-FAA01A459601}"/>
              </a:ext>
            </a:extLst>
          </p:cNvPr>
          <p:cNvSpPr txBox="1">
            <a:spLocks/>
          </p:cNvSpPr>
          <p:nvPr/>
        </p:nvSpPr>
        <p:spPr>
          <a:xfrm>
            <a:off x="1430375" y="2872709"/>
            <a:ext cx="3858394" cy="441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ru-RU" sz="1600" b="1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Экономически активный возраст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30BA1C77-44BC-83BC-B57B-6CAF082AC161}"/>
              </a:ext>
            </a:extLst>
          </p:cNvPr>
          <p:cNvSpPr txBox="1">
            <a:spLocks/>
          </p:cNvSpPr>
          <p:nvPr/>
        </p:nvSpPr>
        <p:spPr>
          <a:xfrm>
            <a:off x="1167747" y="3391885"/>
            <a:ext cx="4381715" cy="326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ru-RU" sz="1600" kern="100" dirty="0">
                <a:ea typeface="Times New Roman" panose="02020603050405020304" pitchFamily="18" charset="0"/>
                <a:cs typeface="Arial" panose="020B0604020202020204" pitchFamily="34" charset="0"/>
              </a:rPr>
              <a:t>(кому меньше 55-60 лет)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21D1AB73-C65E-6356-4070-B5D5B734E3FA}"/>
              </a:ext>
            </a:extLst>
          </p:cNvPr>
          <p:cNvSpPr/>
          <p:nvPr/>
        </p:nvSpPr>
        <p:spPr>
          <a:xfrm>
            <a:off x="6384418" y="2852754"/>
            <a:ext cx="5179344" cy="481157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67776AE7-F833-6B02-8049-5AD68D139C76}"/>
              </a:ext>
            </a:extLst>
          </p:cNvPr>
          <p:cNvSpPr txBox="1">
            <a:spLocks/>
          </p:cNvSpPr>
          <p:nvPr/>
        </p:nvSpPr>
        <p:spPr>
          <a:xfrm>
            <a:off x="7044893" y="2872709"/>
            <a:ext cx="3858394" cy="441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ru-RU" sz="1600" b="1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Старше установленного возраста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9B760EC8-62FC-32BC-DFDB-E09A62FB5401}"/>
              </a:ext>
            </a:extLst>
          </p:cNvPr>
          <p:cNvSpPr txBox="1">
            <a:spLocks/>
          </p:cNvSpPr>
          <p:nvPr/>
        </p:nvSpPr>
        <p:spPr>
          <a:xfrm>
            <a:off x="6782265" y="3391885"/>
            <a:ext cx="4381715" cy="326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ru-RU" sz="1600" kern="100" dirty="0">
                <a:ea typeface="Times New Roman" panose="02020603050405020304" pitchFamily="18" charset="0"/>
                <a:cs typeface="Arial" panose="020B0604020202020204" pitchFamily="34" charset="0"/>
              </a:rPr>
              <a:t>(кому больше 55-60 лет)</a:t>
            </a:r>
          </a:p>
        </p:txBody>
      </p:sp>
      <p:sp>
        <p:nvSpPr>
          <p:cNvPr id="23" name="Google Shape;331;g277b4458855_0_0">
            <a:extLst>
              <a:ext uri="{FF2B5EF4-FFF2-40B4-BE49-F238E27FC236}">
                <a16:creationId xmlns:a16="http://schemas.microsoft.com/office/drawing/2014/main" xmlns="" id="{297319FF-2396-54BE-354D-39645DC106FD}"/>
              </a:ext>
            </a:extLst>
          </p:cNvPr>
          <p:cNvSpPr/>
          <p:nvPr/>
        </p:nvSpPr>
        <p:spPr bwMode="auto">
          <a:xfrm>
            <a:off x="769900" y="3602106"/>
            <a:ext cx="5326100" cy="239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1" dirty="0">
                <a:solidFill>
                  <a:srgbClr val="F2673A"/>
                </a:solidFill>
                <a:ea typeface="Arial"/>
                <a:cs typeface="Arial"/>
              </a:rPr>
              <a:t>Е</a:t>
            </a:r>
            <a:r>
              <a:rPr lang="ru-RU" sz="1400" b="1" i="0" u="none" strike="noStrike" cap="none" dirty="0">
                <a:solidFill>
                  <a:srgbClr val="F2673A"/>
                </a:solidFill>
                <a:ea typeface="Arial"/>
                <a:cs typeface="Arial"/>
              </a:rPr>
              <a:t>диновременная</a:t>
            </a: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 выплата вместо пожизненной пенсии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Основания для выплаты — 15 лет в ПДС вместо достижения пенсионного возраста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1" i="0" u="none" strike="noStrike" cap="none" dirty="0">
                <a:solidFill>
                  <a:srgbClr val="F2673A"/>
                </a:solidFill>
                <a:ea typeface="Arial"/>
                <a:cs typeface="Arial"/>
              </a:rPr>
              <a:t>Выплаты на срок от 1 года </a:t>
            </a: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вместо пожизненной выплаты при достижении пенсионного возраста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Возможность получить накопления раньше в случае </a:t>
            </a:r>
            <a:r>
              <a:rPr lang="ru-RU" sz="1400" b="1" i="0" u="none" strike="noStrike" cap="none" dirty="0">
                <a:solidFill>
                  <a:srgbClr val="F2673A"/>
                </a:solidFill>
                <a:ea typeface="Arial"/>
                <a:cs typeface="Arial"/>
              </a:rPr>
              <a:t>особых жизненных ситуаций</a:t>
            </a:r>
          </a:p>
        </p:txBody>
      </p:sp>
      <p:sp>
        <p:nvSpPr>
          <p:cNvPr id="25" name="Google Shape;331;g277b4458855_0_0">
            <a:extLst>
              <a:ext uri="{FF2B5EF4-FFF2-40B4-BE49-F238E27FC236}">
                <a16:creationId xmlns:a16="http://schemas.microsoft.com/office/drawing/2014/main" xmlns="" id="{2FC006B7-4ECD-FE75-679B-F98DB1E8850E}"/>
              </a:ext>
            </a:extLst>
          </p:cNvPr>
          <p:cNvSpPr/>
          <p:nvPr/>
        </p:nvSpPr>
        <p:spPr bwMode="auto">
          <a:xfrm>
            <a:off x="6384418" y="3602106"/>
            <a:ext cx="5326100" cy="1894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1" i="0" u="none" strike="noStrike" cap="none" dirty="0">
                <a:solidFill>
                  <a:srgbClr val="099A85"/>
                </a:solidFill>
                <a:ea typeface="Arial"/>
                <a:cs typeface="Arial"/>
              </a:rPr>
              <a:t>Выплаты на срок от 1 года </a:t>
            </a: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вместо пожизненной выплаты при достижении пенсионного возраста уже в следующем году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Размер пенсии больше  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Накопления будут </a:t>
            </a:r>
            <a:r>
              <a:rPr lang="ru-RU" sz="1400" b="1" i="0" u="none" strike="noStrike" cap="none" dirty="0">
                <a:solidFill>
                  <a:srgbClr val="099A85"/>
                </a:solidFill>
                <a:ea typeface="Arial"/>
                <a:cs typeface="Arial"/>
              </a:rPr>
              <a:t>наследоваться</a:t>
            </a:r>
          </a:p>
        </p:txBody>
      </p:sp>
      <p:sp>
        <p:nvSpPr>
          <p:cNvPr id="26" name="Прямоугольник: скругленные углы 68">
            <a:extLst>
              <a:ext uri="{FF2B5EF4-FFF2-40B4-BE49-F238E27FC236}">
                <a16:creationId xmlns:a16="http://schemas.microsoft.com/office/drawing/2014/main" xmlns="" id="{5B2B8D38-ECE3-9A25-D4B9-78B00FB9D694}"/>
              </a:ext>
            </a:extLst>
          </p:cNvPr>
          <p:cNvSpPr/>
          <p:nvPr/>
        </p:nvSpPr>
        <p:spPr>
          <a:xfrm>
            <a:off x="790920" y="5809427"/>
            <a:ext cx="10919598" cy="936801"/>
          </a:xfrm>
          <a:prstGeom prst="roundRect">
            <a:avLst>
              <a:gd name="adj" fmla="val 8504"/>
            </a:avLst>
          </a:prstGeom>
          <a:noFill/>
          <a:ln w="12700">
            <a:solidFill>
              <a:srgbClr val="3A76BB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endParaRPr lang="ru-RU" sz="1400">
              <a:solidFill>
                <a:schemeClr val="tx1">
                  <a:lumMod val="95000"/>
                  <a:lumOff val="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7" name="Google Shape;331;g277b4458855_0_0">
            <a:extLst>
              <a:ext uri="{FF2B5EF4-FFF2-40B4-BE49-F238E27FC236}">
                <a16:creationId xmlns:a16="http://schemas.microsoft.com/office/drawing/2014/main" xmlns="" id="{7A9EA94D-18AD-0C47-1E17-8EB6F24C5EAE}"/>
              </a:ext>
            </a:extLst>
          </p:cNvPr>
          <p:cNvSpPr/>
          <p:nvPr/>
        </p:nvSpPr>
        <p:spPr bwMode="auto">
          <a:xfrm>
            <a:off x="1553866" y="6217256"/>
            <a:ext cx="7200835" cy="436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В электронной форме через личный кабинет или мобильное приложение НПФ</a:t>
            </a:r>
            <a:endParaRPr lang="ru-RU" sz="1400" b="1" i="0" u="none" strike="noStrike" cap="none" dirty="0">
              <a:solidFill>
                <a:srgbClr val="F2673A"/>
              </a:solidFill>
              <a:ea typeface="Arial"/>
              <a:cs typeface="Arial"/>
            </a:endParaRPr>
          </a:p>
        </p:txBody>
      </p:sp>
      <p:sp>
        <p:nvSpPr>
          <p:cNvPr id="29" name="Google Shape;362;p6">
            <a:extLst>
              <a:ext uri="{FF2B5EF4-FFF2-40B4-BE49-F238E27FC236}">
                <a16:creationId xmlns:a16="http://schemas.microsoft.com/office/drawing/2014/main" xmlns="" id="{1AF1D4F5-7776-F3C1-D903-99ED7F4B28D0}"/>
              </a:ext>
            </a:extLst>
          </p:cNvPr>
          <p:cNvSpPr/>
          <p:nvPr/>
        </p:nvSpPr>
        <p:spPr bwMode="auto">
          <a:xfrm>
            <a:off x="1068163" y="6312041"/>
            <a:ext cx="324000" cy="324000"/>
          </a:xfrm>
          <a:prstGeom prst="ellipse">
            <a:avLst/>
          </a:prstGeom>
          <a:solidFill>
            <a:srgbClr val="3A76BB"/>
          </a:solidFill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1</a:t>
            </a:r>
            <a:endParaRPr sz="1800" b="1" i="0" u="none" strike="noStrike" cap="none" dirty="0">
              <a:solidFill>
                <a:srgbClr val="FFFFFF"/>
              </a:solidFill>
              <a:ea typeface="Arial"/>
              <a:cs typeface="Arial"/>
            </a:endParaRPr>
          </a:p>
        </p:txBody>
      </p:sp>
      <p:sp>
        <p:nvSpPr>
          <p:cNvPr id="31" name="Google Shape;331;g277b4458855_0_0">
            <a:extLst>
              <a:ext uri="{FF2B5EF4-FFF2-40B4-BE49-F238E27FC236}">
                <a16:creationId xmlns:a16="http://schemas.microsoft.com/office/drawing/2014/main" xmlns="" id="{7E895CE0-FA42-322A-FF4A-CED31FDF9F43}"/>
              </a:ext>
            </a:extLst>
          </p:cNvPr>
          <p:cNvSpPr/>
          <p:nvPr/>
        </p:nvSpPr>
        <p:spPr bwMode="auto">
          <a:xfrm>
            <a:off x="9476417" y="6217256"/>
            <a:ext cx="2323433" cy="436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Лично в офисе НПФ</a:t>
            </a:r>
          </a:p>
        </p:txBody>
      </p:sp>
      <p:sp>
        <p:nvSpPr>
          <p:cNvPr id="32" name="Google Shape;362;p6">
            <a:extLst>
              <a:ext uri="{FF2B5EF4-FFF2-40B4-BE49-F238E27FC236}">
                <a16:creationId xmlns:a16="http://schemas.microsoft.com/office/drawing/2014/main" xmlns="" id="{435AA91B-0342-1E36-69EF-E0837CEB69B6}"/>
              </a:ext>
            </a:extLst>
          </p:cNvPr>
          <p:cNvSpPr/>
          <p:nvPr/>
        </p:nvSpPr>
        <p:spPr bwMode="auto">
          <a:xfrm>
            <a:off x="8990714" y="6312041"/>
            <a:ext cx="324000" cy="324000"/>
          </a:xfrm>
          <a:prstGeom prst="ellipse">
            <a:avLst/>
          </a:prstGeom>
          <a:solidFill>
            <a:srgbClr val="3A76BB"/>
          </a:solidFill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2</a:t>
            </a:r>
            <a:endParaRPr sz="1800" b="1" i="0" u="none" strike="noStrike" cap="none" dirty="0">
              <a:solidFill>
                <a:srgbClr val="FFFFFF"/>
              </a:solidFill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721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BDE3758B-02E8-A9FF-3137-9CC757DBF99E}"/>
              </a:ext>
            </a:extLst>
          </p:cNvPr>
          <p:cNvSpPr txBox="1">
            <a:spLocks/>
          </p:cNvSpPr>
          <p:nvPr/>
        </p:nvSpPr>
        <p:spPr>
          <a:xfrm>
            <a:off x="7844576" y="1502129"/>
            <a:ext cx="3596160" cy="6542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2800" b="1" dirty="0">
              <a:solidFill>
                <a:srgbClr val="114A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xmlns="" id="{3A4669E8-17AA-3B17-F087-1B604604E07E}"/>
              </a:ext>
            </a:extLst>
          </p:cNvPr>
          <p:cNvSpPr txBox="1">
            <a:spLocks/>
          </p:cNvSpPr>
          <p:nvPr/>
        </p:nvSpPr>
        <p:spPr>
          <a:xfrm>
            <a:off x="4316376" y="1686350"/>
            <a:ext cx="2571188" cy="22907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>Цели ПДС</a:t>
            </a:r>
            <a:endParaRPr lang="en-US" sz="2000" b="1" dirty="0">
              <a:solidFill>
                <a:srgbClr val="14102E"/>
              </a:solidFill>
              <a:cs typeface="Arial" panose="020B0604020202020204" pitchFamily="34" charset="0"/>
            </a:endParaRP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xmlns="" id="{F4FD7BCE-C9D3-1AC7-0F37-32554E3FA6B7}"/>
              </a:ext>
            </a:extLst>
          </p:cNvPr>
          <p:cNvSpPr txBox="1">
            <a:spLocks/>
          </p:cNvSpPr>
          <p:nvPr/>
        </p:nvSpPr>
        <p:spPr>
          <a:xfrm>
            <a:off x="7559165" y="2918830"/>
            <a:ext cx="3684695" cy="69844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ru-RU" sz="3200" b="1" dirty="0">
                <a:solidFill>
                  <a:srgbClr val="14102E"/>
                </a:solidFill>
                <a:cs typeface="Arial" panose="020B0604020202020204" pitchFamily="34" charset="0"/>
              </a:rPr>
              <a:t>35</a:t>
            </a:r>
            <a:r>
              <a:rPr lang="ru-RU" sz="2800" b="1" dirty="0">
                <a:solidFill>
                  <a:srgbClr val="14102E"/>
                </a:solidFill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14102E"/>
                </a:solidFill>
                <a:cs typeface="Arial" panose="020B0604020202020204" pitchFamily="34" charset="0"/>
              </a:rPr>
              <a:t>(из 38) </a:t>
            </a:r>
            <a:r>
              <a:rPr lang="ru-RU" sz="2800" b="1" dirty="0">
                <a:solidFill>
                  <a:srgbClr val="14102E"/>
                </a:solidFill>
                <a:cs typeface="Arial" panose="020B0604020202020204" pitchFamily="34" charset="0"/>
              </a:rPr>
              <a:t>НПФ</a:t>
            </a:r>
            <a:endParaRPr lang="en-US" sz="2800" b="1" dirty="0">
              <a:solidFill>
                <a:srgbClr val="14102E"/>
              </a:solidFill>
              <a:cs typeface="Arial" panose="020B0604020202020204" pitchFamily="34" charset="0"/>
            </a:endParaRP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xmlns="" id="{78CAE04D-77E0-201A-0CE2-6A59AA32C2C1}"/>
              </a:ext>
            </a:extLst>
          </p:cNvPr>
          <p:cNvSpPr txBox="1">
            <a:spLocks/>
          </p:cNvSpPr>
          <p:nvPr/>
        </p:nvSpPr>
        <p:spPr>
          <a:xfrm>
            <a:off x="7559165" y="4349435"/>
            <a:ext cx="3596160" cy="76075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14102E"/>
                </a:solidFill>
                <a:cs typeface="Arial" panose="020B0604020202020204" pitchFamily="34" charset="0"/>
              </a:rPr>
              <a:t>4,1</a:t>
            </a:r>
            <a:r>
              <a:rPr lang="ru-RU" sz="2800" b="1" dirty="0">
                <a:solidFill>
                  <a:srgbClr val="14102E"/>
                </a:solidFill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14102E"/>
                </a:solidFill>
                <a:cs typeface="Arial" panose="020B0604020202020204" pitchFamily="34" charset="0"/>
              </a:rPr>
              <a:t>миллиона </a:t>
            </a:r>
            <a:endParaRPr lang="en-US" sz="1800" b="1" dirty="0">
              <a:solidFill>
                <a:srgbClr val="14102E"/>
              </a:solidFill>
              <a:cs typeface="Arial" panose="020B0604020202020204" pitchFamily="34" charset="0"/>
            </a:endParaRP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xmlns="" id="{D91BE467-AB26-1D13-FAA1-4E0CC52149C3}"/>
              </a:ext>
            </a:extLst>
          </p:cNvPr>
          <p:cNvSpPr txBox="1">
            <a:spLocks/>
          </p:cNvSpPr>
          <p:nvPr/>
        </p:nvSpPr>
        <p:spPr>
          <a:xfrm>
            <a:off x="7559166" y="5555952"/>
            <a:ext cx="3250676" cy="99768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14102E"/>
                </a:solidFill>
                <a:cs typeface="Arial" panose="020B0604020202020204" pitchFamily="34" charset="0"/>
              </a:rPr>
              <a:t>299,5</a:t>
            </a:r>
            <a:r>
              <a:rPr lang="ru-RU" sz="2800" b="1" dirty="0">
                <a:solidFill>
                  <a:srgbClr val="14102E"/>
                </a:solidFill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14102E"/>
                </a:solidFill>
                <a:cs typeface="Arial" panose="020B0604020202020204" pitchFamily="34" charset="0"/>
              </a:rPr>
              <a:t>млрд рублей</a:t>
            </a:r>
          </a:p>
        </p:txBody>
      </p:sp>
      <p:sp>
        <p:nvSpPr>
          <p:cNvPr id="116" name="Oval 801">
            <a:extLst>
              <a:ext uri="{FF2B5EF4-FFF2-40B4-BE49-F238E27FC236}">
                <a16:creationId xmlns:a16="http://schemas.microsoft.com/office/drawing/2014/main" xmlns="" id="{C7B92633-C608-0DF6-F720-3958BDB05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506" y="5799593"/>
            <a:ext cx="12966" cy="12966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70894" y="6423983"/>
            <a:ext cx="27905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cs typeface="Arial" panose="020B0604020202020204" pitchFamily="34" charset="0"/>
              </a:rPr>
              <a:t>данные на 1 апреля 2025 г.</a:t>
            </a:r>
          </a:p>
        </p:txBody>
      </p:sp>
      <p:sp>
        <p:nvSpPr>
          <p:cNvPr id="60" name="Номер слайда 3">
            <a:extLst>
              <a:ext uri="{FF2B5EF4-FFF2-40B4-BE49-F238E27FC236}">
                <a16:creationId xmlns:a16="http://schemas.microsoft.com/office/drawing/2014/main" xmlns="" id="{B332CAA3-8CA8-4458-BF8A-9B10CE63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3C4363"/>
                </a:solidFill>
                <a:latin typeface="Open Sans" pitchFamily="2" charset="0"/>
                <a:cs typeface="Open Sans" pitchFamily="2" charset="0"/>
              </a:rPr>
              <a:t>9</a:t>
            </a:r>
            <a:endParaRPr lang="ru-RU" dirty="0">
              <a:solidFill>
                <a:srgbClr val="3C4363"/>
              </a:solidFill>
              <a:latin typeface="Open Sans" pitchFamily="2" charset="0"/>
              <a:cs typeface="Open Sans" pitchFamily="2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D6AE4CCE-0B50-D93C-3C8E-1D09BA81D604}"/>
              </a:ext>
            </a:extLst>
          </p:cNvPr>
          <p:cNvSpPr txBox="1">
            <a:spLocks/>
          </p:cNvSpPr>
          <p:nvPr/>
        </p:nvSpPr>
        <p:spPr>
          <a:xfrm>
            <a:off x="634367" y="-11085"/>
            <a:ext cx="10890693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РЕЗУЛЬТАТЫ РЕАЛИЗАЦИИ ПДС В НПФ </a:t>
            </a: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xmlns="" id="{33177CC3-C88A-2C28-DE1C-DC78A8CF28C4}"/>
              </a:ext>
            </a:extLst>
          </p:cNvPr>
          <p:cNvSpPr/>
          <p:nvPr/>
        </p:nvSpPr>
        <p:spPr>
          <a:xfrm>
            <a:off x="760146" y="2571922"/>
            <a:ext cx="2681916" cy="2681916"/>
          </a:xfrm>
          <a:custGeom>
            <a:avLst/>
            <a:gdLst>
              <a:gd name="connsiteX0" fmla="*/ 2681917 w 2681916"/>
              <a:gd name="connsiteY0" fmla="*/ 1340958 h 2681916"/>
              <a:gd name="connsiteX1" fmla="*/ 1340958 w 2681916"/>
              <a:gd name="connsiteY1" fmla="*/ 2681917 h 2681916"/>
              <a:gd name="connsiteX2" fmla="*/ 0 w 2681916"/>
              <a:gd name="connsiteY2" fmla="*/ 1340958 h 2681916"/>
              <a:gd name="connsiteX3" fmla="*/ 1340958 w 2681916"/>
              <a:gd name="connsiteY3" fmla="*/ 0 h 2681916"/>
              <a:gd name="connsiteX4" fmla="*/ 2681917 w 2681916"/>
              <a:gd name="connsiteY4" fmla="*/ 1340958 h 268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1916" h="2681916">
                <a:moveTo>
                  <a:pt x="2681917" y="1340958"/>
                </a:moveTo>
                <a:cubicBezTo>
                  <a:pt x="2681917" y="2081549"/>
                  <a:pt x="2081549" y="2681917"/>
                  <a:pt x="1340958" y="2681917"/>
                </a:cubicBezTo>
                <a:cubicBezTo>
                  <a:pt x="600367" y="2681917"/>
                  <a:pt x="0" y="2081549"/>
                  <a:pt x="0" y="1340958"/>
                </a:cubicBezTo>
                <a:cubicBezTo>
                  <a:pt x="0" y="600367"/>
                  <a:pt x="600367" y="0"/>
                  <a:pt x="1340958" y="0"/>
                </a:cubicBezTo>
                <a:cubicBezTo>
                  <a:pt x="2081549" y="0"/>
                  <a:pt x="2681917" y="600367"/>
                  <a:pt x="2681917" y="1340958"/>
                </a:cubicBezTo>
                <a:close/>
              </a:path>
            </a:pathLst>
          </a:custGeom>
          <a:noFill/>
          <a:ln w="38100" cap="rnd">
            <a:solidFill>
              <a:srgbClr val="099A85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2" name="Рисунок 8">
            <a:extLst>
              <a:ext uri="{FF2B5EF4-FFF2-40B4-BE49-F238E27FC236}">
                <a16:creationId xmlns:a16="http://schemas.microsoft.com/office/drawing/2014/main" xmlns="" id="{A24EC3F1-9AED-D250-6961-2E32AF0C15E9}"/>
              </a:ext>
            </a:extLst>
          </p:cNvPr>
          <p:cNvGrpSpPr/>
          <p:nvPr/>
        </p:nvGrpSpPr>
        <p:grpSpPr>
          <a:xfrm>
            <a:off x="2101104" y="1994085"/>
            <a:ext cx="1918944" cy="3837740"/>
            <a:chOff x="6396637" y="2202941"/>
            <a:chExt cx="1918944" cy="3837740"/>
          </a:xfrm>
          <a:noFill/>
        </p:grpSpPr>
        <p:grpSp>
          <p:nvGrpSpPr>
            <p:cNvPr id="13" name="Рисунок 8">
              <a:extLst>
                <a:ext uri="{FF2B5EF4-FFF2-40B4-BE49-F238E27FC236}">
                  <a16:creationId xmlns:a16="http://schemas.microsoft.com/office/drawing/2014/main" xmlns="" id="{E3771D32-9C0F-1B15-D9F5-4562450DF750}"/>
                </a:ext>
              </a:extLst>
            </p:cNvPr>
            <p:cNvGrpSpPr/>
            <p:nvPr/>
          </p:nvGrpSpPr>
          <p:grpSpPr>
            <a:xfrm>
              <a:off x="6396786" y="4121737"/>
              <a:ext cx="1918796" cy="1918944"/>
              <a:chOff x="6396786" y="4121737"/>
              <a:chExt cx="1918796" cy="1918944"/>
            </a:xfrm>
            <a:noFill/>
          </p:grpSpPr>
          <p:sp>
            <p:nvSpPr>
              <p:cNvPr id="14" name="Полилиния: фигура 13">
                <a:extLst>
                  <a:ext uri="{FF2B5EF4-FFF2-40B4-BE49-F238E27FC236}">
                    <a16:creationId xmlns:a16="http://schemas.microsoft.com/office/drawing/2014/main" xmlns="" id="{308BCAA4-5286-BEB5-EA0B-CF7F728413CA}"/>
                  </a:ext>
                </a:extLst>
              </p:cNvPr>
              <p:cNvSpPr/>
              <p:nvPr/>
            </p:nvSpPr>
            <p:spPr>
              <a:xfrm>
                <a:off x="6396786" y="5777096"/>
                <a:ext cx="971136" cy="263585"/>
              </a:xfrm>
              <a:custGeom>
                <a:avLst/>
                <a:gdLst>
                  <a:gd name="connsiteX0" fmla="*/ 971136 w 971136"/>
                  <a:gd name="connsiteY0" fmla="*/ 0 h 263585"/>
                  <a:gd name="connsiteX1" fmla="*/ 0 w 971136"/>
                  <a:gd name="connsiteY1" fmla="*/ 263586 h 263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71136" h="263585">
                    <a:moveTo>
                      <a:pt x="971136" y="0"/>
                    </a:moveTo>
                    <a:cubicBezTo>
                      <a:pt x="686303" y="167453"/>
                      <a:pt x="354370" y="263586"/>
                      <a:pt x="0" y="263586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: фигура 14">
                <a:extLst>
                  <a:ext uri="{FF2B5EF4-FFF2-40B4-BE49-F238E27FC236}">
                    <a16:creationId xmlns:a16="http://schemas.microsoft.com/office/drawing/2014/main" xmlns="" id="{CA099553-94A1-0256-F76E-45047DDC43A5}"/>
                  </a:ext>
                </a:extLst>
              </p:cNvPr>
              <p:cNvSpPr/>
              <p:nvPr/>
            </p:nvSpPr>
            <p:spPr>
              <a:xfrm>
                <a:off x="7493623" y="4900310"/>
                <a:ext cx="657478" cy="796105"/>
              </a:xfrm>
              <a:custGeom>
                <a:avLst/>
                <a:gdLst>
                  <a:gd name="connsiteX0" fmla="*/ 657478 w 657478"/>
                  <a:gd name="connsiteY0" fmla="*/ 0 h 796105"/>
                  <a:gd name="connsiteX1" fmla="*/ 0 w 657478"/>
                  <a:gd name="connsiteY1" fmla="*/ 796106 h 796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7478" h="796105">
                    <a:moveTo>
                      <a:pt x="657478" y="0"/>
                    </a:moveTo>
                    <a:cubicBezTo>
                      <a:pt x="514542" y="321682"/>
                      <a:pt x="285724" y="596708"/>
                      <a:pt x="0" y="796106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: фигура 15">
                <a:extLst>
                  <a:ext uri="{FF2B5EF4-FFF2-40B4-BE49-F238E27FC236}">
                    <a16:creationId xmlns:a16="http://schemas.microsoft.com/office/drawing/2014/main" xmlns="" id="{3A9113CF-7E3A-4942-DB73-1D74FEF812E1}"/>
                  </a:ext>
                </a:extLst>
              </p:cNvPr>
              <p:cNvSpPr/>
              <p:nvPr/>
            </p:nvSpPr>
            <p:spPr>
              <a:xfrm>
                <a:off x="8205779" y="4121737"/>
                <a:ext cx="109802" cy="641431"/>
              </a:xfrm>
              <a:custGeom>
                <a:avLst/>
                <a:gdLst>
                  <a:gd name="connsiteX0" fmla="*/ 109803 w 109802"/>
                  <a:gd name="connsiteY0" fmla="*/ 0 h 641431"/>
                  <a:gd name="connsiteX1" fmla="*/ 0 w 109802"/>
                  <a:gd name="connsiteY1" fmla="*/ 641431 h 64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802" h="641431">
                    <a:moveTo>
                      <a:pt x="109803" y="0"/>
                    </a:moveTo>
                    <a:cubicBezTo>
                      <a:pt x="109803" y="224954"/>
                      <a:pt x="71022" y="440845"/>
                      <a:pt x="0" y="641431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:a16="http://schemas.microsoft.com/office/drawing/2014/main" xmlns="" id="{3776B288-8810-5754-9CCC-E801EDD3CA93}"/>
                  </a:ext>
                </a:extLst>
              </p:cNvPr>
              <p:cNvSpPr/>
              <p:nvPr/>
            </p:nvSpPr>
            <p:spPr>
              <a:xfrm>
                <a:off x="8109052" y="4759750"/>
                <a:ext cx="148285" cy="148285"/>
              </a:xfrm>
              <a:custGeom>
                <a:avLst/>
                <a:gdLst>
                  <a:gd name="connsiteX0" fmla="*/ 148285 w 148285"/>
                  <a:gd name="connsiteY0" fmla="*/ 74143 h 148285"/>
                  <a:gd name="connsiteX1" fmla="*/ 74143 w 148285"/>
                  <a:gd name="connsiteY1" fmla="*/ 148285 h 148285"/>
                  <a:gd name="connsiteX2" fmla="*/ 0 w 148285"/>
                  <a:gd name="connsiteY2" fmla="*/ 74143 h 148285"/>
                  <a:gd name="connsiteX3" fmla="*/ 74143 w 148285"/>
                  <a:gd name="connsiteY3" fmla="*/ 0 h 148285"/>
                  <a:gd name="connsiteX4" fmla="*/ 148285 w 148285"/>
                  <a:gd name="connsiteY4" fmla="*/ 74143 h 14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85" h="148285">
                    <a:moveTo>
                      <a:pt x="148285" y="74143"/>
                    </a:moveTo>
                    <a:cubicBezTo>
                      <a:pt x="148285" y="115003"/>
                      <a:pt x="115152" y="148285"/>
                      <a:pt x="74143" y="148285"/>
                    </a:cubicBezTo>
                    <a:cubicBezTo>
                      <a:pt x="33134" y="148285"/>
                      <a:pt x="0" y="115152"/>
                      <a:pt x="0" y="74143"/>
                    </a:cubicBezTo>
                    <a:cubicBezTo>
                      <a:pt x="0" y="33134"/>
                      <a:pt x="33134" y="0"/>
                      <a:pt x="74143" y="0"/>
                    </a:cubicBezTo>
                    <a:cubicBezTo>
                      <a:pt x="115152" y="0"/>
                      <a:pt x="148285" y="33134"/>
                      <a:pt x="148285" y="74143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:a16="http://schemas.microsoft.com/office/drawing/2014/main" xmlns="" id="{AA5D7825-C95F-564B-8D7B-775082D33077}"/>
                  </a:ext>
                </a:extLst>
              </p:cNvPr>
              <p:cNvSpPr/>
              <p:nvPr/>
            </p:nvSpPr>
            <p:spPr>
              <a:xfrm>
                <a:off x="7356035" y="5662984"/>
                <a:ext cx="148285" cy="148285"/>
              </a:xfrm>
              <a:custGeom>
                <a:avLst/>
                <a:gdLst>
                  <a:gd name="connsiteX0" fmla="*/ 148285 w 148285"/>
                  <a:gd name="connsiteY0" fmla="*/ 74143 h 148285"/>
                  <a:gd name="connsiteX1" fmla="*/ 74143 w 148285"/>
                  <a:gd name="connsiteY1" fmla="*/ 148286 h 148285"/>
                  <a:gd name="connsiteX2" fmla="*/ 0 w 148285"/>
                  <a:gd name="connsiteY2" fmla="*/ 74143 h 148285"/>
                  <a:gd name="connsiteX3" fmla="*/ 74143 w 148285"/>
                  <a:gd name="connsiteY3" fmla="*/ 0 h 148285"/>
                  <a:gd name="connsiteX4" fmla="*/ 148285 w 148285"/>
                  <a:gd name="connsiteY4" fmla="*/ 74143 h 14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85" h="148285">
                    <a:moveTo>
                      <a:pt x="148285" y="74143"/>
                    </a:moveTo>
                    <a:cubicBezTo>
                      <a:pt x="148285" y="115003"/>
                      <a:pt x="115152" y="148286"/>
                      <a:pt x="74143" y="148286"/>
                    </a:cubicBezTo>
                    <a:cubicBezTo>
                      <a:pt x="33134" y="148286"/>
                      <a:pt x="0" y="115152"/>
                      <a:pt x="0" y="74143"/>
                    </a:cubicBezTo>
                    <a:cubicBezTo>
                      <a:pt x="0" y="33134"/>
                      <a:pt x="33134" y="0"/>
                      <a:pt x="74143" y="0"/>
                    </a:cubicBezTo>
                    <a:cubicBezTo>
                      <a:pt x="115152" y="0"/>
                      <a:pt x="148285" y="33134"/>
                      <a:pt x="148285" y="74143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9" name="Рисунок 8">
              <a:extLst>
                <a:ext uri="{FF2B5EF4-FFF2-40B4-BE49-F238E27FC236}">
                  <a16:creationId xmlns:a16="http://schemas.microsoft.com/office/drawing/2014/main" xmlns="" id="{D100374D-8ECF-3B3A-C8C5-D189A4177649}"/>
                </a:ext>
              </a:extLst>
            </p:cNvPr>
            <p:cNvGrpSpPr/>
            <p:nvPr/>
          </p:nvGrpSpPr>
          <p:grpSpPr>
            <a:xfrm>
              <a:off x="6396637" y="2202941"/>
              <a:ext cx="1918944" cy="1918796"/>
              <a:chOff x="6396637" y="2202941"/>
              <a:chExt cx="1918944" cy="1918796"/>
            </a:xfrm>
            <a:noFill/>
          </p:grpSpPr>
          <p:sp>
            <p:nvSpPr>
              <p:cNvPr id="20" name="Полилиния: фигура 19">
                <a:extLst>
                  <a:ext uri="{FF2B5EF4-FFF2-40B4-BE49-F238E27FC236}">
                    <a16:creationId xmlns:a16="http://schemas.microsoft.com/office/drawing/2014/main" xmlns="" id="{1F3F58EB-A289-6931-BA20-4DC5A9DAFF76}"/>
                  </a:ext>
                </a:extLst>
              </p:cNvPr>
              <p:cNvSpPr/>
              <p:nvPr/>
            </p:nvSpPr>
            <p:spPr>
              <a:xfrm>
                <a:off x="6396637" y="2202941"/>
                <a:ext cx="971284" cy="263585"/>
              </a:xfrm>
              <a:custGeom>
                <a:avLst/>
                <a:gdLst>
                  <a:gd name="connsiteX0" fmla="*/ 971285 w 971284"/>
                  <a:gd name="connsiteY0" fmla="*/ 263586 h 263585"/>
                  <a:gd name="connsiteX1" fmla="*/ 0 w 971284"/>
                  <a:gd name="connsiteY1" fmla="*/ 0 h 263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71284" h="263585">
                    <a:moveTo>
                      <a:pt x="971285" y="263586"/>
                    </a:moveTo>
                    <a:cubicBezTo>
                      <a:pt x="686303" y="96133"/>
                      <a:pt x="354370" y="0"/>
                      <a:pt x="0" y="0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: фигура 20">
                <a:extLst>
                  <a:ext uri="{FF2B5EF4-FFF2-40B4-BE49-F238E27FC236}">
                    <a16:creationId xmlns:a16="http://schemas.microsoft.com/office/drawing/2014/main" xmlns="" id="{4F9943FD-D8CD-51B1-C362-2972CB26F9CF}"/>
                  </a:ext>
                </a:extLst>
              </p:cNvPr>
              <p:cNvSpPr/>
              <p:nvPr/>
            </p:nvSpPr>
            <p:spPr>
              <a:xfrm>
                <a:off x="7493623" y="2547207"/>
                <a:ext cx="657478" cy="796105"/>
              </a:xfrm>
              <a:custGeom>
                <a:avLst/>
                <a:gdLst>
                  <a:gd name="connsiteX0" fmla="*/ 657478 w 657478"/>
                  <a:gd name="connsiteY0" fmla="*/ 796106 h 796105"/>
                  <a:gd name="connsiteX1" fmla="*/ 0 w 657478"/>
                  <a:gd name="connsiteY1" fmla="*/ 0 h 796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7478" h="796105">
                    <a:moveTo>
                      <a:pt x="657478" y="796106"/>
                    </a:moveTo>
                    <a:cubicBezTo>
                      <a:pt x="514542" y="474424"/>
                      <a:pt x="285724" y="199398"/>
                      <a:pt x="0" y="0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: фигура 21">
                <a:extLst>
                  <a:ext uri="{FF2B5EF4-FFF2-40B4-BE49-F238E27FC236}">
                    <a16:creationId xmlns:a16="http://schemas.microsoft.com/office/drawing/2014/main" xmlns="" id="{95D85B1C-30E8-960A-EF42-6D42D181DED1}"/>
                  </a:ext>
                </a:extLst>
              </p:cNvPr>
              <p:cNvSpPr/>
              <p:nvPr/>
            </p:nvSpPr>
            <p:spPr>
              <a:xfrm>
                <a:off x="8205779" y="3480305"/>
                <a:ext cx="109802" cy="641431"/>
              </a:xfrm>
              <a:custGeom>
                <a:avLst/>
                <a:gdLst>
                  <a:gd name="connsiteX0" fmla="*/ 109803 w 109802"/>
                  <a:gd name="connsiteY0" fmla="*/ 641431 h 641431"/>
                  <a:gd name="connsiteX1" fmla="*/ 0 w 109802"/>
                  <a:gd name="connsiteY1" fmla="*/ 0 h 64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802" h="641431">
                    <a:moveTo>
                      <a:pt x="109803" y="641431"/>
                    </a:moveTo>
                    <a:cubicBezTo>
                      <a:pt x="109803" y="416477"/>
                      <a:pt x="71022" y="200587"/>
                      <a:pt x="0" y="0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: фигура 22">
                <a:extLst>
                  <a:ext uri="{FF2B5EF4-FFF2-40B4-BE49-F238E27FC236}">
                    <a16:creationId xmlns:a16="http://schemas.microsoft.com/office/drawing/2014/main" xmlns="" id="{5351D3C4-AD72-E563-6CA1-A09BA55A62AB}"/>
                  </a:ext>
                </a:extLst>
              </p:cNvPr>
              <p:cNvSpPr/>
              <p:nvPr/>
            </p:nvSpPr>
            <p:spPr>
              <a:xfrm>
                <a:off x="8109052" y="3335586"/>
                <a:ext cx="148285" cy="148285"/>
              </a:xfrm>
              <a:custGeom>
                <a:avLst/>
                <a:gdLst>
                  <a:gd name="connsiteX0" fmla="*/ 148285 w 148285"/>
                  <a:gd name="connsiteY0" fmla="*/ 74143 h 148285"/>
                  <a:gd name="connsiteX1" fmla="*/ 74143 w 148285"/>
                  <a:gd name="connsiteY1" fmla="*/ 0 h 148285"/>
                  <a:gd name="connsiteX2" fmla="*/ 0 w 148285"/>
                  <a:gd name="connsiteY2" fmla="*/ 74143 h 148285"/>
                  <a:gd name="connsiteX3" fmla="*/ 74143 w 148285"/>
                  <a:gd name="connsiteY3" fmla="*/ 148285 h 148285"/>
                  <a:gd name="connsiteX4" fmla="*/ 148285 w 148285"/>
                  <a:gd name="connsiteY4" fmla="*/ 74143 h 14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85" h="148285">
                    <a:moveTo>
                      <a:pt x="148285" y="74143"/>
                    </a:moveTo>
                    <a:cubicBezTo>
                      <a:pt x="148285" y="33282"/>
                      <a:pt x="115152" y="0"/>
                      <a:pt x="74143" y="0"/>
                    </a:cubicBezTo>
                    <a:cubicBezTo>
                      <a:pt x="33134" y="0"/>
                      <a:pt x="0" y="33134"/>
                      <a:pt x="0" y="74143"/>
                    </a:cubicBezTo>
                    <a:cubicBezTo>
                      <a:pt x="0" y="115152"/>
                      <a:pt x="33134" y="148285"/>
                      <a:pt x="74143" y="148285"/>
                    </a:cubicBezTo>
                    <a:cubicBezTo>
                      <a:pt x="115152" y="148285"/>
                      <a:pt x="148285" y="115152"/>
                      <a:pt x="148285" y="74143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: фигура 23">
                <a:extLst>
                  <a:ext uri="{FF2B5EF4-FFF2-40B4-BE49-F238E27FC236}">
                    <a16:creationId xmlns:a16="http://schemas.microsoft.com/office/drawing/2014/main" xmlns="" id="{D050B377-F499-6851-EAAB-FB4EC1DAB794}"/>
                  </a:ext>
                </a:extLst>
              </p:cNvPr>
              <p:cNvSpPr/>
              <p:nvPr/>
            </p:nvSpPr>
            <p:spPr>
              <a:xfrm>
                <a:off x="7356035" y="2432352"/>
                <a:ext cx="148285" cy="148285"/>
              </a:xfrm>
              <a:custGeom>
                <a:avLst/>
                <a:gdLst>
                  <a:gd name="connsiteX0" fmla="*/ 148285 w 148285"/>
                  <a:gd name="connsiteY0" fmla="*/ 74143 h 148285"/>
                  <a:gd name="connsiteX1" fmla="*/ 74143 w 148285"/>
                  <a:gd name="connsiteY1" fmla="*/ 0 h 148285"/>
                  <a:gd name="connsiteX2" fmla="*/ 0 w 148285"/>
                  <a:gd name="connsiteY2" fmla="*/ 74143 h 148285"/>
                  <a:gd name="connsiteX3" fmla="*/ 74143 w 148285"/>
                  <a:gd name="connsiteY3" fmla="*/ 148285 h 148285"/>
                  <a:gd name="connsiteX4" fmla="*/ 148285 w 148285"/>
                  <a:gd name="connsiteY4" fmla="*/ 74143 h 14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85" h="148285">
                    <a:moveTo>
                      <a:pt x="148285" y="74143"/>
                    </a:moveTo>
                    <a:cubicBezTo>
                      <a:pt x="148285" y="33283"/>
                      <a:pt x="115152" y="0"/>
                      <a:pt x="74143" y="0"/>
                    </a:cubicBezTo>
                    <a:cubicBezTo>
                      <a:pt x="33134" y="0"/>
                      <a:pt x="0" y="33134"/>
                      <a:pt x="0" y="74143"/>
                    </a:cubicBezTo>
                    <a:cubicBezTo>
                      <a:pt x="0" y="115152"/>
                      <a:pt x="33134" y="148285"/>
                      <a:pt x="74143" y="148285"/>
                    </a:cubicBezTo>
                    <a:cubicBezTo>
                      <a:pt x="115152" y="148285"/>
                      <a:pt x="148285" y="115152"/>
                      <a:pt x="148285" y="74143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E199E0FF-E23C-566C-05D8-8BD05B1DF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225421" y="1763281"/>
            <a:ext cx="2156783" cy="482997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E5364BE-235B-0AF5-9C10-66BC2C7A70A4}"/>
              </a:ext>
            </a:extLst>
          </p:cNvPr>
          <p:cNvSpPr txBox="1"/>
          <p:nvPr/>
        </p:nvSpPr>
        <p:spPr>
          <a:xfrm flipH="1">
            <a:off x="1428082" y="3580641"/>
            <a:ext cx="146209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sz="4400" dirty="0">
                <a:solidFill>
                  <a:srgbClr val="F2673A"/>
                </a:solidFill>
                <a:latin typeface="+mj-lt"/>
              </a:rPr>
              <a:t>ПДС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306931F3-6A97-A159-1258-59DAC81DE8C3}"/>
              </a:ext>
            </a:extLst>
          </p:cNvPr>
          <p:cNvSpPr/>
          <p:nvPr/>
        </p:nvSpPr>
        <p:spPr>
          <a:xfrm>
            <a:off x="3380287" y="1413277"/>
            <a:ext cx="3676242" cy="76716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713119F0-0BEA-D024-100F-2643F5E8C444}"/>
              </a:ext>
            </a:extLst>
          </p:cNvPr>
          <p:cNvSpPr/>
          <p:nvPr/>
        </p:nvSpPr>
        <p:spPr>
          <a:xfrm>
            <a:off x="3427277" y="1454662"/>
            <a:ext cx="692452" cy="692452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D8A7E30D-F698-81C9-362A-A654E5A9D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570581" y="1604158"/>
            <a:ext cx="391223" cy="391223"/>
          </a:xfrm>
          <a:prstGeom prst="rect">
            <a:avLst/>
          </a:prstGeom>
        </p:spPr>
      </p:pic>
      <p:sp>
        <p:nvSpPr>
          <p:cNvPr id="43" name="Text Placeholder 2">
            <a:extLst>
              <a:ext uri="{FF2B5EF4-FFF2-40B4-BE49-F238E27FC236}">
                <a16:creationId xmlns:a16="http://schemas.microsoft.com/office/drawing/2014/main" xmlns="" id="{5A17E6A1-25DF-F5D0-5977-802AA3736388}"/>
              </a:ext>
            </a:extLst>
          </p:cNvPr>
          <p:cNvSpPr txBox="1">
            <a:spLocks/>
          </p:cNvSpPr>
          <p:nvPr/>
        </p:nvSpPr>
        <p:spPr>
          <a:xfrm>
            <a:off x="5163114" y="2834070"/>
            <a:ext cx="2062421" cy="71055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>Операторы ПДС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xmlns="" id="{0CBA5513-AC93-D2E2-371A-AD1124CA943D}"/>
              </a:ext>
            </a:extLst>
          </p:cNvPr>
          <p:cNvSpPr/>
          <p:nvPr/>
        </p:nvSpPr>
        <p:spPr>
          <a:xfrm>
            <a:off x="4227025" y="2810791"/>
            <a:ext cx="3092186" cy="76716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4F870CD7-4BE1-AD88-2124-9FE3BED37598}"/>
              </a:ext>
            </a:extLst>
          </p:cNvPr>
          <p:cNvSpPr/>
          <p:nvPr/>
        </p:nvSpPr>
        <p:spPr>
          <a:xfrm>
            <a:off x="4274015" y="2852176"/>
            <a:ext cx="692452" cy="692452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xmlns="" id="{27F6D206-A32C-4406-0E00-8C17482DCBA3}"/>
              </a:ext>
            </a:extLst>
          </p:cNvPr>
          <p:cNvSpPr txBox="1">
            <a:spLocks/>
          </p:cNvSpPr>
          <p:nvPr/>
        </p:nvSpPr>
        <p:spPr>
          <a:xfrm>
            <a:off x="5163114" y="4354422"/>
            <a:ext cx="2062421" cy="71055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>Количество договоров</a:t>
            </a: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xmlns="" id="{882627B1-B807-EFEB-0706-B9FBECAB42A3}"/>
              </a:ext>
            </a:extLst>
          </p:cNvPr>
          <p:cNvSpPr/>
          <p:nvPr/>
        </p:nvSpPr>
        <p:spPr>
          <a:xfrm>
            <a:off x="4227025" y="4331143"/>
            <a:ext cx="3092186" cy="76716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xmlns="" id="{617DCA22-987D-8831-1293-91576A612677}"/>
              </a:ext>
            </a:extLst>
          </p:cNvPr>
          <p:cNvSpPr/>
          <p:nvPr/>
        </p:nvSpPr>
        <p:spPr>
          <a:xfrm>
            <a:off x="4274015" y="4372528"/>
            <a:ext cx="692452" cy="692452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31CD1D07-2327-3D7E-2202-9A82E063A2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420277" y="3004631"/>
            <a:ext cx="391224" cy="391224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FA02AF75-8B5D-2D64-FB17-0BAB191847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427275" y="4522024"/>
            <a:ext cx="391223" cy="391223"/>
          </a:xfrm>
          <a:prstGeom prst="rect">
            <a:avLst/>
          </a:prstGeom>
        </p:spPr>
      </p:pic>
      <p:sp>
        <p:nvSpPr>
          <p:cNvPr id="75" name="Text Placeholder 2">
            <a:extLst>
              <a:ext uri="{FF2B5EF4-FFF2-40B4-BE49-F238E27FC236}">
                <a16:creationId xmlns:a16="http://schemas.microsoft.com/office/drawing/2014/main" xmlns="" id="{8D55E2E6-440E-F6D3-5AFA-D8C3D8B8AD88}"/>
              </a:ext>
            </a:extLst>
          </p:cNvPr>
          <p:cNvSpPr txBox="1">
            <a:spLocks/>
          </p:cNvSpPr>
          <p:nvPr/>
        </p:nvSpPr>
        <p:spPr>
          <a:xfrm>
            <a:off x="4316376" y="5905326"/>
            <a:ext cx="2571188" cy="22907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>Объем взносов</a:t>
            </a:r>
          </a:p>
        </p:txBody>
      </p:sp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xmlns="" id="{CBE0156B-C6AB-2E7D-C3BC-A9EB61CF1A7F}"/>
              </a:ext>
            </a:extLst>
          </p:cNvPr>
          <p:cNvSpPr/>
          <p:nvPr/>
        </p:nvSpPr>
        <p:spPr>
          <a:xfrm>
            <a:off x="3380287" y="5632253"/>
            <a:ext cx="3676242" cy="76716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xmlns="" id="{34410B90-2047-5F86-54BC-53127F9C6B6B}"/>
              </a:ext>
            </a:extLst>
          </p:cNvPr>
          <p:cNvSpPr/>
          <p:nvPr/>
        </p:nvSpPr>
        <p:spPr>
          <a:xfrm>
            <a:off x="3427277" y="5673638"/>
            <a:ext cx="692452" cy="692452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59B890CB-886E-D9FA-69DB-3D6F1FF88A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570580" y="5830191"/>
            <a:ext cx="391223" cy="391223"/>
          </a:xfrm>
          <a:prstGeom prst="rect">
            <a:avLst/>
          </a:prstGeom>
        </p:spPr>
      </p:pic>
      <p:sp>
        <p:nvSpPr>
          <p:cNvPr id="87" name="Google Shape;331;g277b4458855_0_0">
            <a:extLst>
              <a:ext uri="{FF2B5EF4-FFF2-40B4-BE49-F238E27FC236}">
                <a16:creationId xmlns:a16="http://schemas.microsoft.com/office/drawing/2014/main" xmlns="" id="{5F763CAE-8B0C-AE41-3805-018A9E4B432F}"/>
              </a:ext>
            </a:extLst>
          </p:cNvPr>
          <p:cNvSpPr/>
          <p:nvPr/>
        </p:nvSpPr>
        <p:spPr bwMode="auto">
          <a:xfrm>
            <a:off x="7559165" y="1400539"/>
            <a:ext cx="4475761" cy="105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Долгосрочные сбережения для граждан 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Длинные деньги для экономики </a:t>
            </a:r>
            <a:endParaRPr lang="ru-RU" sz="1600" b="1" i="0" u="none" strike="noStrike" cap="none" dirty="0">
              <a:solidFill>
                <a:srgbClr val="F2673A"/>
              </a:solidFill>
              <a:ea typeface="Arial"/>
              <a:cs typeface="Arial"/>
            </a:endParaRPr>
          </a:p>
        </p:txBody>
      </p: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xmlns="" id="{A526F0E0-B675-3032-733E-9E69F344F2EC}"/>
              </a:ext>
            </a:extLst>
          </p:cNvPr>
          <p:cNvCxnSpPr>
            <a:cxnSpLocks/>
          </p:cNvCxnSpPr>
          <p:nvPr/>
        </p:nvCxnSpPr>
        <p:spPr>
          <a:xfrm>
            <a:off x="7591926" y="2552328"/>
            <a:ext cx="4174396" cy="0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xmlns="" id="{64F5608C-75CE-5947-92C4-065AD011FEED}"/>
              </a:ext>
            </a:extLst>
          </p:cNvPr>
          <p:cNvCxnSpPr>
            <a:cxnSpLocks/>
          </p:cNvCxnSpPr>
          <p:nvPr/>
        </p:nvCxnSpPr>
        <p:spPr>
          <a:xfrm>
            <a:off x="7591926" y="4020181"/>
            <a:ext cx="4174396" cy="0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xmlns="" id="{4F5AD135-8F84-7F2E-D0AC-EC3E6597B7A8}"/>
              </a:ext>
            </a:extLst>
          </p:cNvPr>
          <p:cNvCxnSpPr>
            <a:cxnSpLocks/>
          </p:cNvCxnSpPr>
          <p:nvPr/>
        </p:nvCxnSpPr>
        <p:spPr>
          <a:xfrm>
            <a:off x="7591926" y="5454128"/>
            <a:ext cx="4174396" cy="0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7541330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ПДС">
      <a:majorFont>
        <a:latin typeface="Golos Text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5454</TotalTime>
  <Words>866</Words>
  <Application>Microsoft Office PowerPoint</Application>
  <PresentationFormat>Произвольный</PresentationFormat>
  <Paragraphs>279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9" baseType="lpstr">
      <vt:lpstr>Arial</vt:lpstr>
      <vt:lpstr>Open Sans Medium</vt:lpstr>
      <vt:lpstr>Wix Madefor Display</vt:lpstr>
      <vt:lpstr>Jost</vt:lpstr>
      <vt:lpstr>Rostelecom Basis Medium</vt:lpstr>
      <vt:lpstr>Montserrat</vt:lpstr>
      <vt:lpstr>Rostelecom Basis Bold</vt:lpstr>
      <vt:lpstr>Times New Roman</vt:lpstr>
      <vt:lpstr>Aptos</vt:lpstr>
      <vt:lpstr>Jost SemiBold</vt:lpstr>
      <vt:lpstr>Golos Text</vt:lpstr>
      <vt:lpstr>Open Sans</vt:lpstr>
      <vt:lpstr>Calibri</vt:lpstr>
      <vt:lpstr>Тема Office</vt:lpstr>
      <vt:lpstr>ПРОГРАММА ДОЛГОСРОЧНЫХ СБЕРЕЖЕНИЙ </vt:lpstr>
      <vt:lpstr>Презентация PowerPoint</vt:lpstr>
      <vt:lpstr>ПРЕИМУЩЕСТВА ПДС</vt:lpstr>
      <vt:lpstr>Презентация PowerPoint</vt:lpstr>
      <vt:lpstr>ВИДЫ ВЫПЛАТ ПО ПДС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ДОЛГОСРОЧНЫХ СБЕРЕЖЕНИЙ</dc:title>
  <dc:creator>Бурмистров Леонид</dc:creator>
  <cp:lastModifiedBy>Четвёркина Светлана Степановна</cp:lastModifiedBy>
  <cp:revision>106</cp:revision>
  <dcterms:created xsi:type="dcterms:W3CDTF">2025-03-10T11:12:04Z</dcterms:created>
  <dcterms:modified xsi:type="dcterms:W3CDTF">2025-05-06T22:55:39Z</dcterms:modified>
</cp:coreProperties>
</file>